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y="5143500" cx="9144000"/>
  <p:notesSz cx="6858000" cy="9144000"/>
  <p:embeddedFontLst>
    <p:embeddedFont>
      <p:font typeface="Roboto"/>
      <p:regular r:id="rId30"/>
      <p:bold r:id="rId31"/>
      <p:italic r:id="rId32"/>
      <p:boldItalic r:id="rId33"/>
    </p:embeddedFont>
    <p:embeddedFont>
      <p:font typeface="Merriweather"/>
      <p:regular r:id="rId34"/>
      <p:bold r:id="rId35"/>
      <p:italic r:id="rId36"/>
      <p:boldItalic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Roboto-bold.fntdata"/><Relationship Id="rId30" Type="http://schemas.openxmlformats.org/officeDocument/2006/relationships/font" Target="fonts/Roboto-regular.fntdata"/><Relationship Id="rId11" Type="http://schemas.openxmlformats.org/officeDocument/2006/relationships/slide" Target="slides/slide7.xml"/><Relationship Id="rId33" Type="http://schemas.openxmlformats.org/officeDocument/2006/relationships/font" Target="fonts/Roboto-boldItalic.fntdata"/><Relationship Id="rId10" Type="http://schemas.openxmlformats.org/officeDocument/2006/relationships/slide" Target="slides/slide6.xml"/><Relationship Id="rId32" Type="http://schemas.openxmlformats.org/officeDocument/2006/relationships/font" Target="fonts/Roboto-italic.fntdata"/><Relationship Id="rId13" Type="http://schemas.openxmlformats.org/officeDocument/2006/relationships/slide" Target="slides/slide9.xml"/><Relationship Id="rId35" Type="http://schemas.openxmlformats.org/officeDocument/2006/relationships/font" Target="fonts/Merriweather-bold.fntdata"/><Relationship Id="rId12" Type="http://schemas.openxmlformats.org/officeDocument/2006/relationships/slide" Target="slides/slide8.xml"/><Relationship Id="rId34" Type="http://schemas.openxmlformats.org/officeDocument/2006/relationships/font" Target="fonts/Merriweather-regular.fntdata"/><Relationship Id="rId15" Type="http://schemas.openxmlformats.org/officeDocument/2006/relationships/slide" Target="slides/slide11.xml"/><Relationship Id="rId37" Type="http://schemas.openxmlformats.org/officeDocument/2006/relationships/font" Target="fonts/Merriweather-boldItalic.fntdata"/><Relationship Id="rId14" Type="http://schemas.openxmlformats.org/officeDocument/2006/relationships/slide" Target="slides/slide10.xml"/><Relationship Id="rId36" Type="http://schemas.openxmlformats.org/officeDocument/2006/relationships/font" Target="fonts/Merriweather-italic.fnt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25" y="0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8099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0" y="0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Shape 17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44125"/>
            <a:ext cx="4313625" cy="4399375"/>
          </a:xfrm>
          <a:custGeom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-125" y="0"/>
            <a:ext cx="4316900" cy="4395600"/>
          </a:xfrm>
          <a:custGeom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</a:t>
            </a:r>
            <a:r>
              <a:rPr lang="ru"/>
              <a:t>роблема молодёжной миграции в Германию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311700" y="1878550"/>
            <a:ext cx="46098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Дипломная работа Щербининой Елизаветы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Консультант Марина Андреевна Полетаева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675" y="798600"/>
            <a:ext cx="86442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Миграция - это перемещение людей из одного региона в другой.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3548400" y="215775"/>
            <a:ext cx="2047200" cy="1099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1107325" y="1548625"/>
            <a:ext cx="2733300" cy="29151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5172225" y="1548625"/>
            <a:ext cx="2733300" cy="1547100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4457375" y="3446300"/>
            <a:ext cx="1974900" cy="320400"/>
          </a:xfrm>
          <a:prstGeom prst="roundRect">
            <a:avLst>
              <a:gd fmla="val 16667" name="adj"/>
            </a:avLst>
          </a:pr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4457300" y="4463750"/>
            <a:ext cx="1974900" cy="3204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6564625" y="3955025"/>
            <a:ext cx="1974900" cy="3204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rgbClr val="B6D7A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6564625" y="3446300"/>
            <a:ext cx="1974900" cy="320400"/>
          </a:xfrm>
          <a:prstGeom prst="roundRect">
            <a:avLst>
              <a:gd fmla="val 16667" name="adj"/>
            </a:avLst>
          </a:prstGeom>
          <a:solidFill>
            <a:srgbClr val="F9CB9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4457375" y="3955025"/>
            <a:ext cx="1974900" cy="320400"/>
          </a:xfrm>
          <a:prstGeom prst="roundRect">
            <a:avLst>
              <a:gd fmla="val 16667" name="adj"/>
            </a:avLst>
          </a:prstGeom>
          <a:solidFill>
            <a:srgbClr val="D9EAD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6564625" y="4463750"/>
            <a:ext cx="1974900" cy="320400"/>
          </a:xfrm>
          <a:prstGeom prst="roundRect">
            <a:avLst>
              <a:gd fmla="val 16667" name="adj"/>
            </a:avLst>
          </a:prstGeom>
          <a:solidFill>
            <a:srgbClr val="EA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 txBox="1"/>
          <p:nvPr/>
        </p:nvSpPr>
        <p:spPr>
          <a:xfrm>
            <a:off x="3584550" y="477975"/>
            <a:ext cx="1974900" cy="5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Миграции</a:t>
            </a:r>
            <a:endParaRPr b="1" sz="24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2" name="Shape 132"/>
          <p:cNvSpPr txBox="1"/>
          <p:nvPr/>
        </p:nvSpPr>
        <p:spPr>
          <a:xfrm>
            <a:off x="5172225" y="1548625"/>
            <a:ext cx="2733300" cy="5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перемещение, связанное с изменением места постоянного проживания </a:t>
            </a:r>
            <a:endParaRPr b="1" sz="18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1107325" y="1548625"/>
            <a:ext cx="2733300" cy="5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перемещение населения за границы определенной территории, независимо от того на какой срок и с какой целью оно предпринимается</a:t>
            </a:r>
            <a:endParaRPr b="1" sz="18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4457375" y="3391838"/>
            <a:ext cx="1974900" cy="4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вертикальные</a:t>
            </a:r>
            <a:endParaRPr b="1" sz="16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6386125" y="3391850"/>
            <a:ext cx="2331900" cy="4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горизонтальные</a:t>
            </a:r>
            <a:endParaRPr b="1" sz="16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4457375" y="4409288"/>
            <a:ext cx="1974900" cy="4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эмиграция</a:t>
            </a:r>
            <a:endParaRPr b="1" sz="16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7" name="Shape 137"/>
          <p:cNvSpPr txBox="1"/>
          <p:nvPr/>
        </p:nvSpPr>
        <p:spPr>
          <a:xfrm>
            <a:off x="6564625" y="4409288"/>
            <a:ext cx="1974900" cy="4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иммиграция</a:t>
            </a:r>
            <a:endParaRPr b="1" sz="18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8" name="Shape 138"/>
          <p:cNvSpPr txBox="1"/>
          <p:nvPr/>
        </p:nvSpPr>
        <p:spPr>
          <a:xfrm>
            <a:off x="4457375" y="3900563"/>
            <a:ext cx="1974900" cy="4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внешние</a:t>
            </a:r>
            <a:endParaRPr b="1" sz="16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6564625" y="3900563"/>
            <a:ext cx="1974900" cy="4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внутренние</a:t>
            </a:r>
            <a:endParaRPr b="1" sz="18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Причины</a:t>
            </a:r>
            <a:endParaRPr/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505700"/>
            <a:ext cx="42567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Общие: </a:t>
            </a:r>
            <a:endParaRPr sz="1600"/>
          </a:p>
          <a:p>
            <a:pPr indent="-330200" lvl="0" marL="457200" rtl="0">
              <a:spcBef>
                <a:spcPts val="1600"/>
              </a:spcBef>
              <a:spcAft>
                <a:spcPts val="0"/>
              </a:spcAft>
              <a:buSzPts val="1600"/>
              <a:buAutoNum type="arabicParenR"/>
            </a:pPr>
            <a:r>
              <a:rPr lang="ru" sz="1600"/>
              <a:t>неравномерный рост населения различных континентов. </a:t>
            </a:r>
            <a:endParaRPr sz="1600"/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AutoNum type="arabicParenR"/>
            </a:pPr>
            <a:r>
              <a:rPr lang="ru" sz="1600"/>
              <a:t>ускорение процесса старения населения в Европе. </a:t>
            </a:r>
            <a:endParaRPr sz="1600"/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AutoNum type="arabicParenR"/>
            </a:pPr>
            <a:r>
              <a:rPr lang="ru" sz="1600"/>
              <a:t>экономическая, социокультурная поляризация между континентами. Присутствует серьезная разница в уровне жизни - относительно стран южных континентов уровень стран Старого Света слишком высок. </a:t>
            </a:r>
            <a:endParaRPr sz="16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 txBox="1"/>
          <p:nvPr>
            <p:ph idx="2" type="body"/>
          </p:nvPr>
        </p:nvSpPr>
        <p:spPr>
          <a:xfrm>
            <a:off x="4832400" y="1505700"/>
            <a:ext cx="3999900" cy="36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Из России в Германию:</a:t>
            </a:r>
            <a:endParaRPr sz="16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br>
              <a:rPr lang="ru"/>
            </a:br>
            <a:endParaRPr/>
          </a:p>
        </p:txBody>
      </p:sp>
      <p:pic>
        <p:nvPicPr>
          <p:cNvPr id="147" name="Shape 147"/>
          <p:cNvPicPr preferRelativeResize="0"/>
          <p:nvPr/>
        </p:nvPicPr>
        <p:blipFill rotWithShape="1">
          <a:blip r:embed="rId3">
            <a:alphaModFix/>
          </a:blip>
          <a:srcRect b="11328" l="0" r="30560" t="17017"/>
          <a:stretch/>
        </p:blipFill>
        <p:spPr>
          <a:xfrm>
            <a:off x="4366925" y="2082600"/>
            <a:ext cx="4729225" cy="286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Сложности</a:t>
            </a: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938750" y="2621250"/>
            <a:ext cx="2771700" cy="430200"/>
          </a:xfrm>
          <a:prstGeom prst="roundRect">
            <a:avLst>
              <a:gd fmla="val 16667" name="adj"/>
            </a:avLst>
          </a:pr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938750" y="2015300"/>
            <a:ext cx="2258400" cy="430200"/>
          </a:xfrm>
          <a:prstGeom prst="roundRect">
            <a:avLst>
              <a:gd fmla="val 16667" name="adj"/>
            </a:avLst>
          </a:prstGeom>
          <a:solidFill>
            <a:srgbClr val="FFCB9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938750" y="3227200"/>
            <a:ext cx="3186300" cy="430200"/>
          </a:xfrm>
          <a:prstGeom prst="roundRect">
            <a:avLst>
              <a:gd fmla="val 16667" name="adj"/>
            </a:avLst>
          </a:prstGeom>
          <a:solidFill>
            <a:srgbClr val="EAE83B">
              <a:alpha val="646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938750" y="3833150"/>
            <a:ext cx="4850100" cy="430200"/>
          </a:xfrm>
          <a:prstGeom prst="roundRect">
            <a:avLst>
              <a:gd fmla="val 16667" name="adj"/>
            </a:avLst>
          </a:prstGeom>
          <a:solidFill>
            <a:srgbClr val="BDEA22">
              <a:alpha val="646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 txBox="1"/>
          <p:nvPr/>
        </p:nvSpPr>
        <p:spPr>
          <a:xfrm>
            <a:off x="938750" y="2621913"/>
            <a:ext cx="1974900" cy="4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Поиск работы</a:t>
            </a:r>
            <a:endParaRPr b="1" sz="16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938750" y="2016188"/>
            <a:ext cx="1974900" cy="4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Поиск жилья</a:t>
            </a:r>
            <a:endParaRPr b="1" sz="16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938750" y="3227650"/>
            <a:ext cx="2882400" cy="4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Самоидентификация</a:t>
            </a:r>
            <a:endParaRPr b="1" sz="16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60" name="Shape 160"/>
          <p:cNvSpPr txBox="1"/>
          <p:nvPr/>
        </p:nvSpPr>
        <p:spPr>
          <a:xfrm>
            <a:off x="938750" y="3833150"/>
            <a:ext cx="4478100" cy="4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Конфликты с коренным населением</a:t>
            </a:r>
            <a:endParaRPr b="1" sz="16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938750" y="4620625"/>
            <a:ext cx="74622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oboto"/>
                <a:ea typeface="Roboto"/>
                <a:cs typeface="Roboto"/>
                <a:sym typeface="Roboto"/>
              </a:rPr>
              <a:t>От наиболее встречающихся сложностей к наименее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675" y="798600"/>
            <a:ext cx="84831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Главными особенностями социального положения </a:t>
            </a:r>
            <a:r>
              <a:rPr lang="ru" sz="3000"/>
              <a:t>молодежи </a:t>
            </a:r>
            <a:r>
              <a:rPr lang="ru" sz="3000"/>
              <a:t>являются  переходность положения , высокий уровень мобильности, </a:t>
            </a:r>
            <a:r>
              <a:rPr b="1" lang="ru" sz="3000"/>
              <a:t>освоение новых социальных ролей, активный поиск своего места в жизни</a:t>
            </a:r>
            <a:r>
              <a:rPr lang="ru" sz="3000"/>
              <a:t>, благоприятные перспективы в профессиональном и карьерном плане. </a:t>
            </a:r>
            <a:endParaRPr sz="3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Молодежные миграционные службы</a:t>
            </a:r>
            <a:endParaRPr/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311700" y="1505700"/>
            <a:ext cx="85206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/>
              <a:t>Цели:</a:t>
            </a:r>
            <a:endParaRPr b="1" sz="1800"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ru" sz="1800"/>
              <a:t>Повышение шансов на интеграцию </a:t>
            </a:r>
            <a:endParaRPr sz="1800"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/>
              <a:t>Поощрение равных возможностей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/>
              <a:t>Содействие участию во всех сферах социальной, культурной и политической жизни</a:t>
            </a:r>
            <a:endParaRPr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/>
        </p:nvSpPr>
        <p:spPr>
          <a:xfrm>
            <a:off x="45150" y="242925"/>
            <a:ext cx="9053700" cy="478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Задачи: </a:t>
            </a:r>
            <a:endParaRPr b="1"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</a:pPr>
            <a:r>
              <a:rPr lang="ru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Индивидуальная интеграционная поддержка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</a:pPr>
            <a:r>
              <a:rPr lang="ru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Проведение групповых предложений для поддержки процесса интеграции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</a:pPr>
            <a:r>
              <a:rPr lang="ru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Родительская работа в молодежных миграционных службах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</a:pPr>
            <a:r>
              <a:rPr lang="ru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Молодежные миграционные службы поддерживают родителей молодых мигрантов, предоставляя рекомендации по биографии их детей в области 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</a:pPr>
            <a:r>
              <a:rPr lang="ru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Работа в сети и социальном пространстве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</a:pPr>
            <a:r>
              <a:rPr lang="ru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Инициирование и сопровождение межкультурного открытия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</a:pPr>
            <a:r>
              <a:rPr lang="ru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Молодежные миграционные службы активно участвуют в межкультурном открытии всех услуг и объектов социальных сфер деятельности в государственном и частном спонсорстве, которые актуальны для мигрантов.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Практическая часть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Глубинное интервью</a:t>
            </a:r>
            <a:endParaRPr/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/>
              <a:t>Достоинства</a:t>
            </a:r>
            <a:endParaRPr b="1" sz="1800"/>
          </a:p>
          <a:p>
            <a:pPr indent="-342900" lvl="0" marL="45720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ru" sz="1800"/>
              <a:t>информация глубинного характера (причины переезда и сложности)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/>
              <a:t>проективные методы</a:t>
            </a:r>
            <a:endParaRPr sz="1800"/>
          </a:p>
        </p:txBody>
      </p:sp>
      <p:sp>
        <p:nvSpPr>
          <p:cNvPr id="189" name="Shape 189"/>
          <p:cNvSpPr txBox="1"/>
          <p:nvPr>
            <p:ph idx="2" type="body"/>
          </p:nvPr>
        </p:nvSpPr>
        <p:spPr>
          <a:xfrm>
            <a:off x="4215650" y="1505700"/>
            <a:ext cx="46167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/>
              <a:t>Недостатки</a:t>
            </a:r>
            <a:endParaRPr b="1" sz="1800"/>
          </a:p>
          <a:p>
            <a:pPr indent="-342900" lvl="0" marL="45720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ru" sz="1800"/>
              <a:t>воздействие личности респондента на характер полученных данных</a:t>
            </a:r>
            <a:endParaRPr sz="1800"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/>
              <a:t>небольшое количество респондентов</a:t>
            </a:r>
            <a:endParaRPr sz="1800"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/>
              <a:t>сложности в проведении и анализе</a:t>
            </a:r>
            <a:endParaRPr sz="1800"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/>
              <a:t>сложность в постановке вопросов так, чтобы не склонять респондента к “правильному” ответу. </a:t>
            </a:r>
            <a:endParaRPr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Ж</a:t>
            </a:r>
            <a:r>
              <a:rPr lang="ru"/>
              <a:t>изнь до переезда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Предпосылки переезда в Германию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Жизнь там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 Евгения: в возрасте 6 лет переехала из Казахстана в 1998 году </a:t>
            </a:r>
            <a:endParaRPr sz="18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800"/>
              <a:t>Ирина: мать Евгении, переехала в возрасте 27 лет из Казахстана в 1998 году</a:t>
            </a:r>
            <a:endParaRPr sz="18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800"/>
              <a:t>Мария: в 21 год переехала из Казахстана в  2015 году</a:t>
            </a:r>
            <a:endParaRPr sz="18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800"/>
              <a:t>Дарья: в возрасте 24 переехала из Москвы в Германию 2016 году</a:t>
            </a:r>
            <a:endParaRPr sz="18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Картинки по запросу a lot of people on the street germany" id="70" name="Shape 70"/>
          <p:cNvPicPr preferRelativeResize="0"/>
          <p:nvPr/>
        </p:nvPicPr>
        <p:blipFill rotWithShape="1">
          <a:blip r:embed="rId3">
            <a:alphaModFix/>
          </a:blip>
          <a:srcRect b="9173" l="0" r="0" t="0"/>
          <a:stretch/>
        </p:blipFill>
        <p:spPr>
          <a:xfrm>
            <a:off x="0" y="0"/>
            <a:ext cx="9144000" cy="61100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Жизнь до переезда</a:t>
            </a:r>
            <a:endParaRPr/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311700" y="1505700"/>
            <a:ext cx="85206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Укажите ваше место рождения и жительства до переезда, опишите жилищные условия, в которых вы находились:</a:t>
            </a:r>
            <a:endParaRPr sz="11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В какой семье вы росли (состав семьи)? Какие члены семьи  принимали наиболее активное участие в вашем воспитании? Возможно, у вас были какие-либо авторитеты в семье, особенности семейных взаимоотношений.</a:t>
            </a:r>
            <a:endParaRPr sz="11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Расскажите об образовании и профессиональном статусе ваших родителей</a:t>
            </a:r>
            <a:endParaRPr sz="11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Был ли у ваших родителей миграционный опыт? Если был, то расскажите о нем.</a:t>
            </a:r>
            <a:endParaRPr sz="11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Расскажите о своем среднем образовании: в какой школе вы учились, как вы находили сам процесс учебы? </a:t>
            </a:r>
            <a:endParaRPr sz="11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Обучались ли вы в высшем учебном заведении? Если да, то расскажите о том, где, сколько и на кого вы учились.</a:t>
            </a:r>
            <a:endParaRPr sz="11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Работали ли вы по профессии до своего переезда? Если да, то расскажите подробнее о своей профессиональной деятельности.</a:t>
            </a:r>
            <a:endParaRPr sz="11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Создавали ли вы свою собственную семью до переезда?</a:t>
            </a:r>
            <a:endParaRPr sz="1100">
              <a:solidFill>
                <a:srgbClr val="0000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Предпосылки к переезду</a:t>
            </a:r>
            <a:endParaRPr/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311700" y="1505700"/>
            <a:ext cx="85206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ru" sz="1400">
                <a:solidFill>
                  <a:srgbClr val="000000"/>
                </a:solidFill>
              </a:rPr>
              <a:t>Когда и почему у вас появились первые мысли о миграции в Германию?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ru" sz="1400">
                <a:solidFill>
                  <a:srgbClr val="000000"/>
                </a:solidFill>
              </a:rPr>
              <a:t>Как вы оцениваете, какие были ваши основные факторы и мотивы, повлиявшие на решение о переезде, (социально-экономические, неэкономические: политические, расовые, религиозные, национальные, семейные)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ru" sz="1400">
                <a:solidFill>
                  <a:srgbClr val="000000"/>
                </a:solidFill>
              </a:rPr>
              <a:t>В какой именно город Германии вы мигрировали и почему именно туда? 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ru" sz="1400">
                <a:solidFill>
                  <a:srgbClr val="000000"/>
                </a:solidFill>
              </a:rPr>
              <a:t>Были ли на момент переезда у вас знакомые или родственники, проживающие в Германии</a:t>
            </a:r>
            <a:r>
              <a:rPr lang="ru" sz="1400">
                <a:solidFill>
                  <a:srgbClr val="000000"/>
                </a:solidFill>
              </a:rPr>
              <a:t>?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ru" sz="1400">
                <a:solidFill>
                  <a:srgbClr val="000000"/>
                </a:solidFill>
              </a:rPr>
              <a:t>Как отреагировала ваша семья, друзья, коллеги на ваше решение по поводу переезда в Германию?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Жизнь в Германии</a:t>
            </a:r>
            <a:endParaRPr/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311700" y="1505700"/>
            <a:ext cx="85740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Как только вы прибыли в место назначения, каковы были ваши первые действия, впечатления, трудности?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Меняли ли вы место жительства в процессе проживания в Германии? Если да, то почему, сколько раз, как менялись ваши жилищные условия?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Работаете ли вы сейчас, живя в Германии? 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Создали ли вы семью после переезда в Германию? 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Совершаете ли вы визиты на Родину? Если да, то как часто и почему? 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Связываетесь ли вы с родными, оставшимися на Родине? Если да, то как часто? 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Появились ли у вас друзья, товарищи, приятели за время проживания в Германии? 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Общаетесь ли вы больше с коренными немцами или же мигрантами? 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Случались ли у вас какие-либо сложности взаимопонимания, конфликты в процессе коммуникации в общественных и публичных местах?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 Отличаются ли</a:t>
            </a:r>
            <a:r>
              <a:rPr b="1" lang="ru" sz="1100">
                <a:solidFill>
                  <a:srgbClr val="000000"/>
                </a:solidFill>
              </a:rPr>
              <a:t> </a:t>
            </a:r>
            <a:r>
              <a:rPr lang="ru" sz="1100">
                <a:solidFill>
                  <a:srgbClr val="000000"/>
                </a:solidFill>
              </a:rPr>
              <a:t>ценности, система норм немецкого общества от русского? Как изменилась ваша жизнь в культурном плане? 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С кем вы себя больше идентифицируете: с немцем или русским, чем-то средним? Поясните.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Удовлетворены ли вы занимаемым сейчас положением, статусом? 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Оправдались ли ваши надежды, связанные с целями переезда? Оцените соотношения ожидаемого и действительного.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ru" sz="1100">
                <a:solidFill>
                  <a:srgbClr val="000000"/>
                </a:solidFill>
              </a:rPr>
              <a:t>Как вы оцениваете возможности и необходимость возвращения на родину?</a:t>
            </a:r>
            <a:endParaRPr sz="1100">
              <a:solidFill>
                <a:srgbClr val="000000"/>
              </a:solidFill>
            </a:endParaRPr>
          </a:p>
          <a:p>
            <a:pPr indent="2286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00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7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311675" y="798600"/>
            <a:ext cx="8623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Гипотеза </a:t>
            </a:r>
            <a:r>
              <a:rPr b="1" lang="ru" sz="2500"/>
              <a:t>не была полностью  подтверждена</a:t>
            </a:r>
            <a:r>
              <a:rPr lang="ru" sz="2500"/>
              <a:t>, так как большинство респондентов </a:t>
            </a:r>
            <a:r>
              <a:rPr b="1" lang="ru" sz="2500"/>
              <a:t>не испытывают</a:t>
            </a:r>
            <a:r>
              <a:rPr lang="ru" sz="2500"/>
              <a:t> дискомфорта во время пребывания в немецком обществе, а также, большинство респондентов считают себя русскими гражданами, проживающими на территории другого государства. </a:t>
            </a:r>
            <a:endParaRPr sz="25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Список литературы:</a:t>
            </a:r>
            <a:endParaRPr/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311700" y="1376575"/>
            <a:ext cx="8520600" cy="32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i="1" lang="ru" sz="1000"/>
              <a:t>Книги</a:t>
            </a:r>
            <a:br>
              <a:rPr lang="ru" sz="1000"/>
            </a:br>
            <a:r>
              <a:rPr lang="ru" sz="1000"/>
              <a:t>1) Арутюнян Ю.В., Дробижева Л.М., Сусоколов А.А. Этносоциология: Учеб. пособие для вузов / Ин-т "Открытое о-во". - М.: Аспект-Пресс, 1999. - 271 с.</a:t>
            </a:r>
            <a:br>
              <a:rPr lang="ru" sz="1000"/>
            </a:br>
            <a:r>
              <a:rPr lang="ru" sz="1000"/>
              <a:t>2) Баранов П.А., Шевченко С.В. “ЕГЭ-Учебник. Обществознание. 10-11 классы” - АСТ, 2014 г.</a:t>
            </a:r>
            <a:br>
              <a:rPr lang="ru" sz="1000"/>
            </a:br>
            <a:r>
              <a:rPr lang="ru" sz="1000"/>
              <a:t>3) Гидденс Э.  “Социология” 	- Едиториал УРСС, 2005.</a:t>
            </a:r>
            <a:br>
              <a:rPr lang="ru" sz="1000"/>
            </a:br>
            <a:r>
              <a:rPr lang="ru" sz="1000"/>
              <a:t>4) Фатихова Л. Э., Сарварова Р. Р. К вопросу о проблеме миграции молодежи // Молодой ученый. — 2014. — №21. — С. 445-447.</a:t>
            </a:r>
            <a:br>
              <a:rPr lang="ru" sz="1000"/>
            </a:br>
            <a:r>
              <a:rPr lang="ru" sz="1000"/>
              <a:t>5) В.Ц. Худавердян “Молодежная миграция в современном мире: причины и следствия” - Знание. Понимание. Умение. 2012. № 2. С. 142–148.</a:t>
            </a:r>
            <a:br>
              <a:rPr lang="ru" sz="1000"/>
            </a:br>
            <a:r>
              <a:rPr lang="ru" sz="1000"/>
              <a:t>6) Stefan Hradil Deutsche Verhältnisse: Eine Sozialkunde // Wolfgang Seifert Vom Gastarbeiter zum Menschen mit Migrationshintergrund С. 90 Frankfurt ; New York : Campus, [2013] </a:t>
            </a:r>
            <a:br>
              <a:rPr lang="ru" sz="1000"/>
            </a:br>
            <a:r>
              <a:rPr i="1" lang="ru" sz="1000"/>
              <a:t>Электронные ресурсы</a:t>
            </a:r>
            <a:br>
              <a:rPr lang="ru" sz="1000"/>
            </a:br>
            <a:r>
              <a:rPr lang="ru" sz="1000"/>
              <a:t>1) Статья BAMF: Forschungsbericht 18 - Ältere Migrantinnen und Migranten</a:t>
            </a:r>
            <a:br>
              <a:rPr lang="ru" sz="1000"/>
            </a:br>
            <a:r>
              <a:rPr lang="ru" sz="1000"/>
              <a:t>https://www.bamf.de/SharedDocs/Anlagen/DE/Publikationen/Forschungsberichte/fb18-aeltere-migranten.pdf?__blob=publicationFile </a:t>
            </a:r>
            <a:br>
              <a:rPr lang="ru" sz="1000"/>
            </a:br>
            <a:r>
              <a:rPr lang="ru" sz="1000"/>
              <a:t>2) План Федерального Правительства Der Nationale Integrationsplan</a:t>
            </a:r>
            <a:br>
              <a:rPr lang="ru" sz="1000"/>
            </a:br>
            <a:r>
              <a:rPr lang="ru" sz="1000"/>
              <a:t>https://www.bundesregierung.de/Content/DE/Archiv16/Artikel/2007/07/Anlage/2007-08-30-nationaler-integrationsplan.pdf?__blob=publicationFile&amp;v=1 </a:t>
            </a:r>
            <a:br>
              <a:rPr lang="ru" sz="1000"/>
            </a:br>
            <a:r>
              <a:rPr lang="ru" sz="1000"/>
              <a:t>3) Статья Волфганга Зайферта</a:t>
            </a:r>
            <a:br>
              <a:rPr lang="ru" sz="1000"/>
            </a:br>
            <a:r>
              <a:rPr lang="ru" sz="1000"/>
              <a:t>http://www.bpb.de/politik/grundfragen/deutsche-verhaeltnisse-eine-sozialkunde/138018/migrations-und-integrationspolitik</a:t>
            </a:r>
            <a:br>
              <a:rPr lang="ru" sz="1000"/>
            </a:br>
            <a:r>
              <a:rPr lang="ru" sz="1000"/>
              <a:t>4) Интернет портал Миграционных Молодежных Служб</a:t>
            </a:r>
            <a:br>
              <a:rPr lang="ru" sz="1000"/>
            </a:br>
            <a:r>
              <a:rPr lang="ru" sz="1000"/>
              <a:t>https://www.jugendmigrationsdienste.de/ueber-jmd/ </a:t>
            </a:r>
            <a:br>
              <a:rPr lang="ru" sz="1000"/>
            </a:br>
            <a:endParaRPr sz="1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x="311750" y="965400"/>
            <a:ext cx="8311200" cy="321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Спасибо за внимание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Актуальность</a:t>
            </a:r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000"/>
              <a:t>А</a:t>
            </a:r>
            <a:r>
              <a:rPr lang="ru" sz="2000"/>
              <a:t>ктуальность моего исследования обусловлена необходимостью определить </a:t>
            </a:r>
            <a:r>
              <a:rPr b="1" lang="ru" sz="2000"/>
              <a:t>причины</a:t>
            </a:r>
            <a:r>
              <a:rPr lang="ru" sz="2000"/>
              <a:t> молодежных миграций из России в Германию, </a:t>
            </a:r>
            <a:r>
              <a:rPr b="1" lang="ru" sz="2000"/>
              <a:t>сложности</a:t>
            </a:r>
            <a:r>
              <a:rPr lang="ru" sz="2000"/>
              <a:t> межкультурного взаимодействия и проживания в чужой стране для того, чтобы понять, как облегчить для мигранта процесс переселения и адаптации в чужой стране.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Цель</a:t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800"/>
              <a:t>выяснение </a:t>
            </a:r>
            <a:r>
              <a:rPr b="1" lang="ru" sz="1800"/>
              <a:t>причин</a:t>
            </a:r>
            <a:r>
              <a:rPr lang="ru" sz="1800"/>
              <a:t> миграции в Германию, </a:t>
            </a:r>
            <a:r>
              <a:rPr b="1" lang="ru" sz="1800"/>
              <a:t>сложностей</a:t>
            </a:r>
            <a:r>
              <a:rPr lang="ru" sz="1800"/>
              <a:t> интеграции 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Объект исследования: </a:t>
            </a:r>
            <a:endParaRPr b="1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молодежная миграция 2010-2017 годов из России в Германию</a:t>
            </a:r>
            <a:endParaRPr sz="18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/>
              <a:t>Предмет исследования:</a:t>
            </a:r>
            <a:endParaRPr b="1" sz="28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800"/>
              <a:t>причины молодежной миграции из России в Германию и сложности интеграции в Германии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Задачи</a:t>
            </a:r>
            <a:endParaRPr/>
          </a:p>
        </p:txBody>
      </p:sp>
      <p:sp>
        <p:nvSpPr>
          <p:cNvPr id="94" name="Shape 94"/>
          <p:cNvSpPr txBox="1"/>
          <p:nvPr>
            <p:ph type="title"/>
          </p:nvPr>
        </p:nvSpPr>
        <p:spPr>
          <a:xfrm>
            <a:off x="311725" y="1431025"/>
            <a:ext cx="8520600" cy="338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AutoNum type="arabicPeriod"/>
            </a:pPr>
            <a:r>
              <a:rPr lang="ru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Изучить понятие “миграция”, типологию миграции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AutoNum type="arabicPeriod"/>
            </a:pPr>
            <a:r>
              <a:rPr lang="ru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Проанализировать различные точки зрения на проблему миграции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AutoNum type="arabicPeriod"/>
            </a:pPr>
            <a:r>
              <a:rPr lang="ru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Изучить специфику молодежной миграции: причины, сложности интеграции в чужую культуру, последствия иммиграции молодежи в Германию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AutoNum type="arabicPeriod"/>
            </a:pPr>
            <a:r>
              <a:rPr lang="ru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Составить качественный социологический опрос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AutoNum type="arabicPeriod"/>
            </a:pPr>
            <a:r>
              <a:rPr lang="ru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На основе результатов опроса сформулировать собственную точку зрения по проблеме молодежной миграции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ru"/>
            </a:br>
            <a:br>
              <a:rPr lang="ru"/>
            </a:b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Методы моего исследования</a:t>
            </a:r>
            <a:endParaRPr/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505700"/>
            <a:ext cx="85206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Анализ научной литературы по теме молодежной миграции из России в Германию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Составление и проведение качественного социального опроса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Анализ результатов, полученных по проведению опроса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Сравнение различных точек зрения на проблему молодежной миграции из России в Германию: точек зрения различных социологов по данному процессу и точек зрения самих мигрантов</a:t>
            </a:r>
            <a:endParaRPr sz="1800"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Выдвижение гипотезы по проблеме молодежной миграции из России в Германию; формирование собственной точки зрения</a:t>
            </a:r>
            <a:br>
              <a:rPr lang="ru"/>
            </a:b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Гипотеза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505700"/>
            <a:ext cx="85206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800"/>
              <a:t>Основной проблемой интеграции в немецкое общество русского молодого человека является самоидентификация; сложнее всего для мигранта является интеграция в чужую для него культуру, поскольку необходимо сделать выбор между тем, чтобы остаться чужим для немцев - русским человеком в немецком обществе, или же интегрироваться в немецкую культуру. </a:t>
            </a:r>
            <a:br>
              <a:rPr lang="ru" sz="1800"/>
            </a:b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Структура работы</a:t>
            </a:r>
            <a:endParaRPr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/>
              <a:t>введение</a:t>
            </a:r>
            <a:endParaRPr sz="1800"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/>
              <a:t>основная часть, разделенная на 2 главы,</a:t>
            </a:r>
            <a:endParaRPr sz="1800"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/>
              <a:t>заключение</a:t>
            </a:r>
            <a:endParaRPr sz="1800"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/>
              <a:t>список литературы </a:t>
            </a:r>
            <a:endParaRPr sz="1800"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/>
              <a:t>приложения</a:t>
            </a:r>
            <a:endParaRPr sz="18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