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74" r:id="rId8"/>
    <p:sldId id="273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edviki.com/&#1052;&#1077;&#1076;&#1080;&#1094;&#1080;&#1085;&#1089;&#1082;&#1072;&#1103;_&#1074;&#1080;&#1082;&#1080;&#1087;&#1077;&#1076;&#1080;&#1103;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Каково влияние окружающей среды и образа жизни на артериальное давление человека?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697004"/>
            <a:ext cx="5292080" cy="182460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Автор:</a:t>
            </a:r>
          </a:p>
          <a:p>
            <a:r>
              <a:rPr lang="ru-RU" sz="2400" dirty="0">
                <a:solidFill>
                  <a:schemeClr val="tx1"/>
                </a:solidFill>
              </a:rPr>
              <a:t>Кузнецова Эльнара, 10 «В»</a:t>
            </a:r>
          </a:p>
          <a:p>
            <a:r>
              <a:rPr lang="ru-RU" sz="2400" dirty="0">
                <a:solidFill>
                  <a:schemeClr val="tx1"/>
                </a:solidFill>
              </a:rPr>
              <a:t>Руководитель: Воробьева Екатерина Андреевна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6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ГБОУ города Москвы </a:t>
            </a:r>
            <a:r>
              <a:rPr lang="ru-RU" sz="2000" dirty="0" smtClean="0"/>
              <a:t>Школа </a:t>
            </a:r>
            <a:r>
              <a:rPr lang="ru-RU" sz="2000" dirty="0" smtClean="0"/>
              <a:t>№</a:t>
            </a:r>
            <a:r>
              <a:rPr lang="ru-RU" sz="2000" dirty="0"/>
              <a:t>1505 «Московская городская педагогическая гимназия-лаборатория»</a:t>
            </a:r>
          </a:p>
          <a:p>
            <a:r>
              <a:rPr lang="ru-RU" sz="2000" dirty="0"/>
              <a:t>Структурное подразделение «Пугачевская, 6а»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8257" y="587727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Москва</a:t>
            </a:r>
          </a:p>
          <a:p>
            <a:r>
              <a:rPr lang="ru-RU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42082625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6200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Актуальность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7620000" cy="542007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АГ </a:t>
            </a:r>
            <a:r>
              <a:rPr lang="ru-RU" dirty="0"/>
              <a:t>является важнейшим фактором риска основных сердечно-сосудистых заболеваний (ССЗ), главным образом определяющих высокую смертность </a:t>
            </a:r>
            <a:r>
              <a:rPr lang="ru-RU" dirty="0" smtClean="0"/>
              <a:t>в РФ.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Гипертоническая болезнь (ГБ</a:t>
            </a:r>
            <a:r>
              <a:rPr lang="ru-RU" dirty="0" smtClean="0"/>
              <a:t>)  является </a:t>
            </a:r>
            <a:r>
              <a:rPr lang="ru-RU" dirty="0"/>
              <a:t>самым распространенным заболеванием. А в  экономически развитых странах повышение артериального давления - АД (более 140/90 мм рт. ст.) </a:t>
            </a:r>
            <a:r>
              <a:rPr lang="ru-RU" dirty="0" smtClean="0"/>
              <a:t>обнаруживается у </a:t>
            </a:r>
            <a:r>
              <a:rPr lang="ru-RU" dirty="0"/>
              <a:t>20-40% взрослого населения</a:t>
            </a:r>
            <a:r>
              <a:rPr lang="ru-RU" dirty="0" smtClean="0"/>
              <a:t>, лиц </a:t>
            </a:r>
            <a:r>
              <a:rPr lang="ru-RU" dirty="0"/>
              <a:t>старше 65 лет частота обнаружения артериальной гипертензии (АГ) превышает 50%.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 </a:t>
            </a:r>
            <a:r>
              <a:rPr lang="ru-RU" dirty="0"/>
              <a:t>Российской Федерации в 2013 году, по данным Росстата, смертность, обусловлена сердечно-сосудистой патологией, составила порядка 55% от общего числа умерших (более 0,5 млн человек).А  по данным всемирной организации здравоохранения 17,5 млн человек умирает каждый год от сердечно-сосудистых болезней по всему миру.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96575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Объект и предмет исследования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dirty="0" smtClean="0"/>
              <a:t>Объект исследования: Артериальное </a:t>
            </a:r>
            <a:r>
              <a:rPr lang="ru-RU" sz="2400" dirty="0"/>
              <a:t>Д</a:t>
            </a:r>
            <a:r>
              <a:rPr lang="ru-RU" sz="2400" dirty="0" smtClean="0"/>
              <a:t>авление и </a:t>
            </a:r>
            <a:r>
              <a:rPr lang="ru-RU" sz="2400" dirty="0"/>
              <a:t>синдром повышения артериального давления </a:t>
            </a:r>
            <a:r>
              <a:rPr lang="ru-RU" sz="2400" dirty="0" smtClean="0"/>
              <a:t>«Артериальная Гипертензия»</a:t>
            </a:r>
          </a:p>
          <a:p>
            <a:pPr marL="114300" indent="0">
              <a:buNone/>
            </a:pPr>
            <a:r>
              <a:rPr lang="ru-RU" sz="2400" dirty="0" smtClean="0"/>
              <a:t>Предмет исследования: Изменение АД в организме под действием различных факторов.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18275947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66"/>
            <a:ext cx="76200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Цель и задачи исследования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7620000" cy="5256584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sz="2600" dirty="0" smtClean="0"/>
              <a:t>Цель: Проанализировать  </a:t>
            </a:r>
            <a:r>
              <a:rPr lang="ru-RU" sz="2600" dirty="0"/>
              <a:t>влияние </a:t>
            </a:r>
            <a:r>
              <a:rPr lang="ru-RU" sz="2600" dirty="0" smtClean="0"/>
              <a:t>АД и </a:t>
            </a:r>
            <a:r>
              <a:rPr lang="ru-RU" sz="2600" dirty="0"/>
              <a:t>его частного случая </a:t>
            </a:r>
            <a:r>
              <a:rPr lang="ru-RU" sz="2600" dirty="0" smtClean="0"/>
              <a:t>АГ на человека, выяснить</a:t>
            </a:r>
            <a:r>
              <a:rPr lang="ru-RU" sz="2600" dirty="0"/>
              <a:t>: какими способами можно воздействовать на повышение АД, как скорректировать образ жизни человека для предотвращения возникновения заболеваний, являющихся следствием </a:t>
            </a:r>
            <a:r>
              <a:rPr lang="ru-RU" sz="2600" dirty="0" smtClean="0"/>
              <a:t>изменения АД.</a:t>
            </a:r>
          </a:p>
          <a:p>
            <a:pPr marL="114300" indent="0">
              <a:buNone/>
            </a:pPr>
            <a:r>
              <a:rPr lang="ru-RU" sz="2600" dirty="0" smtClean="0"/>
              <a:t>Задачи: 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/>
              <a:t>Проанализировать материал про АД;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/>
              <a:t>В</a:t>
            </a:r>
            <a:r>
              <a:rPr lang="ru-RU" sz="2600" dirty="0" smtClean="0"/>
              <a:t>ыявить причины повышения АД ;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/>
              <a:t>Выяснить влияет ли образ жизни человека на изменение Артериального </a:t>
            </a:r>
            <a:r>
              <a:rPr lang="ru-RU" sz="2600" dirty="0" smtClean="0"/>
              <a:t>Давления;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/>
              <a:t>Найти способы: избежать появления факторов </a:t>
            </a:r>
            <a:r>
              <a:rPr lang="ru-RU" sz="2600" dirty="0" smtClean="0"/>
              <a:t>риска АД, </a:t>
            </a:r>
            <a:r>
              <a:rPr lang="ru-RU" sz="2600" dirty="0"/>
              <a:t>а также создать рекомендации, которые помогут скорректировать образ жизни человека так, чтобы он не страдал от Гипертонических </a:t>
            </a:r>
            <a:r>
              <a:rPr lang="ru-RU" sz="2600" dirty="0" smtClean="0"/>
              <a:t>Болезней:</a:t>
            </a:r>
            <a:endParaRPr lang="ru-RU" sz="2600" dirty="0"/>
          </a:p>
          <a:p>
            <a:pPr>
              <a:buFont typeface="Wingdings" pitchFamily="2" charset="2"/>
              <a:buChar char="v"/>
            </a:pPr>
            <a:endParaRPr lang="ru-RU" sz="2400" dirty="0" smtClean="0"/>
          </a:p>
          <a:p>
            <a:pPr>
              <a:buFont typeface="Wingdings" pitchFamily="2" charset="2"/>
              <a:buChar char="v"/>
            </a:pPr>
            <a:endParaRPr lang="ru-RU" sz="2400" dirty="0" smtClean="0"/>
          </a:p>
          <a:p>
            <a:pPr>
              <a:buFont typeface="Wingdings" pitchFamily="2" charset="2"/>
              <a:buChar char="v"/>
            </a:pPr>
            <a:endParaRPr lang="ru-RU" sz="2400" dirty="0" smtClean="0"/>
          </a:p>
          <a:p>
            <a:pPr>
              <a:buFont typeface="Wingdings" pitchFamily="2" charset="2"/>
              <a:buChar char="v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03333099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Гипотеза исследования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sz="2400" dirty="0"/>
              <a:t>Гипотезой моего исследования является предположение о том, что влияние образа жизни человека на изменение Артериального Давления очень велико, а также является прямым катализатором возникновения Гипертонических Болезней. Так как большая часть населения мира страдает от повышения Артериального Давления и болезней, возникающих на фоне Артериальной Гипертензии.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259113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Содержание Главы 1.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686800" cy="556408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400" dirty="0"/>
              <a:t>Определения и физиология параметров, измеряемых сфигмоманометрическими </a:t>
            </a:r>
            <a:r>
              <a:rPr lang="ru-RU" sz="2400" dirty="0" smtClean="0"/>
              <a:t>приборами;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dirty="0"/>
              <a:t>Этиология и </a:t>
            </a:r>
            <a:r>
              <a:rPr lang="ru-RU" sz="2400" dirty="0" smtClean="0"/>
              <a:t>патогенез АД;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Факторы, влияющие на прогноз. Стратификация риска у больных </a:t>
            </a:r>
            <a:r>
              <a:rPr lang="ru-RU" sz="2400" dirty="0" smtClean="0"/>
              <a:t>АГ;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Гипертонический </a:t>
            </a:r>
            <a:r>
              <a:rPr lang="ru-RU" sz="2400" dirty="0" smtClean="0"/>
              <a:t>криз;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Диагностика и дифференциальная диагностика </a:t>
            </a:r>
            <a:r>
              <a:rPr lang="ru-RU" sz="2400" dirty="0" smtClean="0"/>
              <a:t>АД;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Лечение;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Мероприятия по изменению образа </a:t>
            </a:r>
            <a:r>
              <a:rPr lang="ru-RU" sz="2400" dirty="0" smtClean="0"/>
              <a:t>жизни;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658389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Содержание Главы 2.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600" dirty="0" smtClean="0"/>
              <a:t>План экспериментальной части исследования:</a:t>
            </a:r>
          </a:p>
          <a:p>
            <a:r>
              <a:rPr lang="ru-RU" sz="2600" dirty="0" smtClean="0"/>
              <a:t>Составить таблицу и вносить в нее данные, полученные при каждодневном измерении АД;</a:t>
            </a:r>
          </a:p>
          <a:p>
            <a:r>
              <a:rPr lang="ru-RU" sz="2600" dirty="0" smtClean="0"/>
              <a:t>Проанализировать данные, полученные с помощью моего измерения и измерений моих коллег;</a:t>
            </a:r>
          </a:p>
          <a:p>
            <a:r>
              <a:rPr lang="ru-RU" sz="2600" dirty="0" smtClean="0"/>
              <a:t>Составить график, на котором будет изображена определенная </a:t>
            </a:r>
            <a:r>
              <a:rPr lang="ru-RU" sz="2600" smtClean="0"/>
              <a:t>последовательность показаний;</a:t>
            </a:r>
            <a:endParaRPr lang="ru-RU" sz="2600" dirty="0" smtClean="0"/>
          </a:p>
          <a:p>
            <a:r>
              <a:rPr lang="ru-RU" sz="2600" dirty="0" smtClean="0"/>
              <a:t>Подтвердить или же опровергнуть гипотезу, на основе полученных данных;</a:t>
            </a:r>
          </a:p>
          <a:p>
            <a:r>
              <a:rPr lang="ru-RU" sz="2600" dirty="0" smtClean="0"/>
              <a:t>Разработать рекомендации  по изменению образа жизни человека.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pPr marL="114300" indent="0">
              <a:buNone/>
            </a:pPr>
            <a:r>
              <a:rPr lang="ru-RU" sz="2400" dirty="0"/>
              <a:t> </a:t>
            </a:r>
            <a:endParaRPr lang="ru-RU" sz="2400" dirty="0" smtClean="0"/>
          </a:p>
          <a:p>
            <a:pPr marL="11430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592323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Список литературы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err="1"/>
              <a:t>Оганов</a:t>
            </a:r>
            <a:r>
              <a:rPr lang="ru-RU" dirty="0"/>
              <a:t> Р.Г., Масленникова Г.Я. </a:t>
            </a:r>
            <a:r>
              <a:rPr lang="ru-RU" dirty="0" smtClean="0"/>
              <a:t>«Стратегии </a:t>
            </a:r>
            <a:r>
              <a:rPr lang="ru-RU" dirty="0"/>
              <a:t>профилактики сердечно - сосудистых заболеваний в Российской Федерации // Клиническая медицина</a:t>
            </a:r>
            <a:r>
              <a:rPr lang="ru-RU" dirty="0" smtClean="0"/>
              <a:t>.»-</a:t>
            </a:r>
            <a:r>
              <a:rPr lang="ru-RU" dirty="0"/>
              <a:t>2012.- Том 90, №3. - С.4-7.</a:t>
            </a:r>
          </a:p>
          <a:p>
            <a:pPr lvl="0" fontAlgn="base"/>
            <a:r>
              <a:rPr lang="ru-RU" dirty="0" smtClean="0"/>
              <a:t>«ПЕРВИЧНАЯ </a:t>
            </a:r>
            <a:r>
              <a:rPr lang="ru-RU" dirty="0"/>
              <a:t>ПРОФИЛАКТИКА СЕРДЕЧНО-СОСУДИСТЫХ ЗАБОЛЕВАНИЙ В ОБЩЕЙ ВРАЧЕБНОЙ </a:t>
            </a:r>
            <a:r>
              <a:rPr lang="ru-RU" dirty="0" smtClean="0"/>
              <a:t>ПРАКТИКЕ»</a:t>
            </a:r>
            <a:endParaRPr lang="ru-RU" dirty="0"/>
          </a:p>
          <a:p>
            <a:pPr lvl="0"/>
            <a:r>
              <a:rPr lang="ru-RU" dirty="0" smtClean="0"/>
              <a:t>«ВЛИЯНИЕ </a:t>
            </a:r>
            <a:r>
              <a:rPr lang="ru-RU" dirty="0"/>
              <a:t>МЕТЕОФАКТОРОВ НА ЧАСТОТУ ПОВЫШЕНИЯ АРТЕРИАЛЬНОГО </a:t>
            </a:r>
            <a:r>
              <a:rPr lang="ru-RU" dirty="0" smtClean="0"/>
              <a:t>ДАВЛЕНИЯ» </a:t>
            </a:r>
            <a:r>
              <a:rPr lang="ru-RU" dirty="0"/>
              <a:t>БЕЛЯЕВА.В,А</a:t>
            </a:r>
          </a:p>
          <a:p>
            <a:pPr lvl="0"/>
            <a:r>
              <a:rPr lang="ru-RU" dirty="0" smtClean="0"/>
              <a:t>«Кровяное </a:t>
            </a:r>
            <a:r>
              <a:rPr lang="ru-RU" dirty="0"/>
              <a:t>давление</a:t>
            </a:r>
            <a:r>
              <a:rPr lang="ru-RU" dirty="0" smtClean="0"/>
              <a:t>.» </a:t>
            </a:r>
            <a:r>
              <a:rPr lang="ru-RU" dirty="0"/>
              <a:t>(</a:t>
            </a:r>
            <a:r>
              <a:rPr lang="ru-RU" dirty="0" smtClean="0"/>
              <a:t>Медицинская </a:t>
            </a:r>
            <a:r>
              <a:rPr lang="ru-RU" dirty="0" err="1" smtClean="0"/>
              <a:t>википедия</a:t>
            </a:r>
            <a:r>
              <a:rPr lang="ru-RU" dirty="0" smtClean="0"/>
              <a:t>) </a:t>
            </a:r>
            <a:r>
              <a:rPr lang="ru-RU" u="sng" dirty="0">
                <a:hlinkClick r:id="rId2"/>
              </a:rPr>
              <a:t>http://medviki.com/Медицинская_википедия</a:t>
            </a:r>
            <a:endParaRPr lang="ru-RU" dirty="0"/>
          </a:p>
          <a:p>
            <a:pPr lvl="0"/>
            <a:r>
              <a:rPr lang="ru-RU" dirty="0" smtClean="0"/>
              <a:t>«КОМПОНЕНТЫ </a:t>
            </a:r>
            <a:r>
              <a:rPr lang="ru-RU" dirty="0"/>
              <a:t>СЕРДЕЧНО-СОСУДИСТОГО ЗДОРОВЬЯ И ИХ ДИНАМИКА У РАБОТНИКОВ КРУПНОГО ПРОМЫШЛЕННОГО ПРЕДПРИЯТИЯ </a:t>
            </a:r>
            <a:r>
              <a:rPr lang="ru-RU" dirty="0" smtClean="0"/>
              <a:t>«Текст </a:t>
            </a:r>
            <a:r>
              <a:rPr lang="ru-RU" dirty="0"/>
              <a:t>научной статьи по специальности «Медицина и здравоохранение» Тонкошкурова А.В Смирнова И.Н Воробьев В.А Семенова Ю.В</a:t>
            </a:r>
          </a:p>
          <a:p>
            <a:pPr lvl="0"/>
            <a:r>
              <a:rPr lang="ru-RU" dirty="0" smtClean="0"/>
              <a:t>«Болезни </a:t>
            </a:r>
            <a:r>
              <a:rPr lang="ru-RU" dirty="0"/>
              <a:t>сердечно-сосудистой системы: клиника, диагностика и </a:t>
            </a:r>
            <a:r>
              <a:rPr lang="ru-RU" dirty="0" smtClean="0"/>
              <a:t>лечение» учебное пособие </a:t>
            </a:r>
            <a:r>
              <a:rPr lang="ru-RU" dirty="0"/>
              <a:t>Д.И. </a:t>
            </a:r>
            <a:r>
              <a:rPr lang="ru-RU" dirty="0" err="1"/>
              <a:t>Трухан</a:t>
            </a:r>
            <a:r>
              <a:rPr lang="ru-RU" dirty="0"/>
              <a:t> С.Н. </a:t>
            </a:r>
            <a:r>
              <a:rPr lang="ru-RU" dirty="0" smtClean="0"/>
              <a:t>Филимонов.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304336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Каково влияние окружающей среды и образа жизни на артериальное давление человека?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666559"/>
            <a:ext cx="5292080" cy="182460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Автор:</a:t>
            </a:r>
          </a:p>
          <a:p>
            <a:r>
              <a:rPr lang="ru-RU" sz="2400" dirty="0">
                <a:solidFill>
                  <a:schemeClr val="tx1"/>
                </a:solidFill>
              </a:rPr>
              <a:t>Кузнецова Эльнара, 10 «В»</a:t>
            </a:r>
          </a:p>
          <a:p>
            <a:r>
              <a:rPr lang="ru-RU" sz="2400" dirty="0">
                <a:solidFill>
                  <a:schemeClr val="tx1"/>
                </a:solidFill>
              </a:rPr>
              <a:t>Руководитель: Воробьева Екатерина Андреевна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6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ГБОУ города Москвы </a:t>
            </a:r>
            <a:r>
              <a:rPr lang="ru-RU" sz="2000" dirty="0" smtClean="0"/>
              <a:t>Школа</a:t>
            </a:r>
            <a:r>
              <a:rPr lang="ru-RU" sz="2000" dirty="0" smtClean="0"/>
              <a:t> </a:t>
            </a:r>
            <a:r>
              <a:rPr lang="ru-RU" sz="2000" dirty="0"/>
              <a:t>№1505 «Московская городская педагогическая гимназия-лаборатория»</a:t>
            </a:r>
          </a:p>
          <a:p>
            <a:r>
              <a:rPr lang="ru-RU" sz="2000" dirty="0"/>
              <a:t>Структурное подразделение «Пугачевская, 6а»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587727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Москва</a:t>
            </a:r>
          </a:p>
          <a:p>
            <a:r>
              <a:rPr lang="ru-RU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594543956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375</TotalTime>
  <Words>621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Соседство</vt:lpstr>
      <vt:lpstr> Каково влияние окружающей среды и образа жизни на артериальное давление человека? </vt:lpstr>
      <vt:lpstr>Актуальность</vt:lpstr>
      <vt:lpstr>Объект и предмет исследования</vt:lpstr>
      <vt:lpstr>Цель и задачи исследования</vt:lpstr>
      <vt:lpstr>Гипотеза исследования</vt:lpstr>
      <vt:lpstr>Содержание Главы 1.</vt:lpstr>
      <vt:lpstr>Содержание Главы 2.</vt:lpstr>
      <vt:lpstr>Список литературы</vt:lpstr>
      <vt:lpstr> Каково влияние окружающей среды и образа жизни на артериальное давление человека?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Каково влияние окружающей среды и образа жизни на артериальное давление человека? </dc:title>
  <dc:creator>Ela</dc:creator>
  <cp:lastModifiedBy>Ela</cp:lastModifiedBy>
  <cp:revision>47</cp:revision>
  <dcterms:created xsi:type="dcterms:W3CDTF">2017-12-20T11:06:05Z</dcterms:created>
  <dcterms:modified xsi:type="dcterms:W3CDTF">2017-12-20T18:29:34Z</dcterms:modified>
</cp:coreProperties>
</file>