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56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9EE7-4EA4-4EA1-98B8-B6C61D6F226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A03E-5B73-454F-B0C6-EBF215935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46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9EE7-4EA4-4EA1-98B8-B6C61D6F226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A03E-5B73-454F-B0C6-EBF215935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1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9EE7-4EA4-4EA1-98B8-B6C61D6F226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A03E-5B73-454F-B0C6-EBF215935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39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9EE7-4EA4-4EA1-98B8-B6C61D6F226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A03E-5B73-454F-B0C6-EBF215935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1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9EE7-4EA4-4EA1-98B8-B6C61D6F226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A03E-5B73-454F-B0C6-EBF215935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11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9EE7-4EA4-4EA1-98B8-B6C61D6F226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A03E-5B73-454F-B0C6-EBF215935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64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9EE7-4EA4-4EA1-98B8-B6C61D6F226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A03E-5B73-454F-B0C6-EBF215935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0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9EE7-4EA4-4EA1-98B8-B6C61D6F226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A03E-5B73-454F-B0C6-EBF215935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08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9EE7-4EA4-4EA1-98B8-B6C61D6F226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A03E-5B73-454F-B0C6-EBF215935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93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9EE7-4EA4-4EA1-98B8-B6C61D6F226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A03E-5B73-454F-B0C6-EBF215935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50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9EE7-4EA4-4EA1-98B8-B6C61D6F226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A03E-5B73-454F-B0C6-EBF215935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48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E9EE7-4EA4-4EA1-98B8-B6C61D6F226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6A03E-5B73-454F-B0C6-EBF215935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4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8229600" cy="962001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effectLst/>
              </a:rPr>
              <a:t>Биогенетический закон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581128"/>
            <a:ext cx="6560234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b="1" dirty="0"/>
              <a:t>Выполнила:</a:t>
            </a:r>
          </a:p>
          <a:p>
            <a:pPr algn="r"/>
            <a:r>
              <a:rPr lang="ru-RU" sz="2400" dirty="0"/>
              <a:t>Литваковская Александра Дмитриевна</a:t>
            </a:r>
          </a:p>
          <a:p>
            <a:pPr algn="r"/>
            <a:r>
              <a:rPr lang="ru-RU" sz="2400" b="1" dirty="0"/>
              <a:t>Руководитель:</a:t>
            </a:r>
          </a:p>
          <a:p>
            <a:pPr algn="r"/>
            <a:r>
              <a:rPr lang="ru-RU" sz="2400" dirty="0"/>
              <a:t>Шалимова Елена Георгиевна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8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566739"/>
          </a:xfrm>
        </p:spPr>
        <p:txBody>
          <a:bodyPr>
            <a:normAutofit/>
          </a:bodyPr>
          <a:lstStyle/>
          <a:p>
            <a:pPr algn="just"/>
            <a:r>
              <a:rPr lang="ru-RU" sz="1600" dirty="0"/>
              <a:t>Эмбриология является безумно интересной наукой, способной привлечь к себе внимание даже самого нелюбознательного студента. А эволюция, бесспорно, заслуживает большого внимания со стороны учащихся школ и вузов. Люди, когда-либо интересующиеся одной из этих областей, наверняка сталкивались с биогенетическим законом и исследованиями Геккеля и Мюллера. Также их исследования кратко изучаются в школьной программе.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202510"/>
            <a:ext cx="5256584" cy="342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7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Проблема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782763"/>
          </a:xfrm>
        </p:spPr>
        <p:txBody>
          <a:bodyPr>
            <a:normAutofit/>
          </a:bodyPr>
          <a:lstStyle/>
          <a:p>
            <a:pPr algn="just"/>
            <a:r>
              <a:rPr lang="ru-RU" sz="1600" dirty="0"/>
              <a:t>В школьной программе на изучение биогенетического закона выделяется отдельный урок, но бесспорно этого времени не хватает на то, чтоб изучить всё исследование. А также критику и комментарии других ученых, относящиеся к вопросу связи индивидуального и исторического развития. А ведь это очень важно, т.к. чтоб уметь грамотно парировать формулировкой биогенетического закона нужно в первую очередь знать все «за» и «против», относящиеся к этой теме.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4725">
            <a:off x="981182" y="3553583"/>
            <a:ext cx="2952891" cy="25837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96073"/>
            <a:ext cx="406400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Цель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206699"/>
          </a:xfrm>
        </p:spPr>
        <p:txBody>
          <a:bodyPr/>
          <a:lstStyle/>
          <a:p>
            <a:pPr algn="just"/>
            <a:r>
              <a:rPr lang="ru-RU" sz="1600" dirty="0"/>
              <a:t>Целью моего исследования является изучение критики биогенетического закона. И формулировка ответа на </a:t>
            </a:r>
            <a:r>
              <a:rPr lang="ru-RU" sz="1600" dirty="0" smtClean="0"/>
              <a:t>вопросы: «Корректно </a:t>
            </a:r>
            <a:r>
              <a:rPr lang="ru-RU" sz="1600" dirty="0"/>
              <a:t>ли в современных исследованиях ссылаться на биогенетический </a:t>
            </a:r>
            <a:r>
              <a:rPr lang="ru-RU" sz="1600" dirty="0" smtClean="0"/>
              <a:t>закон?» и «Являлись </a:t>
            </a:r>
            <a:r>
              <a:rPr lang="ru-RU" sz="1600" dirty="0"/>
              <a:t>ли на самом деле исследования двух немецких ученых ценными для </a:t>
            </a:r>
            <a:r>
              <a:rPr lang="ru-RU" sz="1600" dirty="0" smtClean="0"/>
              <a:t>науки?»</a:t>
            </a:r>
            <a:endParaRPr lang="ru-RU" sz="16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53"/>
          <a:stretch/>
        </p:blipFill>
        <p:spPr>
          <a:xfrm>
            <a:off x="1187624" y="2852935"/>
            <a:ext cx="6947029" cy="336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80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Задачи исследования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2200" dirty="0"/>
              <a:t>Изучение теорий других ученых, касающихся связи индивидуального развития и </a:t>
            </a:r>
            <a:r>
              <a:rPr lang="ru-RU" sz="2200" dirty="0" smtClean="0"/>
              <a:t>эволюции</a:t>
            </a:r>
          </a:p>
          <a:p>
            <a:pPr lvl="0"/>
            <a:endParaRPr lang="ru-RU" sz="2200" dirty="0"/>
          </a:p>
          <a:p>
            <a:pPr lvl="0"/>
            <a:r>
              <a:rPr lang="ru-RU" sz="2200" dirty="0"/>
              <a:t>Изучение исследования Эрнста Геккеля и Фрица </a:t>
            </a:r>
            <a:r>
              <a:rPr lang="ru-RU" sz="2200" dirty="0" smtClean="0"/>
              <a:t>Мюллера</a:t>
            </a:r>
          </a:p>
          <a:p>
            <a:pPr lvl="0"/>
            <a:endParaRPr lang="ru-RU" sz="2200" dirty="0"/>
          </a:p>
          <a:p>
            <a:pPr lvl="0"/>
            <a:r>
              <a:rPr lang="ru-RU" sz="2200" dirty="0"/>
              <a:t>Изучение исследования Алексея Николаевича Северцова, относящееся к теме моего реферата, а именно: «Этюды по теории эволюции: Индивидуальное развитие и эволюция</a:t>
            </a:r>
            <a:r>
              <a:rPr lang="ru-RU" sz="2200" dirty="0" smtClean="0"/>
              <a:t>»</a:t>
            </a:r>
          </a:p>
          <a:p>
            <a:pPr lvl="0"/>
            <a:endParaRPr lang="ru-RU" sz="2200" dirty="0"/>
          </a:p>
          <a:p>
            <a:pPr lvl="0"/>
            <a:r>
              <a:rPr lang="ru-RU" sz="2200" dirty="0"/>
              <a:t>Изучение дополнительных материалов, касающихся критики биогенетического </a:t>
            </a:r>
            <a:r>
              <a:rPr lang="ru-RU" sz="2200" dirty="0" smtClean="0"/>
              <a:t>закона</a:t>
            </a:r>
          </a:p>
          <a:p>
            <a:pPr lvl="0"/>
            <a:endParaRPr lang="ru-RU" sz="2200" dirty="0"/>
          </a:p>
          <a:p>
            <a:pPr lvl="0"/>
            <a:r>
              <a:rPr lang="ru-RU" sz="2200" dirty="0"/>
              <a:t>Формулировка выводов о ценности биогенетического закона и корректности использования его в современных исследованиях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35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Краткое содержание исследования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Введение</a:t>
            </a:r>
          </a:p>
          <a:p>
            <a:r>
              <a:rPr lang="ru-RU" dirty="0" smtClean="0"/>
              <a:t>Первая Глава: </a:t>
            </a:r>
            <a:r>
              <a:rPr lang="ru-RU" sz="2400" dirty="0" smtClean="0"/>
              <a:t>описание первых попыток зоологов «до дарвиновского </a:t>
            </a:r>
            <a:r>
              <a:rPr lang="ru-RU" sz="2400" dirty="0"/>
              <a:t>периода</a:t>
            </a:r>
            <a:r>
              <a:rPr lang="ru-RU" sz="2400" dirty="0" smtClean="0"/>
              <a:t>» сформулировать зависимость онтогении от филогении.</a:t>
            </a:r>
          </a:p>
          <a:p>
            <a:r>
              <a:rPr lang="ru-RU" dirty="0" smtClean="0"/>
              <a:t>Вторая глава: </a:t>
            </a:r>
            <a:r>
              <a:rPr lang="ru-RU" sz="2400" dirty="0" smtClean="0"/>
              <a:t>описание исследования Геккеля. «Биогенетический закон».</a:t>
            </a:r>
          </a:p>
          <a:p>
            <a:r>
              <a:rPr lang="ru-RU" dirty="0" smtClean="0"/>
              <a:t>Третья глава: </a:t>
            </a:r>
            <a:r>
              <a:rPr lang="ru-RU" sz="2400" dirty="0" smtClean="0"/>
              <a:t>описание исследований, опровергающих биогенетический закон или ставящих под вопрос корректность его  формулировки.</a:t>
            </a:r>
          </a:p>
          <a:p>
            <a:r>
              <a:rPr lang="ru-RU" dirty="0" smtClean="0"/>
              <a:t>Заключение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367014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Заключение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222923"/>
          </a:xfrm>
        </p:spPr>
        <p:txBody>
          <a:bodyPr>
            <a:noAutofit/>
          </a:bodyPr>
          <a:lstStyle/>
          <a:p>
            <a:r>
              <a:rPr lang="ru-RU" sz="2000" dirty="0"/>
              <a:t>Вопрос о соотношениях между индивидуальным развитием и филогенетической эволюцией, подобно многим другим сложным и трудным научным вопросам в своей истории прошел несколько фаз: фазу первых обобщений, положивших начало исследованию, период гениальных умозаключений Мюллера и Геккеля, затем фазу увлечения этими обобщениями и гипотетических построений на их основании, затем период отрицаний, когда отрицательное отношение к необоснованным гипотезам привело не только к отрицанию выводов, но и к отрицанию самых вопросов. Но отказ от решения не есть решение: вопрос все еще остается </a:t>
            </a:r>
            <a:r>
              <a:rPr lang="ru-RU" sz="2000" dirty="0" smtClean="0"/>
              <a:t>открытым.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97152"/>
            <a:ext cx="2960346" cy="178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94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79107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sz="1600" dirty="0" err="1" smtClean="0"/>
              <a:t>Меккель</a:t>
            </a:r>
            <a:r>
              <a:rPr lang="ru-RU" sz="1600" dirty="0" smtClean="0"/>
              <a:t> Иоганн Фридрих Младший, «</a:t>
            </a:r>
            <a:r>
              <a:rPr lang="ru-RU" sz="1600" dirty="0"/>
              <a:t>Вклад в сравнительную анатомию</a:t>
            </a:r>
            <a:r>
              <a:rPr lang="ru-RU" sz="1600" dirty="0" smtClean="0"/>
              <a:t>» , 1811</a:t>
            </a:r>
          </a:p>
          <a:p>
            <a:pPr>
              <a:lnSpc>
                <a:spcPct val="170000"/>
              </a:lnSpc>
            </a:pPr>
            <a:r>
              <a:rPr lang="ru-RU" sz="1600" dirty="0" smtClean="0"/>
              <a:t>Карл </a:t>
            </a:r>
            <a:r>
              <a:rPr lang="ru-RU" sz="1600" dirty="0"/>
              <a:t>Максимович Бэр, «История развития животных»</a:t>
            </a:r>
          </a:p>
          <a:p>
            <a:pPr>
              <a:lnSpc>
                <a:spcPct val="170000"/>
              </a:lnSpc>
            </a:pPr>
            <a:r>
              <a:rPr lang="ru-RU" sz="1600" dirty="0" smtClean="0"/>
              <a:t> </a:t>
            </a:r>
            <a:r>
              <a:rPr lang="ru-RU" sz="1600" dirty="0"/>
              <a:t>Эрнст Геккель, «</a:t>
            </a:r>
            <a:r>
              <a:rPr lang="ru-RU" sz="1600" dirty="0" err="1"/>
              <a:t>Антропогения</a:t>
            </a:r>
            <a:r>
              <a:rPr lang="ru-RU" sz="1600" dirty="0"/>
              <a:t>» или «История развития человека», 1874 </a:t>
            </a:r>
          </a:p>
          <a:p>
            <a:pPr>
              <a:lnSpc>
                <a:spcPct val="170000"/>
              </a:lnSpc>
            </a:pPr>
            <a:r>
              <a:rPr lang="ru-RU" sz="1600" dirty="0" smtClean="0"/>
              <a:t>Ф</a:t>
            </a:r>
            <a:r>
              <a:rPr lang="ru-RU" sz="1600" dirty="0"/>
              <a:t>. Мюллер, Э. Геккель «Основной биогенетический закон» Издательство: "Академия наук СССР" (1940)</a:t>
            </a:r>
            <a:endParaRPr lang="ru-RU" sz="1600" b="1" dirty="0"/>
          </a:p>
          <a:p>
            <a:pPr>
              <a:lnSpc>
                <a:spcPct val="170000"/>
              </a:lnSpc>
            </a:pPr>
            <a:r>
              <a:rPr lang="ru-RU" sz="1600" dirty="0" smtClean="0"/>
              <a:t>Чарльз </a:t>
            </a:r>
            <a:r>
              <a:rPr lang="ru-RU" sz="1600" dirty="0"/>
              <a:t>Дарвин, «Происхождение видов путём естественного отбора, или Сохранение благоприятных рас в борьбе за жизнь», 1859г </a:t>
            </a:r>
            <a:endParaRPr lang="ru-RU" sz="1600" b="1" dirty="0"/>
          </a:p>
          <a:p>
            <a:pPr>
              <a:lnSpc>
                <a:spcPct val="170000"/>
              </a:lnSpc>
            </a:pPr>
            <a:r>
              <a:rPr lang="ru-RU" sz="1600" dirty="0" smtClean="0"/>
              <a:t>Франц </a:t>
            </a:r>
            <a:r>
              <a:rPr lang="ru-RU" sz="1600" dirty="0" err="1"/>
              <a:t>Кейбель</a:t>
            </a:r>
            <a:r>
              <a:rPr lang="ru-RU" sz="1600" dirty="0"/>
              <a:t>, </a:t>
            </a:r>
            <a:r>
              <a:rPr lang="ru-RU" sz="1600" dirty="0" smtClean="0"/>
              <a:t>«</a:t>
            </a:r>
            <a:r>
              <a:rPr lang="ru-RU" sz="1600" dirty="0"/>
              <a:t>Стандартные таблицы по истории развития позвоночных животных</a:t>
            </a:r>
            <a:r>
              <a:rPr lang="ru-RU" sz="1600" dirty="0" smtClean="0"/>
              <a:t>», </a:t>
            </a:r>
            <a:r>
              <a:rPr lang="ru-RU" sz="1600" dirty="0"/>
              <a:t>1897</a:t>
            </a:r>
          </a:p>
          <a:p>
            <a:pPr>
              <a:lnSpc>
                <a:spcPct val="170000"/>
              </a:lnSpc>
            </a:pPr>
            <a:r>
              <a:rPr lang="ru-RU" sz="1600" dirty="0" smtClean="0"/>
              <a:t>С</a:t>
            </a:r>
            <a:r>
              <a:rPr lang="ru-RU" sz="1600" dirty="0"/>
              <a:t>. </a:t>
            </a:r>
            <a:r>
              <a:rPr lang="ru-RU" sz="1600" dirty="0" err="1"/>
              <a:t>Кушакевич</a:t>
            </a:r>
            <a:r>
              <a:rPr lang="ru-RU" sz="1600" dirty="0"/>
              <a:t> «Очерк учения о зародышевых листах в его прошлом и настоящем" , 1906</a:t>
            </a: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51461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36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513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Биогенетический закон</vt:lpstr>
      <vt:lpstr>Актуальность</vt:lpstr>
      <vt:lpstr>Проблема</vt:lpstr>
      <vt:lpstr>Цель</vt:lpstr>
      <vt:lpstr>Задачи исследования</vt:lpstr>
      <vt:lpstr>Краткое содержание исследования</vt:lpstr>
      <vt:lpstr>Заключение</vt:lpstr>
      <vt:lpstr>Источники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Биогенетический закон</dc:title>
  <dc:creator>Аня</dc:creator>
  <cp:lastModifiedBy>Аня</cp:lastModifiedBy>
  <cp:revision>11</cp:revision>
  <dcterms:created xsi:type="dcterms:W3CDTF">2018-05-16T18:32:58Z</dcterms:created>
  <dcterms:modified xsi:type="dcterms:W3CDTF">2018-05-16T22:02:51Z</dcterms:modified>
</cp:coreProperties>
</file>