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4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75" autoAdjust="0"/>
  </p:normalViewPr>
  <p:slideViewPr>
    <p:cSldViewPr>
      <p:cViewPr varScale="1">
        <p:scale>
          <a:sx n="65" d="100"/>
          <a:sy n="65" d="100"/>
        </p:scale>
        <p:origin x="-128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A50D8-FDB9-4332-8FA9-3F6620EC95F9}" type="datetimeFigureOut">
              <a:rPr lang="ru-RU" smtClean="0"/>
              <a:t>21.12.2017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FEF4C-B493-45F6-9BAA-02E6A7A502D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0946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A50D8-FDB9-4332-8FA9-3F6620EC95F9}" type="datetimeFigureOut">
              <a:rPr lang="ru-RU" smtClean="0"/>
              <a:t>21.12.2017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FEF4C-B493-45F6-9BAA-02E6A7A502D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6879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A50D8-FDB9-4332-8FA9-3F6620EC95F9}" type="datetimeFigureOut">
              <a:rPr lang="ru-RU" smtClean="0"/>
              <a:t>21.12.2017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FEF4C-B493-45F6-9BAA-02E6A7A502D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3858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A50D8-FDB9-4332-8FA9-3F6620EC95F9}" type="datetimeFigureOut">
              <a:rPr lang="ru-RU" smtClean="0"/>
              <a:t>21.12.2017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FEF4C-B493-45F6-9BAA-02E6A7A502D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7984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A50D8-FDB9-4332-8FA9-3F6620EC95F9}" type="datetimeFigureOut">
              <a:rPr lang="ru-RU" smtClean="0"/>
              <a:t>21.12.2017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FEF4C-B493-45F6-9BAA-02E6A7A502D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243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A50D8-FDB9-4332-8FA9-3F6620EC95F9}" type="datetimeFigureOut">
              <a:rPr lang="ru-RU" smtClean="0"/>
              <a:t>21.12.2017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FEF4C-B493-45F6-9BAA-02E6A7A502D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3569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A50D8-FDB9-4332-8FA9-3F6620EC95F9}" type="datetimeFigureOut">
              <a:rPr lang="ru-RU" smtClean="0"/>
              <a:t>21.12.2017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FEF4C-B493-45F6-9BAA-02E6A7A502D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685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A50D8-FDB9-4332-8FA9-3F6620EC95F9}" type="datetimeFigureOut">
              <a:rPr lang="ru-RU" smtClean="0"/>
              <a:t>21.12.2017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FEF4C-B493-45F6-9BAA-02E6A7A502D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6010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A50D8-FDB9-4332-8FA9-3F6620EC95F9}" type="datetimeFigureOut">
              <a:rPr lang="ru-RU" smtClean="0"/>
              <a:t>21.12.2017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FEF4C-B493-45F6-9BAA-02E6A7A502D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5494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A50D8-FDB9-4332-8FA9-3F6620EC95F9}" type="datetimeFigureOut">
              <a:rPr lang="ru-RU" smtClean="0"/>
              <a:t>21.12.2017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FEF4C-B493-45F6-9BAA-02E6A7A502D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7694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A50D8-FDB9-4332-8FA9-3F6620EC95F9}" type="datetimeFigureOut">
              <a:rPr lang="ru-RU" smtClean="0"/>
              <a:t>21.12.2017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FEF4C-B493-45F6-9BAA-02E6A7A502D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0539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A50D8-FDB9-4332-8FA9-3F6620EC95F9}" type="datetimeFigureOut">
              <a:rPr lang="ru-RU" smtClean="0"/>
              <a:t>21.12.2017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FEF4C-B493-45F6-9BAA-02E6A7A502D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7985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6048672"/>
          </a:xfrm>
        </p:spPr>
        <p:txBody>
          <a:bodyPr>
            <a:normAutofit fontScale="90000"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города Москвы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бюджетное общеобразовательное учреждение города Москвы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«Школа № 1505 «Московская городская педагогическая гимназия-лаборатория»»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ДИПЛОМНОЕ ИССЛЕДОВАНИЕ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тему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Влияние внешних факторов на содержание кислорода в крови 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человека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                        Выполнила:</a:t>
            </a:r>
            <a:b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Шилкина Марина Дмитриевна</a:t>
            </a:r>
            <a:b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</a:t>
            </a:r>
            <a:b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Научный руководитель:</a:t>
            </a:r>
            <a:b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Ноздрачёва Анна Николаевна</a:t>
            </a:r>
            <a:b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                          Рецензент:</a:t>
            </a:r>
            <a:b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Москва</a:t>
            </a:r>
            <a:b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2017-2018 учебный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71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изменении нормы количества вдыхаемого кислорода человек даже не подозревает, какие трудности со здоровьем его могут ожидать в дальнейшем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 людей на высотах полностью зависит от выработанного навыка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многие неподготовленные люди упускают этот факт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Люди, страдающие гипоксией, должны понимать, работа каких органов ухудшится в ближайшее время 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2576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и задачи диплома.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диплома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доказать, что занятия спортом улучшают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оксигенацию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крови человека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диплома:</a:t>
            </a:r>
            <a:endParaRPr lang="en-US" sz="24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Проанализировать научную и научно-популярную литературу по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теме</a:t>
            </a:r>
          </a:p>
          <a:p>
            <a:pPr marL="457200" indent="-457200">
              <a:buAutoNum type="arabicPeriod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кислорода в крови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пути взаимодействия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кислорода с тканями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организма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человека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ыяснить, к чему приводит повышение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понижение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кислорода в крови человека на практике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60121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Гипотеза исследования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человек начнёт заниматься спортом регулярно, то оксигенация его крови значительно улучшится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1656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Глава </a:t>
            </a:r>
            <a:r>
              <a:rPr lang="en-US" dirty="0" smtClean="0"/>
              <a:t>I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3204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1. Роль </a:t>
            </a:r>
            <a:r>
              <a:rPr lang="ru-RU" dirty="0"/>
              <a:t>кислорода в организме </a:t>
            </a:r>
            <a:r>
              <a:rPr lang="ru-RU" dirty="0" smtClean="0"/>
              <a:t>человека</a:t>
            </a:r>
          </a:p>
          <a:p>
            <a:pPr marL="360000" indent="0">
              <a:buNone/>
            </a:pPr>
            <a:r>
              <a:rPr lang="ru-RU" dirty="0" smtClean="0"/>
              <a:t>Кислород необходим </a:t>
            </a:r>
            <a:r>
              <a:rPr lang="ru-RU" dirty="0" smtClean="0"/>
              <a:t>для процесса </a:t>
            </a:r>
            <a:r>
              <a:rPr lang="ru-RU" dirty="0" smtClean="0"/>
              <a:t>дыхания большинству живых организмов, что способствует получению энергии и проведению необходимых процессов жизнедеятельности</a:t>
            </a:r>
          </a:p>
          <a:p>
            <a:pPr marL="0" indent="0">
              <a:buNone/>
            </a:pPr>
            <a:r>
              <a:rPr lang="ru-RU" dirty="0" smtClean="0"/>
              <a:t>2. </a:t>
            </a:r>
            <a:r>
              <a:rPr lang="ru-RU" dirty="0" err="1" smtClean="0"/>
              <a:t>Оксигенация</a:t>
            </a:r>
            <a:r>
              <a:rPr lang="ru-RU" dirty="0" smtClean="0"/>
              <a:t> </a:t>
            </a:r>
            <a:r>
              <a:rPr lang="ru-RU" dirty="0"/>
              <a:t>тканей </a:t>
            </a:r>
            <a:r>
              <a:rPr lang="ru-RU" dirty="0" smtClean="0"/>
              <a:t>человека и потребление </a:t>
            </a:r>
            <a:r>
              <a:rPr lang="ru-RU" dirty="0"/>
              <a:t>кислорода </a:t>
            </a:r>
            <a:r>
              <a:rPr lang="ru-RU" dirty="0" smtClean="0"/>
              <a:t>различными тканями организма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81563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3. </a:t>
            </a:r>
            <a:r>
              <a:rPr lang="ru-RU" dirty="0"/>
              <a:t>Пониженное содержание кислорода в организме </a:t>
            </a:r>
            <a:r>
              <a:rPr lang="ru-RU" dirty="0" smtClean="0"/>
              <a:t>человека и возникновение гипоксии</a:t>
            </a:r>
          </a:p>
          <a:p>
            <a:pPr marL="0" indent="0">
              <a:buNone/>
            </a:pPr>
            <a:r>
              <a:rPr lang="ru-RU" dirty="0" smtClean="0"/>
              <a:t>4</a:t>
            </a:r>
            <a:r>
              <a:rPr lang="ru-RU" dirty="0"/>
              <a:t>. Изменение </a:t>
            </a:r>
            <a:r>
              <a:rPr lang="ru-RU" dirty="0" err="1"/>
              <a:t>оксигенации</a:t>
            </a:r>
            <a:r>
              <a:rPr lang="ru-RU" dirty="0"/>
              <a:t> организма в зависимости от окружающих </a:t>
            </a:r>
            <a:r>
              <a:rPr lang="ru-RU" dirty="0" smtClean="0"/>
              <a:t>условий и возможные приобретения отрицательных заболеваний 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50435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 к первой главе: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1845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smtClean="0"/>
              <a:t>- </a:t>
            </a:r>
            <a:r>
              <a:rPr lang="ru-RU" sz="2000" dirty="0"/>
              <a:t>Человеческий организм целиком и полностью зависит от постоянного потребления кислорода. Малейшее увеличение или уменьшение содержания кислорода в поступающем воздухе очень сказывается на общем состояние организма и работу его внутренних </a:t>
            </a:r>
            <a:r>
              <a:rPr lang="ru-RU" sz="2000" dirty="0" smtClean="0"/>
              <a:t>органов</a:t>
            </a:r>
            <a:endParaRPr lang="ru-RU" sz="2000" dirty="0"/>
          </a:p>
          <a:p>
            <a:pPr marL="0" indent="0">
              <a:buNone/>
            </a:pPr>
            <a:r>
              <a:rPr lang="ru-RU" sz="2000" dirty="0"/>
              <a:t>- Разные органы и ткани по-разному реагируют на изменение количества  поступающего к ним кислорода через </a:t>
            </a:r>
            <a:r>
              <a:rPr lang="ru-RU" sz="2000" dirty="0" smtClean="0"/>
              <a:t>кровь</a:t>
            </a:r>
            <a:endParaRPr lang="ru-RU" sz="2000" dirty="0"/>
          </a:p>
          <a:p>
            <a:pPr marL="0" indent="0">
              <a:buNone/>
            </a:pPr>
            <a:r>
              <a:rPr lang="ru-RU" sz="2000" dirty="0"/>
              <a:t>- Именно благодаря наличию кислорода, организм с помощью дыхания способен извлекать необходимую для себя энергию и различные вещества для продолжения своей </a:t>
            </a:r>
            <a:r>
              <a:rPr lang="ru-RU" sz="2000" dirty="0" smtClean="0"/>
              <a:t>жизнедеятельности</a:t>
            </a:r>
            <a:endParaRPr lang="ru-RU" sz="2000" dirty="0"/>
          </a:p>
          <a:p>
            <a:pPr marL="0" indent="0">
              <a:buNone/>
            </a:pPr>
            <a:r>
              <a:rPr lang="ru-RU" sz="2000" dirty="0"/>
              <a:t>- Изменение положения организма относительно уровня моря также сказывается на его </a:t>
            </a:r>
            <a:r>
              <a:rPr lang="ru-RU" sz="2000" dirty="0" smtClean="0"/>
              <a:t>самочувствии</a:t>
            </a:r>
            <a:endParaRPr lang="ru-RU" sz="2000" dirty="0"/>
          </a:p>
          <a:p>
            <a:pPr marL="0" indent="0">
              <a:buNone/>
            </a:pPr>
            <a:r>
              <a:rPr lang="ru-RU" sz="2000" dirty="0"/>
              <a:t>- Перед запланированными изменениями положения организма над уровнем моря необходимо проведение многочисленных тренировок в искусственно созданных условиях, так как тренированность и подготовка очень влияют на общее состояние организма и его адаптацию в новых условиях, где изменено давление </a:t>
            </a:r>
            <a:r>
              <a:rPr lang="ru-RU" sz="2000" dirty="0" smtClean="0"/>
              <a:t>кислорода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3397398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литературы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000" dirty="0"/>
              <a:t>1. Основы медицинской физиологии. Учебное пособие.- 3-е издание/ </a:t>
            </a:r>
            <a:r>
              <a:rPr lang="ru-RU" sz="2000" dirty="0" err="1"/>
              <a:t>Н.Н.Алипов</a:t>
            </a:r>
            <a:r>
              <a:rPr lang="ru-RU" sz="2000" dirty="0"/>
              <a:t>. Издательский дом «Практика»  2016г.</a:t>
            </a:r>
          </a:p>
          <a:p>
            <a:pPr marL="0" indent="0">
              <a:buNone/>
            </a:pPr>
            <a:r>
              <a:rPr lang="ru-RU" sz="2000" dirty="0"/>
              <a:t>2. Анатомия и физиология человека(с возрастными особенностями детского организма)/ </a:t>
            </a:r>
            <a:r>
              <a:rPr lang="ru-RU" sz="2000" dirty="0" err="1"/>
              <a:t>М.Р.Сапин</a:t>
            </a:r>
            <a:r>
              <a:rPr lang="ru-RU" sz="2000" dirty="0"/>
              <a:t>, В.Н.Сивоглазов.-4-е издание. Издательский центр «Академия» 1997г.</a:t>
            </a:r>
          </a:p>
          <a:p>
            <a:pPr marL="0" indent="0">
              <a:buNone/>
            </a:pPr>
            <a:r>
              <a:rPr lang="ru-RU" sz="2000" dirty="0"/>
              <a:t>3. Патологическая физиология/ </a:t>
            </a:r>
            <a:r>
              <a:rPr lang="ru-RU" sz="2000" dirty="0" err="1"/>
              <a:t>А.Д.Адо</a:t>
            </a:r>
            <a:r>
              <a:rPr lang="ru-RU" sz="2000" dirty="0"/>
              <a:t>, </a:t>
            </a:r>
            <a:r>
              <a:rPr lang="ru-RU" sz="2000" dirty="0" err="1"/>
              <a:t>Л.М.Ишимова</a:t>
            </a:r>
            <a:r>
              <a:rPr lang="ru-RU" sz="2000" dirty="0"/>
              <a:t>.- 2-е издание. Издательство «Медицина» 1980г.</a:t>
            </a:r>
          </a:p>
          <a:p>
            <a:pPr marL="0" indent="0">
              <a:buNone/>
            </a:pPr>
            <a:r>
              <a:rPr lang="ru-RU" sz="2000" dirty="0"/>
              <a:t>4. Общий курс физиологии человека и животных. Физиология висцеральных систем. Кн. 2/ </a:t>
            </a:r>
            <a:r>
              <a:rPr lang="ru-RU" sz="2000" dirty="0" err="1"/>
              <a:t>А.Д.Ноздрачёв</a:t>
            </a:r>
            <a:r>
              <a:rPr lang="ru-RU" sz="2000" dirty="0"/>
              <a:t>, </a:t>
            </a:r>
            <a:r>
              <a:rPr lang="ru-RU" sz="2000" dirty="0" err="1"/>
              <a:t>Ю.И.Баженов</a:t>
            </a:r>
            <a:r>
              <a:rPr lang="ru-RU" sz="2000" dirty="0"/>
              <a:t>, </a:t>
            </a:r>
            <a:r>
              <a:rPr lang="ru-RU" sz="2000" dirty="0" err="1"/>
              <a:t>И.А.Баранникова</a:t>
            </a:r>
            <a:r>
              <a:rPr lang="ru-RU" sz="2000" dirty="0"/>
              <a:t>. Коллектив авторов, 1991г.</a:t>
            </a:r>
          </a:p>
          <a:p>
            <a:pPr marL="0" indent="0">
              <a:buNone/>
            </a:pPr>
            <a:r>
              <a:rPr lang="ru-RU" sz="2000" dirty="0"/>
              <a:t>5. Общая биология с основами экологии и природной деятельности/ </a:t>
            </a:r>
            <a:r>
              <a:rPr lang="ru-RU" sz="2000" dirty="0" err="1"/>
              <a:t>Е.И.Тупкин</a:t>
            </a:r>
            <a:r>
              <a:rPr lang="ru-RU" sz="2000" dirty="0"/>
              <a:t>. Издательский центр «Академия» 2003г.</a:t>
            </a:r>
          </a:p>
          <a:p>
            <a:pPr marL="0" indent="0">
              <a:buNone/>
            </a:pPr>
            <a:r>
              <a:rPr lang="ru-RU" sz="2000" dirty="0"/>
              <a:t>6. Учебное пособие. Патология/ </a:t>
            </a:r>
            <a:r>
              <a:rPr lang="ru-RU" sz="2000" dirty="0" err="1"/>
              <a:t>А.И.Тюкавин</a:t>
            </a:r>
            <a:r>
              <a:rPr lang="ru-RU" sz="2000" dirty="0"/>
              <a:t>, </a:t>
            </a:r>
            <a:r>
              <a:rPr lang="ru-RU" sz="2000" dirty="0" err="1"/>
              <a:t>А.Г.Васильев</a:t>
            </a:r>
            <a:r>
              <a:rPr lang="ru-RU" sz="2000" dirty="0"/>
              <a:t>, </a:t>
            </a:r>
            <a:r>
              <a:rPr lang="ru-RU" sz="2000" dirty="0" err="1"/>
              <a:t>Н.Н.Петрищев</a:t>
            </a:r>
            <a:r>
              <a:rPr lang="ru-RU" sz="2000" dirty="0"/>
              <a:t>. Издательский центр «Академия» 2012г. </a:t>
            </a:r>
          </a:p>
          <a:p>
            <a:pPr marL="0" indent="0">
              <a:buNone/>
            </a:pPr>
            <a:r>
              <a:rPr lang="ru-RU" sz="2000" dirty="0"/>
              <a:t>7. Школа альпинизма. Начальная подготовка/ </a:t>
            </a:r>
            <a:r>
              <a:rPr lang="ru-RU" sz="2000" dirty="0" err="1"/>
              <a:t>П.П.Захаров</a:t>
            </a:r>
            <a:r>
              <a:rPr lang="ru-RU" sz="2000" dirty="0"/>
              <a:t>, </a:t>
            </a:r>
            <a:r>
              <a:rPr lang="ru-RU" sz="2000" dirty="0" err="1"/>
              <a:t>Т.В.Степенко</a:t>
            </a:r>
            <a:r>
              <a:rPr lang="ru-RU" sz="2000" dirty="0"/>
              <a:t>. Издательство «Физкультура и спорт» 1989г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11666341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473</Words>
  <Application>Microsoft Office PowerPoint</Application>
  <PresentationFormat>Экран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Департамент образования города Москвы Государственное бюджетное общеобразовательное учреждение города Москвы «Школа № 1505 «Московская городская педагогическая гимназия-лаборатория»»    ДИПЛОМНОЕ ИССЛЕДОВАНИЕ на тему: Влияние внешних факторов на содержание кислорода в крови человека                                                                                                                                                                                                   Выполнила:                                                                                                                                                   Шилкина Марина Дмитриевна                                                                                                                                                                           Научный руководитель:                                                                                                                                                  Ноздрачёва Анна Николаевна                                                                                                                                                                                                   Рецензент:            Москва 2017-2018 учебный год</vt:lpstr>
      <vt:lpstr>Актуальность.</vt:lpstr>
      <vt:lpstr>Цель и задачи диплома.</vt:lpstr>
      <vt:lpstr>Гипотеза исследования</vt:lpstr>
      <vt:lpstr>Глава I</vt:lpstr>
      <vt:lpstr>Презентация PowerPoint</vt:lpstr>
      <vt:lpstr>Выводы к первой главе:</vt:lpstr>
      <vt:lpstr>Список литературы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Департамент образования города Москвы Государственное бюджетное общеобразовательное учреждение города Москвы «Школа № 1505 «Московская городская педагогическая гимназия-лаборатория»»       ДИПЛОМНОЕ ИССЛЕДОВАНИЕ на тему: Влияние внешних факторов на содержание кислорода в крови человека                                                                                                                                                                                                        Выполнила:                                                                                                                                                              Шилкина Марина Дмитриевна                                                                                                                                                                          Научный руководитель:                                                                                                                                                               Ноздрачёва Анна Николаевна                                                                                                                                                                                                   Рецензент:         Москва 2017-2018 учебный год</dc:title>
  <dc:creator>Дима</dc:creator>
  <cp:lastModifiedBy>Дима</cp:lastModifiedBy>
  <cp:revision>32</cp:revision>
  <dcterms:created xsi:type="dcterms:W3CDTF">2017-12-21T07:41:14Z</dcterms:created>
  <dcterms:modified xsi:type="dcterms:W3CDTF">2017-12-21T12:25:14Z</dcterms:modified>
</cp:coreProperties>
</file>