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7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0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89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22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2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8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7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94A02-36E6-4E51-9A3F-FD38388AA5C8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3AC5-BE67-4815-BB1F-5E6D3443E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80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Дипломное исследование на тему: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Создание локально-сетевого образовательного программного обеспечения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933056"/>
            <a:ext cx="8712968" cy="64807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Выполнил: Бахметьев Станислав Сергеевич</a:t>
            </a:r>
          </a:p>
          <a:p>
            <a:pPr algn="r"/>
            <a:r>
              <a:rPr lang="ru-RU" sz="2400" dirty="0" smtClean="0"/>
              <a:t>Научный руководитель: Маргаритов Виталий Сергеевич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9150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7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исследования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6884" y="4509120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В настоящее время </a:t>
            </a:r>
            <a:r>
              <a:rPr lang="ru-RU" sz="2200" dirty="0" smtClean="0"/>
              <a:t>современная образовательная система почти не обходится без использования информационных технологий. С одной стороны, этот делает обмен данными и их обработку более быстрой и удобной, все необходимые расчеты и вычисления выполняет программа.</a:t>
            </a:r>
          </a:p>
          <a:p>
            <a:pPr algn="just"/>
            <a:r>
              <a:rPr lang="ru-RU" sz="2200" dirty="0" smtClean="0"/>
              <a:t>Но</a:t>
            </a:r>
            <a:r>
              <a:rPr lang="ru-RU" sz="2200" dirty="0"/>
              <a:t>, к сожалению, такие программы часто работают нестабильно.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36" y="1426840"/>
            <a:ext cx="84486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79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исследования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29309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Задача </a:t>
            </a:r>
            <a:r>
              <a:rPr lang="ru-RU" sz="2400" dirty="0" smtClean="0"/>
              <a:t>исследования – создать программное средства, с помощью которых возможно будет сделать </a:t>
            </a:r>
            <a:r>
              <a:rPr lang="ru-RU" sz="2400" dirty="0"/>
              <a:t>образовательный процесс более удобным как для учителей, так и для учеников, а также минимизировать технические баги и неполадки, создающие неудобства в течение образовательного процесса.</a:t>
            </a:r>
          </a:p>
        </p:txBody>
      </p:sp>
      <p:pic>
        <p:nvPicPr>
          <p:cNvPr id="4098" name="Picture 2" descr="http://xn----otbbcd9aedaglc3m.xn--p1ai/upload/iblock/2f9/2f9a5f843f36abd660650e5a24bdb8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8" b="19765"/>
          <a:stretch/>
        </p:blipFill>
        <p:spPr bwMode="auto">
          <a:xfrm>
            <a:off x="1799692" y="1556792"/>
            <a:ext cx="5616624" cy="246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67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29309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Целью моей научной работы является создание электронной тестирующей системы с включенной базой данных учеников. Работа программы осуществляется через локальную сеть, что исключает потребность в Интернет-соединении в принципе. Скорость передачи данных в таком случае сохраняется довольно высокой.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629816" y="1946355"/>
            <a:ext cx="7812360" cy="2170081"/>
            <a:chOff x="317701" y="1936514"/>
            <a:chExt cx="7812360" cy="2170081"/>
          </a:xfrm>
        </p:grpSpPr>
        <p:pic>
          <p:nvPicPr>
            <p:cNvPr id="2050" name="Picture 2" descr="http://amarsheba.com/wp-content/uploads/2016/11/lksdjflsakdfjklw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01" y="1936514"/>
              <a:ext cx="2880320" cy="2160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amarsheba.com/wp-content/uploads/2016/11/lksdjflsakdfjklw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1469" y="1936514"/>
              <a:ext cx="2880320" cy="2160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amarsheba.com/wp-content/uploads/2016/11/lksdjflsakdfjklw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9741" y="1946355"/>
              <a:ext cx="2880320" cy="2160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367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 исследования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293096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Мой продукт имеет вид клиент-серверной программы. </a:t>
            </a:r>
            <a:r>
              <a:rPr lang="ru-RU" sz="2000" dirty="0" smtClean="0"/>
              <a:t>Задача программы-сервера </a:t>
            </a:r>
            <a:r>
              <a:rPr lang="ru-RU" sz="2000" dirty="0"/>
              <a:t>– управление образовательным процессом, создание и редактирование учебных материалов, сбор, хранение и обработка результатов работы в специализированной базе данных. Клиентские программы устанавливаются на компьютеры учеников, с их помощью и будут проводиться тестирования, после чего данные результатов отправляются на сервер.</a:t>
            </a:r>
          </a:p>
        </p:txBody>
      </p:sp>
      <p:pic>
        <p:nvPicPr>
          <p:cNvPr id="3074" name="Picture 2" descr="http://st14.stpulscen.ru/images/product/076/431/136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96" y="1484784"/>
            <a:ext cx="762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67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Применяемые технологии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610691"/>
            <a:ext cx="64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200" dirty="0" smtClean="0"/>
              <a:t>Объектно-ориентированное программирование</a:t>
            </a:r>
          </a:p>
          <a:p>
            <a:endParaRPr lang="ru-RU" sz="3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200" dirty="0" smtClean="0"/>
              <a:t>Клиент-серверное взаимодействие</a:t>
            </a:r>
          </a:p>
          <a:p>
            <a:endParaRPr lang="ru-RU" sz="3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200" dirty="0" smtClean="0"/>
              <a:t>Работа с базами данных</a:t>
            </a:r>
          </a:p>
          <a:p>
            <a:endParaRPr lang="ru-RU" sz="3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200" dirty="0" smtClean="0"/>
              <a:t>Работа с файловой системой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6367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работы программы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811202" y="1547158"/>
            <a:ext cx="5773422" cy="4486910"/>
            <a:chOff x="0" y="0"/>
            <a:chExt cx="6155897" cy="475214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520456" y="0"/>
              <a:ext cx="1722120" cy="475170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>
                  <a:effectLst/>
                  <a:ea typeface="Calibri"/>
                  <a:cs typeface="Times New Roman"/>
                </a:rPr>
                <a:t>СЕРВЕР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690577" y="372140"/>
              <a:ext cx="1413510" cy="7544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Интерфейс создания учебных материалов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977900" cy="34871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ДИСК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690577" y="2339163"/>
              <a:ext cx="1413510" cy="10100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Оперативная память</a:t>
              </a:r>
            </a:p>
          </p:txBody>
        </p:sp>
        <p:sp>
          <p:nvSpPr>
            <p:cNvPr id="8" name="Стрелка влево 7"/>
            <p:cNvSpPr/>
            <p:nvPr/>
          </p:nvSpPr>
          <p:spPr>
            <a:xfrm>
              <a:off x="510363" y="489098"/>
              <a:ext cx="1296670" cy="63754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Запись данных</a:t>
              </a: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510363" y="2806995"/>
              <a:ext cx="1360805" cy="680085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Чтение данных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690577" y="1212112"/>
              <a:ext cx="1413510" cy="10204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Компонент клиент-серверного взаимодействия</a:t>
              </a:r>
            </a:p>
          </p:txBody>
        </p:sp>
        <p:sp>
          <p:nvSpPr>
            <p:cNvPr id="11" name="Стрелка вверх 10"/>
            <p:cNvSpPr/>
            <p:nvPr/>
          </p:nvSpPr>
          <p:spPr>
            <a:xfrm>
              <a:off x="2317898" y="2169042"/>
              <a:ext cx="202019" cy="318977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2041452" y="2190307"/>
              <a:ext cx="170121" cy="340316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3796" y="2190307"/>
              <a:ext cx="808074" cy="712381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База данных</a:t>
              </a: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744279" y="2243470"/>
              <a:ext cx="1125855" cy="595630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Запись в БД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690577" y="3519377"/>
              <a:ext cx="1413510" cy="90376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Интерфейс редактирования БД</a:t>
              </a: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3370521" y="0"/>
              <a:ext cx="2785376" cy="4752148"/>
              <a:chOff x="0" y="0"/>
              <a:chExt cx="2785376" cy="4752148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1063256" y="0"/>
                <a:ext cx="1722120" cy="99885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400" b="1">
                    <a:effectLst/>
                    <a:ea typeface="Calibri"/>
                    <a:cs typeface="Times New Roman"/>
                  </a:rPr>
                  <a:t>КЛИЕНТ</a:t>
                </a:r>
                <a:endParaRPr lang="ru-R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1063256" y="2488019"/>
                <a:ext cx="1722120" cy="99885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400" b="1">
                    <a:effectLst/>
                    <a:ea typeface="Calibri"/>
                    <a:cs typeface="Times New Roman"/>
                  </a:rPr>
                  <a:t>КЛИЕНТ</a:t>
                </a:r>
                <a:endParaRPr lang="ru-R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1063256" y="1244009"/>
                <a:ext cx="1722120" cy="99885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400" b="1">
                    <a:effectLst/>
                    <a:ea typeface="Calibri"/>
                    <a:cs typeface="Times New Roman"/>
                  </a:rPr>
                  <a:t>КЛИЕНТ</a:t>
                </a:r>
                <a:endParaRPr lang="ru-R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1" name="Стрелка вправо 20"/>
              <p:cNvSpPr/>
              <p:nvPr/>
            </p:nvSpPr>
            <p:spPr>
              <a:xfrm>
                <a:off x="0" y="1244009"/>
                <a:ext cx="935355" cy="584200"/>
              </a:xfrm>
              <a:prstGeom prst="right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effectLst/>
                    <a:ea typeface="Calibri"/>
                    <a:cs typeface="Times New Roman"/>
                  </a:rPr>
                  <a:t>Обмен</a:t>
                </a:r>
              </a:p>
            </p:txBody>
          </p:sp>
          <p:sp>
            <p:nvSpPr>
              <p:cNvPr id="22" name="Стрелка влево 21"/>
              <p:cNvSpPr/>
              <p:nvPr/>
            </p:nvSpPr>
            <p:spPr>
              <a:xfrm>
                <a:off x="0" y="1754372"/>
                <a:ext cx="924560" cy="552450"/>
              </a:xfrm>
              <a:prstGeom prst="left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effectLst/>
                    <a:ea typeface="Calibri"/>
                    <a:cs typeface="Times New Roman"/>
                  </a:rPr>
                  <a:t>Данными</a:t>
                </a:r>
              </a:p>
            </p:txBody>
          </p: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1403498" y="372140"/>
                <a:ext cx="1073889" cy="563525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effectLst/>
                    <a:ea typeface="Calibri"/>
                    <a:cs typeface="Times New Roman"/>
                  </a:rPr>
                  <a:t>Обработка информации</a:t>
                </a:r>
              </a:p>
            </p:txBody>
          </p:sp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1403498" y="1584251"/>
                <a:ext cx="1073889" cy="563525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effectLst/>
                    <a:ea typeface="Calibri"/>
                    <a:cs typeface="Times New Roman"/>
                  </a:rPr>
                  <a:t>Обработка информации</a:t>
                </a:r>
              </a:p>
            </p:txBody>
          </p: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1403498" y="2785730"/>
                <a:ext cx="1073889" cy="563525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effectLst/>
                    <a:ea typeface="Calibri"/>
                    <a:cs typeface="Times New Roman"/>
                  </a:rPr>
                  <a:t>Обработка информации</a:t>
                </a: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1063256" y="3753293"/>
                <a:ext cx="1722120" cy="99885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400" b="1">
                    <a:effectLst/>
                    <a:ea typeface="Calibri"/>
                    <a:cs typeface="Times New Roman"/>
                  </a:rPr>
                  <a:t>КЛИЕНТ</a:t>
                </a:r>
                <a:endParaRPr lang="ru-R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1403498" y="4051005"/>
                <a:ext cx="1073785" cy="563245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effectLst/>
                    <a:ea typeface="Calibri"/>
                    <a:cs typeface="Times New Roman"/>
                  </a:rPr>
                  <a:t>Обработка информации</a:t>
                </a:r>
              </a:p>
            </p:txBody>
          </p:sp>
        </p:grpSp>
        <p:sp>
          <p:nvSpPr>
            <p:cNvPr id="17" name="Двойная стрелка влево/вверх 16"/>
            <p:cNvSpPr/>
            <p:nvPr/>
          </p:nvSpPr>
          <p:spPr>
            <a:xfrm rot="5400000">
              <a:off x="143541" y="2620925"/>
              <a:ext cx="1656183" cy="1809528"/>
            </a:xfrm>
            <a:prstGeom prst="leftUpArrow">
              <a:avLst>
                <a:gd name="adj1" fmla="val 10257"/>
                <a:gd name="adj2" fmla="val 13942"/>
                <a:gd name="adj3" fmla="val 4578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6367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Интерфейс программы</a:t>
            </a:r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75751" y="1340767"/>
            <a:ext cx="2948178" cy="2520282"/>
            <a:chOff x="2894" y="3903"/>
            <a:chExt cx="5817" cy="5101"/>
          </a:xfrm>
        </p:grpSpPr>
        <p:pic>
          <p:nvPicPr>
            <p:cNvPr id="1027" name="Рисунок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4" y="6652"/>
              <a:ext cx="1924" cy="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Рисунок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1" y="3903"/>
              <a:ext cx="5810" cy="2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Рисунок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" y="6670"/>
              <a:ext cx="3685" cy="2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1340767"/>
            <a:ext cx="2825627" cy="2538868"/>
          </a:xfrm>
          <a:prstGeom prst="rect">
            <a:avLst/>
          </a:prstGeom>
        </p:spPr>
      </p:pic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843808" y="4293096"/>
            <a:ext cx="3362189" cy="1958226"/>
            <a:chOff x="879" y="4728"/>
            <a:chExt cx="7737" cy="4654"/>
          </a:xfrm>
        </p:grpSpPr>
        <p:pic>
          <p:nvPicPr>
            <p:cNvPr id="1031" name="Рисунок 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" y="4728"/>
              <a:ext cx="3858" cy="4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Рисунок 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2" y="7638"/>
              <a:ext cx="3774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Рисунок 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7" y="4728"/>
              <a:ext cx="3769" cy="2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25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ru-RU" dirty="0" smtClean="0"/>
              <a:t>Критерий эффективности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473276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Эффективность продукта можно оценить по следующим критериям:</a:t>
            </a:r>
          </a:p>
          <a:p>
            <a:endParaRPr lang="ru-RU" sz="28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Функционал программы соответствует поставленным задачам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В программе отсутствуют ошибки и баги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Программа соответствует рекомендованным системным требованиям ОС</a:t>
            </a:r>
          </a:p>
          <a:p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Программа имеет удобный и понятный интерфейс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3677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302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Дипломное исследование на тему: Создание локально-сетевого образовательного программного обеспечения</vt:lpstr>
      <vt:lpstr>Проблема исследования</vt:lpstr>
      <vt:lpstr>Задача исследования</vt:lpstr>
      <vt:lpstr>Цель исследования</vt:lpstr>
      <vt:lpstr>Продукт исследования</vt:lpstr>
      <vt:lpstr>Применяемые технологии</vt:lpstr>
      <vt:lpstr>Схема работы программы</vt:lpstr>
      <vt:lpstr>Презентация PowerPoint</vt:lpstr>
      <vt:lpstr>Критерий эффективности</vt:lpstr>
      <vt:lpstr>Спасибо за внимание!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локально-сетевого образовательного программного обеспечения</dc:title>
  <dc:creator>Станислав</dc:creator>
  <cp:lastModifiedBy>Станислав</cp:lastModifiedBy>
  <cp:revision>11</cp:revision>
  <dcterms:created xsi:type="dcterms:W3CDTF">2017-12-18T14:57:26Z</dcterms:created>
  <dcterms:modified xsi:type="dcterms:W3CDTF">2018-04-24T04:38:20Z</dcterms:modified>
</cp:coreProperties>
</file>