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2FC59F-6E26-4276-9B09-C9DCDA2B4F0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86598E-B158-4563-9FE9-58E0C65339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antichat.ru/threads/68675/" TargetMode="External"/><Relationship Id="rId7" Type="http://schemas.openxmlformats.org/officeDocument/2006/relationships/hyperlink" Target="https://habrahabr.ru/sandbox/26876/" TargetMode="External"/><Relationship Id="rId2" Type="http://schemas.openxmlformats.org/officeDocument/2006/relationships/hyperlink" Target="https://acm.bsu.by/w/images/c/c0/HashTabl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.itep.ru/10/ascii.htm" TargetMode="External"/><Relationship Id="rId5" Type="http://schemas.openxmlformats.org/officeDocument/2006/relationships/hyperlink" Target="http://re.mipt.ru/infsec/2004/essay/2004_MD5_Message-Digest_Algorithm__Strelnikov.pdf" TargetMode="External"/><Relationship Id="rId4" Type="http://schemas.openxmlformats.org/officeDocument/2006/relationships/hyperlink" Target="http://wordbook.xyz/downlo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84784"/>
            <a:ext cx="7039744" cy="201622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Диплом на тему</a:t>
            </a:r>
            <a:br>
              <a:rPr lang="ru-RU" sz="3600" dirty="0"/>
            </a:br>
            <a:r>
              <a:rPr lang="ru-RU" sz="3600" dirty="0"/>
              <a:t>Алгоритмы хэширования паролей. Моделирование алгоритма хэширования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645024"/>
            <a:ext cx="6858000" cy="1944216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/>
              <a:t>Выполнил</a:t>
            </a:r>
            <a:r>
              <a:rPr lang="en-US" sz="2000" b="1" dirty="0" smtClean="0"/>
              <a:t>: 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Шигаров Дмитрий</a:t>
            </a:r>
          </a:p>
          <a:p>
            <a:pPr algn="r"/>
            <a:r>
              <a:rPr lang="ru-RU" sz="2000" b="1" dirty="0" smtClean="0"/>
              <a:t>Руководитель</a:t>
            </a:r>
            <a:r>
              <a:rPr lang="en-US" sz="2000" b="1" dirty="0" smtClean="0"/>
              <a:t>:</a:t>
            </a:r>
            <a:r>
              <a:rPr lang="ru-RU" sz="2000" b="1" dirty="0" smtClean="0"/>
              <a:t> </a:t>
            </a:r>
          </a:p>
          <a:p>
            <a:pPr algn="r"/>
            <a:r>
              <a:rPr lang="ru-RU" sz="2000" b="1" dirty="0" err="1" smtClean="0"/>
              <a:t>Пяткина</a:t>
            </a:r>
            <a:r>
              <a:rPr lang="ru-RU" sz="2000" b="1" dirty="0" smtClean="0"/>
              <a:t> Галина Александровна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0"/>
            <a:ext cx="493204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ГБОУ Гимназия № 1505</a:t>
            </a:r>
          </a:p>
          <a:p>
            <a:pPr marL="457200" algn="ctr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«Московская городская педагогическая гимназия – лаборатория»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07804" y="5805264"/>
            <a:ext cx="4572000" cy="8576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2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50438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наши дни </a:t>
            </a:r>
            <a:r>
              <a:rPr lang="en-US" dirty="0"/>
              <a:t>IT</a:t>
            </a:r>
            <a:r>
              <a:rPr lang="ru-RU" dirty="0"/>
              <a:t> сфера является ключевым аспектом нашей жизни. Например, купле продажа во многих случаях проводится с использованием интернет ресурсов, где наибольшее внимание необходимо уделять вопросу о защите личных данных. У каждой информации есть своя ценность, значит и её безопасность играет важную роль. Так каким образом достигается защищённость?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80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Цель моего исследования – это изучить способы взлома и защиты данных, а также привести </a:t>
            </a:r>
            <a:r>
              <a:rPr lang="ru-RU" dirty="0" smtClean="0"/>
              <a:t>пример алгоритма </a:t>
            </a:r>
            <a:r>
              <a:rPr lang="ru-RU" dirty="0"/>
              <a:t>хэширования.</a:t>
            </a:r>
          </a:p>
          <a:p>
            <a:endParaRPr lang="ru-RU" dirty="0"/>
          </a:p>
        </p:txBody>
      </p:sp>
      <p:pic>
        <p:nvPicPr>
          <p:cNvPr id="1026" name="Picture 2" descr="https://www.interfax.by/files/2017-01/1218990-192022-39x2226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6048672" cy="371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Для выполнения этой цели были поставлены конкретные задачи:</a:t>
            </a:r>
          </a:p>
          <a:p>
            <a:pPr marL="0" indent="0">
              <a:buNone/>
            </a:pPr>
            <a:r>
              <a:rPr lang="ru-RU" dirty="0"/>
              <a:t>•	Изучить  информацию по данной теме </a:t>
            </a:r>
            <a:r>
              <a:rPr lang="ru-RU" dirty="0" smtClean="0"/>
              <a:t>диплома.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Объяснить необходимость надёжной защиты информации.</a:t>
            </a:r>
          </a:p>
          <a:p>
            <a:pPr marL="0" indent="0">
              <a:buNone/>
            </a:pPr>
            <a:r>
              <a:rPr lang="ru-RU" dirty="0"/>
              <a:t>•	Изучить виды различных атак и способов взлома.</a:t>
            </a:r>
          </a:p>
          <a:p>
            <a:pPr marL="0" indent="0">
              <a:buNone/>
            </a:pPr>
            <a:r>
              <a:rPr lang="ru-RU" dirty="0"/>
              <a:t>•	Рассмотреть виды различных способов сокрытия и защиты информации.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smtClean="0"/>
              <a:t>Создать собственную программу </a:t>
            </a:r>
            <a:r>
              <a:rPr lang="ru-RU" dirty="0"/>
              <a:t>с </a:t>
            </a:r>
            <a:r>
              <a:rPr lang="ru-RU" dirty="0" smtClean="0"/>
              <a:t>определённым алгоритмом </a:t>
            </a:r>
            <a:r>
              <a:rPr lang="ru-RU" dirty="0"/>
              <a:t>хэширования.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03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теоретической части была расписана информация про алгоритмы хэширования, их история, назначение, свойства. </a:t>
            </a:r>
            <a:r>
              <a:rPr lang="ru-RU" dirty="0"/>
              <a:t>В качестве </a:t>
            </a:r>
            <a:r>
              <a:rPr lang="ru-RU" dirty="0" smtClean="0"/>
              <a:t>примеров была рассмотрено несколько современных алгоритмов </a:t>
            </a:r>
            <a:r>
              <a:rPr lang="ru-RU" dirty="0"/>
              <a:t>шифрования, такие как: SHA-1, ГОСТ Р 34.11-94, </a:t>
            </a:r>
            <a:r>
              <a:rPr lang="ru-RU" dirty="0" smtClean="0"/>
              <a:t>MD5. Также были описаны различие угрозы и способы защиты от них. И как следствие, я были расписаны рекомендации для выбора надёжного пароля.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34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752"/>
          </a:xfrm>
        </p:spPr>
        <p:txBody>
          <a:bodyPr/>
          <a:lstStyle/>
          <a:p>
            <a:pPr algn="just"/>
            <a:r>
              <a:rPr lang="ru-RU" dirty="0" smtClean="0"/>
              <a:t>Практическая часть диплома заключалась в создании программы с алгоритмом хеширования. Я моделировал </a:t>
            </a:r>
            <a:r>
              <a:rPr lang="en-US" dirty="0" smtClean="0"/>
              <a:t>MD5 – </a:t>
            </a:r>
            <a:r>
              <a:rPr lang="ru-RU" dirty="0" smtClean="0"/>
              <a:t>известный американский алгоритм. Я создавал программу на  языке </a:t>
            </a:r>
            <a:r>
              <a:rPr lang="en-US" dirty="0" smtClean="0"/>
              <a:t>Delphi </a:t>
            </a:r>
            <a:r>
              <a:rPr lang="ru-RU" dirty="0" smtClean="0"/>
              <a:t>на среде разработки </a:t>
            </a:r>
            <a:r>
              <a:rPr lang="en-US" dirty="0" smtClean="0"/>
              <a:t>Delphi 7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33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Объяснение практической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30824" cy="4873752"/>
          </a:xfrm>
        </p:spPr>
        <p:txBody>
          <a:bodyPr/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пояснении в тексте я постарался разъяснить работу алгоритма </a:t>
            </a:r>
            <a:r>
              <a:rPr lang="en-US" dirty="0"/>
              <a:t>MD5</a:t>
            </a:r>
            <a:r>
              <a:rPr lang="ru-RU" dirty="0"/>
              <a:t>, который я разбил на ступени и пояснял блок-схемами.</a:t>
            </a:r>
          </a:p>
          <a:p>
            <a:endParaRPr lang="ru-RU" dirty="0"/>
          </a:p>
        </p:txBody>
      </p:sp>
      <p:pic>
        <p:nvPicPr>
          <p:cNvPr id="4" name="Рисунок 3" descr="C:\Users\TOSHIBA\Desktop\диплом 2018\Схема основная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2960737" cy="5173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93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Структура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776864" cy="4873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Введение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Алгоритмы хэширования и их назначение</a:t>
            </a:r>
          </a:p>
          <a:p>
            <a:pPr marL="0" indent="0">
              <a:buNone/>
            </a:pPr>
            <a:r>
              <a:rPr lang="ru-RU" sz="2000" dirty="0" smtClean="0"/>
              <a:t>	Свойства алгоритмов хэширования и их 	составляющие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Современные алгоритмы хэширования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700" dirty="0" smtClean="0"/>
              <a:t>SHA-1</a:t>
            </a:r>
          </a:p>
          <a:p>
            <a:pPr marL="708660" lvl="1" indent="-342900">
              <a:buFont typeface="+mj-lt"/>
              <a:buAutoNum type="arabicPeriod"/>
            </a:pPr>
            <a:r>
              <a:rPr lang="ru-RU" sz="1700" dirty="0" smtClean="0"/>
              <a:t>ГОСТ Р 34.11-94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700" dirty="0" smtClean="0"/>
              <a:t>MD5</a:t>
            </a:r>
            <a:endParaRPr lang="ru-RU" sz="1700" dirty="0" smtClean="0"/>
          </a:p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Разработка модели алгоритма хэширования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Заключение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Список литературы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Приложение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676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Сергей Соболь. Хэш-таблицы. [Электронный ресурс]</a:t>
            </a:r>
          </a:p>
          <a:p>
            <a:pPr marL="0" indent="0" algn="just">
              <a:buNone/>
            </a:pPr>
            <a:r>
              <a:rPr lang="ru-RU" dirty="0"/>
              <a:t>Режим доступа:  </a:t>
            </a:r>
            <a:r>
              <a:rPr lang="ru-RU" u="sng" dirty="0">
                <a:hlinkClick r:id="rId2"/>
              </a:rPr>
              <a:t>https://acm.bsu.by/w/images/c/c0/HashTables.pdf</a:t>
            </a:r>
            <a:r>
              <a:rPr lang="ru-RU" dirty="0"/>
              <a:t> </a:t>
            </a:r>
          </a:p>
          <a:p>
            <a:pPr lvl="0" algn="just"/>
            <a:r>
              <a:rPr lang="ru-RU" dirty="0"/>
              <a:t>Атака на </a:t>
            </a:r>
            <a:r>
              <a:rPr lang="ru-RU" dirty="0" err="1"/>
              <a:t>хэши</a:t>
            </a:r>
            <a:r>
              <a:rPr lang="ru-RU" dirty="0"/>
              <a:t>. (практическое руководство). [Электронный ресурс]</a:t>
            </a:r>
          </a:p>
          <a:p>
            <a:pPr marL="0" indent="0" algn="just">
              <a:buNone/>
            </a:pPr>
            <a:r>
              <a:rPr lang="ru-RU" dirty="0"/>
              <a:t>Режим доступа:  </a:t>
            </a:r>
            <a:r>
              <a:rPr lang="ru-RU" u="sng" dirty="0">
                <a:hlinkClick r:id="rId3"/>
              </a:rPr>
              <a:t>https://forum.antichat.ru/threads/68675/</a:t>
            </a:r>
            <a:r>
              <a:rPr lang="ru-RU" dirty="0"/>
              <a:t> </a:t>
            </a:r>
          </a:p>
          <a:p>
            <a:pPr lvl="0" algn="just"/>
            <a:r>
              <a:rPr lang="ru-RU" dirty="0"/>
              <a:t>Список словарей: Электронный ресурс.</a:t>
            </a:r>
          </a:p>
          <a:p>
            <a:pPr marL="0" indent="0" algn="just">
              <a:buNone/>
            </a:pPr>
            <a:r>
              <a:rPr lang="ru-RU" dirty="0"/>
              <a:t>Режим доступа:  </a:t>
            </a:r>
            <a:r>
              <a:rPr lang="ru-RU" u="sng" dirty="0">
                <a:hlinkClick r:id="rId4"/>
              </a:rPr>
              <a:t>http://wordbook.xyz/download</a:t>
            </a:r>
            <a:r>
              <a:rPr lang="ru-RU" dirty="0"/>
              <a:t> </a:t>
            </a:r>
          </a:p>
          <a:p>
            <a:pPr lvl="0" algn="just"/>
            <a:r>
              <a:rPr lang="ru-RU" dirty="0"/>
              <a:t>Описание алгоритма MD5[Электронный ресурс]</a:t>
            </a:r>
          </a:p>
          <a:p>
            <a:pPr marL="0" indent="0" algn="just">
              <a:buNone/>
            </a:pPr>
            <a:r>
              <a:rPr lang="ru-RU" dirty="0"/>
              <a:t>Режим доступа:  </a:t>
            </a:r>
            <a:r>
              <a:rPr lang="ru-RU" u="sng" dirty="0">
                <a:hlinkClick r:id="rId5"/>
              </a:rPr>
              <a:t>http://re.mipt.ru/infsec/2004/essay/2004_MD5_Message-Digest_Algorithm__</a:t>
            </a:r>
            <a:r>
              <a:rPr lang="ru-RU" u="sng" dirty="0" smtClean="0">
                <a:hlinkClick r:id="rId5"/>
              </a:rPr>
              <a:t>Strelnikov.pdf</a:t>
            </a:r>
            <a:r>
              <a:rPr lang="ru-RU" u="sng" dirty="0" smtClean="0"/>
              <a:t> </a:t>
            </a:r>
          </a:p>
          <a:p>
            <a:pPr lvl="0" algn="just"/>
            <a:r>
              <a:rPr lang="ru-RU" dirty="0"/>
              <a:t>Коды символов ASCII[Электронный ресурс]</a:t>
            </a:r>
          </a:p>
          <a:p>
            <a:pPr marL="0" indent="0" algn="just">
              <a:buNone/>
            </a:pPr>
            <a:r>
              <a:rPr lang="ru-RU" dirty="0"/>
              <a:t>Режим доступа: </a:t>
            </a:r>
            <a:r>
              <a:rPr lang="ru-RU" u="sng" dirty="0">
                <a:hlinkClick r:id="rId6"/>
              </a:rPr>
              <a:t>http://book.itep.ru/10/ascii.htm</a:t>
            </a:r>
            <a:endParaRPr lang="ru-RU" dirty="0"/>
          </a:p>
          <a:p>
            <a:pPr lvl="0" algn="just"/>
            <a:r>
              <a:rPr lang="ru-RU" dirty="0"/>
              <a:t>Хэш-функция MD5[Электронный ресурс]</a:t>
            </a:r>
          </a:p>
          <a:p>
            <a:pPr marL="0" indent="0" algn="just">
              <a:buNone/>
            </a:pPr>
            <a:r>
              <a:rPr lang="ru-RU" dirty="0"/>
              <a:t>Режим доступа: </a:t>
            </a:r>
            <a:r>
              <a:rPr lang="ru-RU" u="sng" dirty="0">
                <a:hlinkClick r:id="rId7"/>
              </a:rPr>
              <a:t>https://habrahabr.ru/sandbox/26876/</a:t>
            </a:r>
            <a:endParaRPr lang="ru-RU" dirty="0"/>
          </a:p>
          <a:p>
            <a:endParaRPr lang="ru-RU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46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330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Диплом на тему Алгоритмы хэширования паролей. Моделирование алгоритма хэширования</vt:lpstr>
      <vt:lpstr>Актуальность и Проблема</vt:lpstr>
      <vt:lpstr>Цель</vt:lpstr>
      <vt:lpstr>Задачи</vt:lpstr>
      <vt:lpstr>Теоретическая часть</vt:lpstr>
      <vt:lpstr>Практическая часть</vt:lpstr>
      <vt:lpstr>Объяснение практической части</vt:lpstr>
      <vt:lpstr>Структура работы</vt:lpstr>
      <vt:lpstr>Список литературы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TOSHIBA</dc:creator>
  <cp:lastModifiedBy>TOSHIBA</cp:lastModifiedBy>
  <cp:revision>13</cp:revision>
  <dcterms:created xsi:type="dcterms:W3CDTF">2018-05-14T23:29:48Z</dcterms:created>
  <dcterms:modified xsi:type="dcterms:W3CDTF">2018-05-15T02:10:55Z</dcterms:modified>
</cp:coreProperties>
</file>