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1" d="100"/>
          <a:sy n="81" d="100"/>
        </p:scale>
        <p:origin x="-15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20.12.2017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20.12.2017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764704"/>
            <a:ext cx="5926137"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55545" y="1772816"/>
            <a:ext cx="4572000" cy="1846659"/>
          </a:xfrm>
          <a:prstGeom prst="rect">
            <a:avLst/>
          </a:prstGeom>
        </p:spPr>
        <p:txBody>
          <a:bodyPr>
            <a:spAutoFit/>
          </a:bodyPr>
          <a:lstStyle/>
          <a:p>
            <a:pPr algn="ctr">
              <a:spcAft>
                <a:spcPts val="0"/>
              </a:spcAft>
            </a:pPr>
            <a:r>
              <a:rPr lang="ru-RU" sz="2000" b="1" dirty="0">
                <a:latin typeface="Times New Roman"/>
                <a:ea typeface="Calibri"/>
                <a:cs typeface="Times New Roman"/>
              </a:rPr>
              <a:t>ДИПЛОМНАЯ РАБОТА</a:t>
            </a:r>
            <a:endParaRPr lang="ru-RU" sz="1000" dirty="0">
              <a:latin typeface="Calibri"/>
              <a:ea typeface="Calibri"/>
              <a:cs typeface="Times New Roman"/>
            </a:endParaRPr>
          </a:p>
          <a:p>
            <a:pPr algn="ctr">
              <a:spcAft>
                <a:spcPts val="0"/>
              </a:spcAft>
            </a:pPr>
            <a:r>
              <a:rPr lang="ru-RU" b="1" dirty="0">
                <a:latin typeface="Times New Roman"/>
                <a:ea typeface="Calibri"/>
                <a:cs typeface="Times New Roman"/>
              </a:rPr>
              <a:t>на тему:</a:t>
            </a:r>
            <a:endParaRPr lang="ru-RU" sz="1000" dirty="0">
              <a:latin typeface="Calibri"/>
              <a:ea typeface="Calibri"/>
              <a:cs typeface="Times New Roman"/>
            </a:endParaRPr>
          </a:p>
          <a:p>
            <a:pPr algn="ctr">
              <a:spcAft>
                <a:spcPts val="0"/>
              </a:spcAft>
            </a:pPr>
            <a:r>
              <a:rPr lang="ru-RU" sz="2000" b="1" dirty="0">
                <a:latin typeface="Times New Roman"/>
                <a:ea typeface="Calibri"/>
                <a:cs typeface="Times New Roman"/>
              </a:rPr>
              <a:t> </a:t>
            </a:r>
            <a:endParaRPr lang="ru-RU" sz="1000" dirty="0">
              <a:latin typeface="Calibri"/>
              <a:ea typeface="Calibri"/>
              <a:cs typeface="Times New Roman"/>
            </a:endParaRPr>
          </a:p>
          <a:p>
            <a:pPr algn="ctr">
              <a:spcAft>
                <a:spcPts val="0"/>
              </a:spcAft>
            </a:pPr>
            <a:r>
              <a:rPr lang="ru-RU" sz="2000" b="1" dirty="0">
                <a:latin typeface="Times New Roman"/>
                <a:ea typeface="Calibri"/>
                <a:cs typeface="Times New Roman"/>
              </a:rPr>
              <a:t> </a:t>
            </a:r>
            <a:endParaRPr lang="ru-RU" sz="1000" dirty="0">
              <a:latin typeface="Calibri"/>
              <a:ea typeface="Calibri"/>
              <a:cs typeface="Times New Roman"/>
            </a:endParaRPr>
          </a:p>
          <a:p>
            <a:pPr algn="ctr">
              <a:spcAft>
                <a:spcPts val="0"/>
              </a:spcAft>
            </a:pPr>
            <a:r>
              <a:rPr lang="ru-RU" b="1" dirty="0">
                <a:latin typeface="Times New Roman"/>
                <a:ea typeface="Calibri"/>
                <a:cs typeface="Times New Roman"/>
              </a:rPr>
              <a:t>«ВЛИЯНИЕ ПИТАНИЯ </a:t>
            </a:r>
            <a:endParaRPr lang="ru-RU" sz="1000" dirty="0">
              <a:latin typeface="Calibri"/>
              <a:ea typeface="Calibri"/>
              <a:cs typeface="Times New Roman"/>
            </a:endParaRPr>
          </a:p>
          <a:p>
            <a:pPr algn="ctr">
              <a:spcAft>
                <a:spcPts val="0"/>
              </a:spcAft>
            </a:pPr>
            <a:r>
              <a:rPr lang="ru-RU" b="1" dirty="0">
                <a:latin typeface="Times New Roman"/>
                <a:ea typeface="Calibri"/>
                <a:cs typeface="Times New Roman"/>
              </a:rPr>
              <a:t>НА АРТЕРИАЛЬНОЕ ДАВЛЕНИЕ»</a:t>
            </a:r>
            <a:endParaRPr lang="ru-RU" sz="1000" dirty="0">
              <a:effectLst/>
              <a:latin typeface="Calibri"/>
              <a:ea typeface="Calibri"/>
              <a:cs typeface="Times New Roman"/>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437112"/>
            <a:ext cx="5926137"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6237312"/>
            <a:ext cx="5926137"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34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20688"/>
            <a:ext cx="4572000" cy="729430"/>
          </a:xfrm>
          <a:prstGeom prst="rect">
            <a:avLst/>
          </a:prstGeom>
        </p:spPr>
        <p:txBody>
          <a:bodyPr>
            <a:spAutoFit/>
          </a:bodyPr>
          <a:lstStyle/>
          <a:p>
            <a:pPr algn="ctr">
              <a:lnSpc>
                <a:spcPct val="115000"/>
              </a:lnSpc>
              <a:spcAft>
                <a:spcPts val="1000"/>
              </a:spcAft>
            </a:pPr>
            <a:r>
              <a:rPr lang="ru-RU" b="1" dirty="0">
                <a:latin typeface="Times New Roman"/>
                <a:ea typeface="Calibri"/>
                <a:cs typeface="Times New Roman"/>
              </a:rPr>
              <a:t>Роль витаминов при повышенном давлении.</a:t>
            </a:r>
            <a:endParaRPr lang="ru-RU" sz="1400" dirty="0">
              <a:effectLst/>
              <a:latin typeface="Calibri"/>
              <a:ea typeface="Calibri"/>
              <a:cs typeface="Times New Roman"/>
            </a:endParaRPr>
          </a:p>
        </p:txBody>
      </p:sp>
      <p:sp>
        <p:nvSpPr>
          <p:cNvPr id="3" name="Прямоугольник 2"/>
          <p:cNvSpPr/>
          <p:nvPr/>
        </p:nvSpPr>
        <p:spPr>
          <a:xfrm>
            <a:off x="683568" y="1409244"/>
            <a:ext cx="7920880" cy="729430"/>
          </a:xfrm>
          <a:prstGeom prst="rect">
            <a:avLst/>
          </a:prstGeom>
        </p:spPr>
        <p:txBody>
          <a:bodyPr wrap="square">
            <a:spAutoFit/>
          </a:bodyPr>
          <a:lstStyle/>
          <a:p>
            <a:pPr algn="just">
              <a:lnSpc>
                <a:spcPct val="115000"/>
              </a:lnSpc>
              <a:spcAft>
                <a:spcPts val="1000"/>
              </a:spcAft>
            </a:pPr>
            <a:r>
              <a:rPr lang="ru-RU" sz="1200" dirty="0">
                <a:latin typeface="Times New Roman"/>
                <a:ea typeface="Calibri"/>
                <a:cs typeface="Times New Roman"/>
              </a:rPr>
              <a:t>Витамины при повышенном давлении крайне необходимы. Безусловно, они не помогут снизить артериальное давление. Элементы нужны лишь для повышения иммунитета и поддержания стабильной работы сердечно-сосудистой системы</a:t>
            </a:r>
            <a:r>
              <a:rPr lang="ru-RU" sz="1200" b="1" dirty="0">
                <a:latin typeface="Times New Roman"/>
                <a:ea typeface="Calibri"/>
                <a:cs typeface="Times New Roman"/>
              </a:rPr>
              <a:t>.</a:t>
            </a:r>
            <a:endParaRPr lang="ru-RU" sz="1200" dirty="0">
              <a:effectLst/>
              <a:latin typeface="Calibri"/>
              <a:ea typeface="Calibri"/>
              <a:cs typeface="Times New Roman"/>
            </a:endParaRPr>
          </a:p>
        </p:txBody>
      </p:sp>
      <p:sp>
        <p:nvSpPr>
          <p:cNvPr id="4" name="Прямоугольник 3"/>
          <p:cNvSpPr/>
          <p:nvPr/>
        </p:nvSpPr>
        <p:spPr>
          <a:xfrm>
            <a:off x="2627784" y="2382038"/>
            <a:ext cx="4572000" cy="3490186"/>
          </a:xfrm>
          <a:prstGeom prst="rect">
            <a:avLst/>
          </a:prstGeom>
        </p:spPr>
        <p:txBody>
          <a:bodyPr>
            <a:spAutoFit/>
          </a:bodyPr>
          <a:lstStyle/>
          <a:p>
            <a:pPr marL="342900" lvl="0" indent="-342900" algn="just">
              <a:lnSpc>
                <a:spcPct val="115000"/>
              </a:lnSpc>
              <a:spcAft>
                <a:spcPts val="0"/>
              </a:spcAft>
              <a:buFont typeface="Symbol"/>
              <a:buChar char=""/>
            </a:pPr>
            <a:r>
              <a:rPr lang="ru-RU" sz="1200" dirty="0">
                <a:latin typeface="Times New Roman" panose="02020603050405020304" pitchFamily="18" charset="0"/>
                <a:ea typeface="Calibri"/>
                <a:cs typeface="Times New Roman" panose="02020603050405020304" pitchFamily="18" charset="0"/>
              </a:rPr>
              <a:t>Витамин </a:t>
            </a:r>
            <a:r>
              <a:rPr lang="ru-RU" sz="1200" dirty="0" smtClean="0">
                <a:latin typeface="Times New Roman" panose="02020603050405020304" pitchFamily="18" charset="0"/>
                <a:ea typeface="Calibri"/>
                <a:cs typeface="Times New Roman" panose="02020603050405020304" pitchFamily="18" charset="0"/>
              </a:rPr>
              <a:t>С (лимоны</a:t>
            </a:r>
            <a:r>
              <a:rPr lang="ru-RU" sz="1200" dirty="0">
                <a:latin typeface="Times New Roman" panose="02020603050405020304" pitchFamily="18" charset="0"/>
                <a:ea typeface="Calibri"/>
                <a:cs typeface="Times New Roman" panose="02020603050405020304" pitchFamily="18" charset="0"/>
              </a:rPr>
              <a:t>, клюква, яблоки, виноград чёрный, гранат, апельсины, </a:t>
            </a:r>
            <a:r>
              <a:rPr lang="ru-RU" sz="1200" dirty="0" smtClean="0">
                <a:latin typeface="Times New Roman" panose="02020603050405020304" pitchFamily="18" charset="0"/>
                <a:ea typeface="Calibri"/>
                <a:cs typeface="Times New Roman" panose="02020603050405020304" pitchFamily="18" charset="0"/>
              </a:rPr>
              <a:t>изюм).</a:t>
            </a:r>
            <a:endParaRPr lang="ru-RU" sz="12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Symbol"/>
              <a:buChar char=""/>
            </a:pPr>
            <a:r>
              <a:rPr lang="ru-RU" sz="1200" dirty="0">
                <a:latin typeface="Times New Roman" panose="02020603050405020304" pitchFamily="18" charset="0"/>
                <a:ea typeface="Calibri"/>
                <a:cs typeface="Times New Roman" panose="02020603050405020304" pitchFamily="18" charset="0"/>
              </a:rPr>
              <a:t> Витамин </a:t>
            </a:r>
            <a:r>
              <a:rPr lang="ru-RU" sz="1200" dirty="0" smtClean="0">
                <a:latin typeface="Times New Roman" panose="02020603050405020304" pitchFamily="18" charset="0"/>
                <a:ea typeface="Calibri"/>
                <a:cs typeface="Times New Roman" panose="02020603050405020304" pitchFamily="18" charset="0"/>
              </a:rPr>
              <a:t>А (зеленый </a:t>
            </a:r>
            <a:r>
              <a:rPr lang="ru-RU" sz="1200" dirty="0">
                <a:latin typeface="Times New Roman" panose="02020603050405020304" pitchFamily="18" charset="0"/>
                <a:ea typeface="Calibri"/>
                <a:cs typeface="Times New Roman" panose="02020603050405020304" pitchFamily="18" charset="0"/>
              </a:rPr>
              <a:t>лук, абрикосы, дыня, смородина, яичный желток, облепиховое </a:t>
            </a:r>
            <a:r>
              <a:rPr lang="ru-RU" sz="1200" dirty="0" smtClean="0">
                <a:latin typeface="Times New Roman" panose="02020603050405020304" pitchFamily="18" charset="0"/>
                <a:ea typeface="Calibri"/>
                <a:cs typeface="Times New Roman" panose="02020603050405020304" pitchFamily="18" charset="0"/>
              </a:rPr>
              <a:t>масло).</a:t>
            </a:r>
            <a:endParaRPr lang="ru-RU" sz="12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Symbol"/>
              <a:buChar char=""/>
            </a:pPr>
            <a:r>
              <a:rPr lang="ru-RU" sz="1200" dirty="0">
                <a:latin typeface="Times New Roman" panose="02020603050405020304" pitchFamily="18" charset="0"/>
                <a:ea typeface="Calibri"/>
                <a:cs typeface="Times New Roman" panose="02020603050405020304" pitchFamily="18" charset="0"/>
              </a:rPr>
              <a:t>Тиамин. Витамины В1 </a:t>
            </a:r>
            <a:r>
              <a:rPr lang="ru-RU" sz="1200" dirty="0" smtClean="0">
                <a:latin typeface="Times New Roman" panose="02020603050405020304" pitchFamily="18" charset="0"/>
                <a:ea typeface="Calibri"/>
                <a:cs typeface="Times New Roman" panose="02020603050405020304" pitchFamily="18" charset="0"/>
              </a:rPr>
              <a:t>(хлеб </a:t>
            </a:r>
            <a:r>
              <a:rPr lang="ru-RU" sz="1200" dirty="0">
                <a:latin typeface="Times New Roman" panose="02020603050405020304" pitchFamily="18" charset="0"/>
                <a:ea typeface="Calibri"/>
                <a:cs typeface="Times New Roman" panose="02020603050405020304" pitchFamily="18" charset="0"/>
              </a:rPr>
              <a:t>грубого помола, пивные дрожжи, </a:t>
            </a:r>
            <a:r>
              <a:rPr lang="ru-RU" sz="1200" dirty="0" smtClean="0">
                <a:latin typeface="Times New Roman" panose="02020603050405020304" pitchFamily="18" charset="0"/>
                <a:ea typeface="Calibri"/>
                <a:cs typeface="Times New Roman" panose="02020603050405020304" pitchFamily="18" charset="0"/>
              </a:rPr>
              <a:t>отруби).</a:t>
            </a:r>
            <a:endParaRPr lang="ru-RU" sz="12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Symbol"/>
              <a:buChar char=""/>
            </a:pPr>
            <a:r>
              <a:rPr lang="ru-RU" sz="1200" dirty="0">
                <a:latin typeface="Times New Roman" panose="02020603050405020304" pitchFamily="18" charset="0"/>
                <a:ea typeface="Calibri"/>
                <a:cs typeface="Times New Roman" panose="02020603050405020304" pitchFamily="18" charset="0"/>
              </a:rPr>
              <a:t>Витамин В2. Рибофлавин </a:t>
            </a:r>
            <a:r>
              <a:rPr lang="ru-RU" sz="1200" dirty="0" smtClean="0">
                <a:latin typeface="Times New Roman" panose="02020603050405020304" pitchFamily="18" charset="0"/>
                <a:ea typeface="Calibri"/>
                <a:cs typeface="Times New Roman" panose="02020603050405020304" pitchFamily="18" charset="0"/>
              </a:rPr>
              <a:t>(рис</a:t>
            </a:r>
            <a:r>
              <a:rPr lang="ru-RU" sz="1200" dirty="0">
                <a:latin typeface="Times New Roman" panose="02020603050405020304" pitchFamily="18" charset="0"/>
                <a:ea typeface="Calibri"/>
                <a:cs typeface="Times New Roman" panose="02020603050405020304" pitchFamily="18" charset="0"/>
              </a:rPr>
              <a:t>, говяжья печень, </a:t>
            </a:r>
            <a:r>
              <a:rPr lang="ru-RU" sz="1200" dirty="0" smtClean="0">
                <a:latin typeface="Times New Roman" panose="02020603050405020304" pitchFamily="18" charset="0"/>
                <a:ea typeface="Calibri"/>
                <a:cs typeface="Times New Roman" panose="02020603050405020304" pitchFamily="18" charset="0"/>
              </a:rPr>
              <a:t>сыр).</a:t>
            </a:r>
            <a:endParaRPr lang="ru-RU" sz="12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Symbol"/>
              <a:buChar char=""/>
            </a:pPr>
            <a:r>
              <a:rPr lang="ru-RU" sz="1200" dirty="0">
                <a:latin typeface="Times New Roman" panose="02020603050405020304" pitchFamily="18" charset="0"/>
                <a:ea typeface="Calibri"/>
                <a:cs typeface="Times New Roman" panose="02020603050405020304" pitchFamily="18" charset="0"/>
              </a:rPr>
              <a:t>Витамин В3. Холин </a:t>
            </a:r>
            <a:r>
              <a:rPr lang="ru-RU" sz="1200" dirty="0" smtClean="0">
                <a:latin typeface="Times New Roman" panose="02020603050405020304" pitchFamily="18" charset="0"/>
                <a:ea typeface="Calibri"/>
                <a:cs typeface="Times New Roman" panose="02020603050405020304" pitchFamily="18" charset="0"/>
              </a:rPr>
              <a:t>(сыр</a:t>
            </a:r>
            <a:r>
              <a:rPr lang="ru-RU" sz="1200" dirty="0">
                <a:latin typeface="Times New Roman" panose="02020603050405020304" pitchFamily="18" charset="0"/>
                <a:ea typeface="Calibri"/>
                <a:cs typeface="Times New Roman" panose="02020603050405020304" pitchFamily="18" charset="0"/>
              </a:rPr>
              <a:t>, творог, </a:t>
            </a:r>
            <a:r>
              <a:rPr lang="ru-RU" sz="1200" dirty="0" smtClean="0">
                <a:latin typeface="Times New Roman" panose="02020603050405020304" pitchFamily="18" charset="0"/>
                <a:ea typeface="Calibri"/>
                <a:cs typeface="Times New Roman" panose="02020603050405020304" pitchFamily="18" charset="0"/>
              </a:rPr>
              <a:t>бобовые).</a:t>
            </a:r>
            <a:endParaRPr lang="ru-RU" sz="12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Symbol"/>
              <a:buChar char=""/>
            </a:pPr>
            <a:r>
              <a:rPr lang="ru-RU" sz="1200" dirty="0">
                <a:latin typeface="Times New Roman" panose="02020603050405020304" pitchFamily="18" charset="0"/>
                <a:ea typeface="Calibri"/>
                <a:cs typeface="Times New Roman" panose="02020603050405020304" pitchFamily="18" charset="0"/>
              </a:rPr>
              <a:t>Витамин В6. Пиридоксин </a:t>
            </a:r>
            <a:r>
              <a:rPr lang="ru-RU" sz="1200" dirty="0" smtClean="0">
                <a:latin typeface="Times New Roman" panose="02020603050405020304" pitchFamily="18" charset="0"/>
                <a:ea typeface="Calibri"/>
                <a:cs typeface="Times New Roman" panose="02020603050405020304" pitchFamily="18" charset="0"/>
              </a:rPr>
              <a:t>(куриная </a:t>
            </a:r>
            <a:r>
              <a:rPr lang="ru-RU" sz="1200" dirty="0">
                <a:latin typeface="Times New Roman" panose="02020603050405020304" pitchFamily="18" charset="0"/>
                <a:ea typeface="Calibri"/>
                <a:cs typeface="Times New Roman" panose="02020603050405020304" pitchFamily="18" charset="0"/>
              </a:rPr>
              <a:t>печень, яйца, рыба, сыр, </a:t>
            </a:r>
            <a:r>
              <a:rPr lang="ru-RU" sz="1200" dirty="0" smtClean="0">
                <a:latin typeface="Times New Roman" panose="02020603050405020304" pitchFamily="18" charset="0"/>
                <a:ea typeface="Calibri"/>
                <a:cs typeface="Times New Roman" panose="02020603050405020304" pitchFamily="18" charset="0"/>
              </a:rPr>
              <a:t>картофель).</a:t>
            </a:r>
            <a:endParaRPr lang="ru-RU" sz="12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Symbol"/>
              <a:buChar char=""/>
            </a:pPr>
            <a:r>
              <a:rPr lang="ru-RU" sz="1200" dirty="0">
                <a:latin typeface="Times New Roman" panose="02020603050405020304" pitchFamily="18" charset="0"/>
                <a:ea typeface="Calibri"/>
                <a:cs typeface="Times New Roman" panose="02020603050405020304" pitchFamily="18" charset="0"/>
              </a:rPr>
              <a:t>Витамин </a:t>
            </a:r>
            <a:r>
              <a:rPr lang="ru-RU" sz="1200" dirty="0" smtClean="0">
                <a:latin typeface="Times New Roman" panose="02020603050405020304" pitchFamily="18" charset="0"/>
                <a:ea typeface="Calibri"/>
                <a:cs typeface="Times New Roman" panose="02020603050405020304" pitchFamily="18" charset="0"/>
              </a:rPr>
              <a:t>В12 (абрикосы</a:t>
            </a:r>
            <a:r>
              <a:rPr lang="ru-RU" sz="1200" dirty="0">
                <a:latin typeface="Times New Roman" panose="02020603050405020304" pitchFamily="18" charset="0"/>
                <a:ea typeface="Calibri"/>
                <a:cs typeface="Times New Roman" panose="02020603050405020304" pitchFamily="18" charset="0"/>
              </a:rPr>
              <a:t>, финики, чернослив, творог, желтки куриных </a:t>
            </a:r>
            <a:r>
              <a:rPr lang="ru-RU" sz="1200" dirty="0" smtClean="0">
                <a:latin typeface="Times New Roman" panose="02020603050405020304" pitchFamily="18" charset="0"/>
                <a:ea typeface="Calibri"/>
                <a:cs typeface="Times New Roman" panose="02020603050405020304" pitchFamily="18" charset="0"/>
              </a:rPr>
              <a:t>яиц).</a:t>
            </a:r>
            <a:endParaRPr lang="ru-RU" sz="12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Symbol"/>
              <a:buChar char=""/>
            </a:pPr>
            <a:r>
              <a:rPr lang="ru-RU" sz="1200" dirty="0">
                <a:latin typeface="Times New Roman" panose="02020603050405020304" pitchFamily="18" charset="0"/>
                <a:ea typeface="Calibri"/>
                <a:cs typeface="Times New Roman" panose="02020603050405020304" pitchFamily="18" charset="0"/>
              </a:rPr>
              <a:t>Витамин </a:t>
            </a:r>
            <a:r>
              <a:rPr lang="ru-RU" sz="1200" dirty="0" smtClean="0">
                <a:latin typeface="Times New Roman" panose="02020603050405020304" pitchFamily="18" charset="0"/>
                <a:ea typeface="Calibri"/>
                <a:cs typeface="Times New Roman" panose="02020603050405020304" pitchFamily="18" charset="0"/>
              </a:rPr>
              <a:t>Д (рыба</a:t>
            </a:r>
            <a:r>
              <a:rPr lang="ru-RU" sz="1200" dirty="0">
                <a:latin typeface="Times New Roman" panose="02020603050405020304" pitchFamily="18" charset="0"/>
                <a:ea typeface="Calibri"/>
                <a:cs typeface="Times New Roman" panose="02020603050405020304" pitchFamily="18" charset="0"/>
              </a:rPr>
              <a:t>, крупы, сыры, сливочное </a:t>
            </a:r>
            <a:r>
              <a:rPr lang="ru-RU" sz="1200" dirty="0" smtClean="0">
                <a:latin typeface="Times New Roman" panose="02020603050405020304" pitchFamily="18" charset="0"/>
                <a:ea typeface="Calibri"/>
                <a:cs typeface="Times New Roman" panose="02020603050405020304" pitchFamily="18" charset="0"/>
              </a:rPr>
              <a:t>масло).</a:t>
            </a:r>
            <a:endParaRPr lang="ru-RU" sz="12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1000"/>
              </a:spcAft>
              <a:buFont typeface="Symbol"/>
              <a:buChar char=""/>
            </a:pPr>
            <a:r>
              <a:rPr lang="ru-RU" sz="1200" dirty="0">
                <a:latin typeface="Times New Roman" panose="02020603050405020304" pitchFamily="18" charset="0"/>
                <a:ea typeface="Calibri"/>
                <a:cs typeface="Times New Roman" panose="02020603050405020304" pitchFamily="18" charset="0"/>
              </a:rPr>
              <a:t>Витамины Е и Р. Токоферола ацетат (витамин Е) </a:t>
            </a:r>
            <a:r>
              <a:rPr lang="ru-RU" sz="1200" dirty="0" smtClean="0">
                <a:latin typeface="Times New Roman" panose="02020603050405020304" pitchFamily="18" charset="0"/>
                <a:ea typeface="Calibri"/>
                <a:cs typeface="Times New Roman" panose="02020603050405020304" pitchFamily="18" charset="0"/>
              </a:rPr>
              <a:t>(злаковые </a:t>
            </a:r>
            <a:r>
              <a:rPr lang="ru-RU" sz="1200" dirty="0">
                <a:latin typeface="Times New Roman" panose="02020603050405020304" pitchFamily="18" charset="0"/>
                <a:ea typeface="Calibri"/>
                <a:cs typeface="Times New Roman" panose="02020603050405020304" pitchFamily="18" charset="0"/>
              </a:rPr>
              <a:t>культуры, грецкие орехи, бобовые, </a:t>
            </a:r>
            <a:r>
              <a:rPr lang="ru-RU" sz="1200" dirty="0" smtClean="0">
                <a:latin typeface="Times New Roman" panose="02020603050405020304" pitchFamily="18" charset="0"/>
                <a:ea typeface="Calibri"/>
                <a:cs typeface="Times New Roman" panose="02020603050405020304" pitchFamily="18" charset="0"/>
              </a:rPr>
              <a:t>овощи). </a:t>
            </a:r>
            <a:r>
              <a:rPr lang="ru-RU" sz="1200" dirty="0">
                <a:latin typeface="Times New Roman" panose="02020603050405020304" pitchFamily="18" charset="0"/>
                <a:ea typeface="Calibri"/>
                <a:cs typeface="Times New Roman" panose="02020603050405020304" pitchFamily="18" charset="0"/>
              </a:rPr>
              <a:t>Рутин </a:t>
            </a:r>
            <a:r>
              <a:rPr lang="ru-RU" sz="1200" dirty="0" smtClean="0">
                <a:latin typeface="Times New Roman" panose="02020603050405020304" pitchFamily="18" charset="0"/>
                <a:ea typeface="Calibri"/>
                <a:cs typeface="Times New Roman" panose="02020603050405020304" pitchFamily="18" charset="0"/>
              </a:rPr>
              <a:t>(цитрусовые, плоды </a:t>
            </a:r>
            <a:r>
              <a:rPr lang="ru-RU" sz="1200" dirty="0">
                <a:latin typeface="Times New Roman" panose="02020603050405020304" pitchFamily="18" charset="0"/>
                <a:ea typeface="Calibri"/>
                <a:cs typeface="Times New Roman" panose="02020603050405020304" pitchFamily="18" charset="0"/>
              </a:rPr>
              <a:t>шиповника, </a:t>
            </a:r>
            <a:r>
              <a:rPr lang="ru-RU" sz="1200" dirty="0" smtClean="0">
                <a:latin typeface="Times New Roman" panose="02020603050405020304" pitchFamily="18" charset="0"/>
                <a:ea typeface="Calibri"/>
                <a:cs typeface="Times New Roman" panose="02020603050405020304" pitchFamily="18" charset="0"/>
              </a:rPr>
              <a:t>виноград).</a:t>
            </a:r>
            <a:endParaRPr lang="ru-RU" sz="12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331928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92696"/>
            <a:ext cx="4572000" cy="729430"/>
          </a:xfrm>
          <a:prstGeom prst="rect">
            <a:avLst/>
          </a:prstGeom>
        </p:spPr>
        <p:txBody>
          <a:bodyPr>
            <a:spAutoFit/>
          </a:bodyPr>
          <a:lstStyle/>
          <a:p>
            <a:pPr algn="ctr">
              <a:lnSpc>
                <a:spcPct val="115000"/>
              </a:lnSpc>
              <a:spcAft>
                <a:spcPts val="1000"/>
              </a:spcAft>
            </a:pPr>
            <a:r>
              <a:rPr lang="ru-RU" b="1" dirty="0">
                <a:latin typeface="Times New Roman"/>
                <a:ea typeface="Calibri"/>
                <a:cs typeface="Times New Roman"/>
              </a:rPr>
              <a:t>Магний, калий и кальций – главные минералы для лечения гипертонии.</a:t>
            </a:r>
            <a:endParaRPr lang="ru-RU" sz="1400" dirty="0">
              <a:effectLst/>
              <a:latin typeface="Calibri"/>
              <a:ea typeface="Calibri"/>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08756"/>
            <a:ext cx="4392488" cy="29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45" y="3135206"/>
            <a:ext cx="4205032" cy="321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1528997"/>
            <a:ext cx="7488832" cy="1200329"/>
          </a:xfrm>
          <a:prstGeom prst="rect">
            <a:avLst/>
          </a:prstGeom>
        </p:spPr>
        <p:txBody>
          <a:bodyPr wrap="square">
            <a:spAutoFit/>
          </a:bodyPr>
          <a:lstStyle/>
          <a:p>
            <a:r>
              <a:rPr lang="ru-RU" sz="1200" dirty="0">
                <a:latin typeface="Times New Roman"/>
                <a:ea typeface="Calibri"/>
              </a:rPr>
              <a:t>Кроме витаминов, гипертонику крайне необходимо получать достаточное количество минералов. Самым важным является магний. </a:t>
            </a:r>
            <a:r>
              <a:rPr lang="ru-RU" sz="1200" dirty="0" smtClean="0">
                <a:latin typeface="Times New Roman"/>
                <a:ea typeface="Calibri"/>
              </a:rPr>
              <a:t>Основная функция этого элемента – расширение артерий, что в свою очередь влечет снижение артериального давления. Также </a:t>
            </a:r>
            <a:r>
              <a:rPr lang="ru-RU" sz="1200" dirty="0">
                <a:latin typeface="Times New Roman"/>
                <a:ea typeface="Calibri"/>
              </a:rPr>
              <a:t>большое значение имеет достаточное потребление </a:t>
            </a:r>
            <a:r>
              <a:rPr lang="ru-RU" sz="1200" i="1" dirty="0">
                <a:latin typeface="Times New Roman"/>
                <a:ea typeface="Calibri"/>
              </a:rPr>
              <a:t>калия и кальция</a:t>
            </a:r>
            <a:r>
              <a:rPr lang="ru-RU" sz="1200" dirty="0">
                <a:latin typeface="Times New Roman"/>
                <a:ea typeface="Calibri"/>
              </a:rPr>
              <a:t>. Калий способствует выведению из организма излишков натрия и воды и тем самым снижению давления. Основная функция кальция – это укрепление. Стенки артерий становятся более упругими и крепкими, что предотвращает их сужение. </a:t>
            </a:r>
            <a:endParaRPr lang="ru-RU" sz="1200" dirty="0"/>
          </a:p>
        </p:txBody>
      </p:sp>
    </p:spTree>
    <p:extLst>
      <p:ext uri="{BB962C8B-B14F-4D97-AF65-F5344CB8AC3E}">
        <p14:creationId xmlns:p14="http://schemas.microsoft.com/office/powerpoint/2010/main" val="41274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69822"/>
            <a:ext cx="8280920" cy="729430"/>
          </a:xfrm>
          <a:prstGeom prst="rect">
            <a:avLst/>
          </a:prstGeom>
        </p:spPr>
        <p:txBody>
          <a:bodyPr wrap="square">
            <a:spAutoFit/>
          </a:bodyPr>
          <a:lstStyle/>
          <a:p>
            <a:pPr marL="457200" algn="ctr">
              <a:lnSpc>
                <a:spcPct val="115000"/>
              </a:lnSpc>
              <a:spcAft>
                <a:spcPts val="1000"/>
              </a:spcAft>
            </a:pPr>
            <a:r>
              <a:rPr lang="ru-RU" b="1" dirty="0">
                <a:latin typeface="Times New Roman"/>
                <a:ea typeface="Calibri"/>
                <a:cs typeface="Times New Roman"/>
              </a:rPr>
              <a:t>Продукты питания, помогающие регулировать кровяное </a:t>
            </a:r>
            <a:r>
              <a:rPr lang="ru-RU" b="1" dirty="0" smtClean="0">
                <a:latin typeface="Times New Roman"/>
                <a:ea typeface="Calibri"/>
                <a:cs typeface="Times New Roman"/>
              </a:rPr>
              <a:t>давление</a:t>
            </a:r>
            <a:r>
              <a:rPr lang="ru-RU" b="1" dirty="0">
                <a:solidFill>
                  <a:prstClr val="black"/>
                </a:solidFill>
                <a:latin typeface="Times New Roman"/>
                <a:ea typeface="Calibri"/>
                <a:cs typeface="Times New Roman"/>
              </a:rPr>
              <a:t> </a:t>
            </a:r>
            <a:r>
              <a:rPr lang="ru-RU" b="1" dirty="0" smtClean="0">
                <a:solidFill>
                  <a:prstClr val="black"/>
                </a:solidFill>
                <a:latin typeface="Times New Roman"/>
                <a:ea typeface="Calibri"/>
                <a:cs typeface="Times New Roman"/>
              </a:rPr>
              <a:t>и которые </a:t>
            </a:r>
            <a:r>
              <a:rPr lang="ru-RU" b="1" dirty="0">
                <a:solidFill>
                  <a:prstClr val="black"/>
                </a:solidFill>
                <a:latin typeface="Times New Roman"/>
                <a:ea typeface="Calibri"/>
                <a:cs typeface="Times New Roman"/>
              </a:rPr>
              <a:t>наносят </a:t>
            </a:r>
            <a:r>
              <a:rPr lang="ru-RU" b="1" dirty="0" smtClean="0">
                <a:solidFill>
                  <a:prstClr val="black"/>
                </a:solidFill>
                <a:latin typeface="Times New Roman"/>
                <a:ea typeface="Calibri"/>
                <a:cs typeface="Times New Roman"/>
              </a:rPr>
              <a:t>вред</a:t>
            </a:r>
            <a:r>
              <a:rPr lang="ru-RU" b="1" dirty="0">
                <a:latin typeface="Times New Roman"/>
                <a:ea typeface="Calibri"/>
              </a:rPr>
              <a:t> при гипертонии</a:t>
            </a:r>
            <a:r>
              <a:rPr lang="ru-RU" b="1" dirty="0" smtClean="0">
                <a:latin typeface="Times New Roman"/>
                <a:ea typeface="Calibri"/>
                <a:cs typeface="Times New Roman"/>
              </a:rPr>
              <a:t>.</a:t>
            </a:r>
            <a:endParaRPr lang="ru-RU" sz="1400" dirty="0">
              <a:effectLst/>
              <a:latin typeface="Calibri"/>
              <a:ea typeface="Calibri"/>
              <a:cs typeface="Times New Roman"/>
            </a:endParaRPr>
          </a:p>
        </p:txBody>
      </p:sp>
      <p:pic>
        <p:nvPicPr>
          <p:cNvPr id="5123" name="Picture 3" descr="C:\Users\US\Desktop\Dieta_pri_gipertonii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1538287"/>
            <a:ext cx="5682284" cy="504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39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0849" y="764704"/>
            <a:ext cx="4572000" cy="390684"/>
          </a:xfrm>
          <a:prstGeom prst="rect">
            <a:avLst/>
          </a:prstGeom>
        </p:spPr>
        <p:txBody>
          <a:bodyPr>
            <a:spAutoFit/>
          </a:bodyPr>
          <a:lstStyle/>
          <a:p>
            <a:pPr algn="ctr">
              <a:lnSpc>
                <a:spcPct val="115000"/>
              </a:lnSpc>
              <a:spcAft>
                <a:spcPts val="1000"/>
              </a:spcAft>
            </a:pPr>
            <a:r>
              <a:rPr lang="ru-RU" b="1" dirty="0">
                <a:latin typeface="Times New Roman"/>
                <a:ea typeface="Calibri"/>
              </a:rPr>
              <a:t>Как </a:t>
            </a:r>
            <a:r>
              <a:rPr lang="ru-RU" b="1" dirty="0" smtClean="0">
                <a:latin typeface="Times New Roman"/>
                <a:ea typeface="Calibri"/>
              </a:rPr>
              <a:t>кофе и чай влияют </a:t>
            </a:r>
            <a:r>
              <a:rPr lang="ru-RU" b="1" dirty="0">
                <a:latin typeface="Times New Roman"/>
                <a:ea typeface="Calibri"/>
              </a:rPr>
              <a:t>на </a:t>
            </a:r>
            <a:r>
              <a:rPr lang="ru-RU" b="1" dirty="0" smtClean="0">
                <a:latin typeface="Times New Roman"/>
                <a:ea typeface="Calibri"/>
              </a:rPr>
              <a:t>давление?</a:t>
            </a:r>
            <a:endParaRPr lang="ru-RU" sz="1400" dirty="0">
              <a:effectLst/>
              <a:latin typeface="Calibri"/>
              <a:ea typeface="Calibri"/>
              <a:cs typeface="Times New Roman"/>
            </a:endParaRPr>
          </a:p>
        </p:txBody>
      </p:sp>
      <p:sp>
        <p:nvSpPr>
          <p:cNvPr id="3" name="Прямоугольник 2"/>
          <p:cNvSpPr/>
          <p:nvPr/>
        </p:nvSpPr>
        <p:spPr>
          <a:xfrm>
            <a:off x="611560" y="4509120"/>
            <a:ext cx="7776864" cy="1384995"/>
          </a:xfrm>
          <a:prstGeom prst="rect">
            <a:avLst/>
          </a:prstGeom>
        </p:spPr>
        <p:txBody>
          <a:bodyPr wrap="square">
            <a:spAutoFit/>
          </a:bodyPr>
          <a:lstStyle/>
          <a:p>
            <a:pPr indent="449580" algn="just">
              <a:spcAft>
                <a:spcPts val="0"/>
              </a:spcAft>
            </a:pPr>
            <a:r>
              <a:rPr lang="ru-RU" sz="1200" dirty="0" smtClean="0">
                <a:latin typeface="Times New Roman"/>
                <a:ea typeface="Calibri"/>
                <a:cs typeface="Times New Roman"/>
              </a:rPr>
              <a:t>Кофе повышает АД. </a:t>
            </a:r>
            <a:r>
              <a:rPr lang="ru-RU" sz="1200" dirty="0" smtClean="0">
                <a:latin typeface="Times New Roman"/>
                <a:ea typeface="Calibri"/>
              </a:rPr>
              <a:t>Но повышение </a:t>
            </a:r>
            <a:r>
              <a:rPr lang="ru-RU" sz="1200" dirty="0">
                <a:latin typeface="Times New Roman"/>
                <a:ea typeface="Calibri"/>
              </a:rPr>
              <a:t>давления от кофеина длится </a:t>
            </a:r>
            <a:r>
              <a:rPr lang="ru-RU" sz="1200" dirty="0" smtClean="0">
                <a:latin typeface="Times New Roman"/>
                <a:ea typeface="Calibri"/>
              </a:rPr>
              <a:t>недолго и </a:t>
            </a:r>
            <a:r>
              <a:rPr lang="ru-RU" sz="1200" dirty="0">
                <a:latin typeface="Times New Roman"/>
                <a:ea typeface="Calibri"/>
                <a:cs typeface="Times New Roman"/>
              </a:rPr>
              <a:t>не может спровоцировать развитие гипертонической болезни у здорового человека</a:t>
            </a:r>
            <a:r>
              <a:rPr lang="ru-RU" sz="1200" dirty="0" smtClean="0">
                <a:latin typeface="Times New Roman"/>
                <a:ea typeface="Calibri"/>
                <a:cs typeface="Times New Roman"/>
              </a:rPr>
              <a:t>.</a:t>
            </a:r>
            <a:r>
              <a:rPr lang="ru-RU" sz="1200" dirty="0">
                <a:latin typeface="Times New Roman"/>
                <a:ea typeface="Calibri"/>
              </a:rPr>
              <a:t> Людям, страдающим заболеваниями сердечно-сосудистой системы в острой форме, крайне нежелательно злоупотреблять этим напитком</a:t>
            </a:r>
            <a:r>
              <a:rPr lang="ru-RU" sz="1200" dirty="0" smtClean="0">
                <a:latin typeface="Times New Roman"/>
                <a:ea typeface="Calibri"/>
              </a:rPr>
              <a:t>.</a:t>
            </a:r>
          </a:p>
          <a:p>
            <a:pPr indent="449580" algn="just">
              <a:spcAft>
                <a:spcPts val="0"/>
              </a:spcAft>
            </a:pPr>
            <a:r>
              <a:rPr lang="ru-RU" sz="1200" dirty="0">
                <a:latin typeface="Times New Roman"/>
                <a:ea typeface="Calibri"/>
              </a:rPr>
              <a:t>Зеленый чай может не только понизить давление, но и повысить. Происходит данное действие благодаря содержанию в составе зеленого напитка большого количества кофеина</a:t>
            </a:r>
            <a:r>
              <a:rPr lang="ru-RU" sz="1200" dirty="0" smtClean="0">
                <a:latin typeface="Times New Roman"/>
                <a:ea typeface="Calibri"/>
              </a:rPr>
              <a:t>. У </a:t>
            </a:r>
            <a:r>
              <a:rPr lang="ru-RU" sz="1200" dirty="0">
                <a:latin typeface="Times New Roman"/>
                <a:ea typeface="Calibri"/>
              </a:rPr>
              <a:t>гипертоников кофеин стимулирует работу сердца и вызовет только кратковременное повышение давления, поскольку происходит расширение сосудов.</a:t>
            </a:r>
            <a:endParaRPr lang="ru-RU" sz="1200" dirty="0">
              <a:latin typeface="Calibri"/>
              <a:ea typeface="Calibri"/>
              <a:cs typeface="Times New Roman"/>
            </a:endParaRPr>
          </a:p>
          <a:p>
            <a:pPr indent="449580" algn="just">
              <a:spcAft>
                <a:spcPts val="0"/>
              </a:spcAft>
            </a:pPr>
            <a:endParaRPr lang="ru-RU" sz="1200" dirty="0">
              <a:effectLst/>
              <a:latin typeface="Calibri"/>
              <a:ea typeface="Calibri"/>
              <a:cs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55388"/>
            <a:ext cx="69342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15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620688"/>
            <a:ext cx="4572000" cy="385362"/>
          </a:xfrm>
          <a:prstGeom prst="rect">
            <a:avLst/>
          </a:prstGeom>
        </p:spPr>
        <p:txBody>
          <a:bodyPr>
            <a:spAutoFit/>
          </a:bodyPr>
          <a:lstStyle/>
          <a:p>
            <a:pPr lvl="0" indent="449580" algn="ctr">
              <a:lnSpc>
                <a:spcPct val="115000"/>
              </a:lnSpc>
              <a:spcAft>
                <a:spcPts val="1000"/>
              </a:spcAft>
            </a:pPr>
            <a:r>
              <a:rPr lang="ru-RU" b="1" dirty="0">
                <a:solidFill>
                  <a:prstClr val="black"/>
                </a:solidFill>
                <a:latin typeface="Times New Roman" pitchFamily="18" charset="0"/>
                <a:ea typeface="Calibri"/>
                <a:cs typeface="Times New Roman" pitchFamily="18" charset="0"/>
              </a:rPr>
              <a:t>Вывод:</a:t>
            </a:r>
            <a:endParaRPr lang="ru-RU" dirty="0">
              <a:solidFill>
                <a:prstClr val="black"/>
              </a:solidFill>
              <a:latin typeface="Times New Roman" pitchFamily="18" charset="0"/>
              <a:ea typeface="Calibri"/>
              <a:cs typeface="Times New Roman" pitchFamily="18" charset="0"/>
            </a:endParaRPr>
          </a:p>
        </p:txBody>
      </p:sp>
      <p:sp>
        <p:nvSpPr>
          <p:cNvPr id="3" name="Прямоугольник 2"/>
          <p:cNvSpPr/>
          <p:nvPr/>
        </p:nvSpPr>
        <p:spPr>
          <a:xfrm>
            <a:off x="323528" y="1134929"/>
            <a:ext cx="8568952" cy="1569660"/>
          </a:xfrm>
          <a:prstGeom prst="rect">
            <a:avLst/>
          </a:prstGeom>
        </p:spPr>
        <p:txBody>
          <a:bodyPr wrap="square">
            <a:spAutoFit/>
          </a:bodyPr>
          <a:lstStyle/>
          <a:p>
            <a:pPr lvl="0" indent="449580" algn="just"/>
            <a:r>
              <a:rPr lang="ru-RU" sz="1200" dirty="0">
                <a:solidFill>
                  <a:prstClr val="black"/>
                </a:solidFill>
                <a:latin typeface="Times New Roman" pitchFamily="18" charset="0"/>
                <a:ea typeface="Calibri"/>
                <a:cs typeface="Times New Roman" pitchFamily="18" charset="0"/>
              </a:rPr>
              <a:t>Из вышеизложенного хочу сделать вывод, что  отрегулировать артериальное давление можно, но для этого нужно изменить свой образ жизни. Правильно подобранная диета  гарантирует сохранить здоровье. Для этого необходимо знать, какие продукты повышают давление, а какие понижают, в зависимости от своего состояния здоровья. Помимо решения вопроса питания нужно пересмотреть весь свой образ жизни. Может быть, многое необходимо изменить, а от чего-то и вовсе отказаться. Большинство болезней - результат наших собственных действий или бездействий, наших привычек, жизненных повседневных и круглосуточных установок.</a:t>
            </a:r>
          </a:p>
          <a:p>
            <a:pPr lvl="0" indent="449580" algn="just"/>
            <a:r>
              <a:rPr lang="ru-RU" sz="1200" dirty="0">
                <a:solidFill>
                  <a:prstClr val="black"/>
                </a:solidFill>
                <a:latin typeface="Times New Roman" pitchFamily="18" charset="0"/>
                <a:ea typeface="Calibri"/>
                <a:cs typeface="Times New Roman" pitchFamily="18" charset="0"/>
              </a:rPr>
              <a:t>Наше здоровье – в наших руках, и помочь себе в первую очередь должны мы сами. Но не следует забывать, что перед тем как решиться применить на себе какой-либо рецепт, надо обязательно посоветоваться с врачом!</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76" y="2823952"/>
            <a:ext cx="6426968" cy="383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57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2808" y="404664"/>
            <a:ext cx="7128793" cy="6201185"/>
          </a:xfrm>
          <a:prstGeom prst="rect">
            <a:avLst/>
          </a:prstGeom>
        </p:spPr>
        <p:txBody>
          <a:bodyPr wrap="square">
            <a:spAutoFit/>
          </a:bodyPr>
          <a:lstStyle/>
          <a:p>
            <a:pPr algn="ctr">
              <a:lnSpc>
                <a:spcPct val="115000"/>
              </a:lnSpc>
              <a:spcAft>
                <a:spcPts val="1000"/>
              </a:spcAft>
            </a:pPr>
            <a:r>
              <a:rPr lang="ru-RU" b="1" dirty="0">
                <a:latin typeface="Times New Roman"/>
                <a:ea typeface="Calibri"/>
                <a:cs typeface="Times New Roman"/>
              </a:rPr>
              <a:t>Содержание</a:t>
            </a:r>
            <a:endParaRPr lang="ru-RU" dirty="0">
              <a:latin typeface="Calibri"/>
              <a:ea typeface="Calibri"/>
              <a:cs typeface="Times New Roman"/>
            </a:endParaRPr>
          </a:p>
          <a:p>
            <a:pPr>
              <a:lnSpc>
                <a:spcPct val="115000"/>
              </a:lnSpc>
              <a:spcAft>
                <a:spcPts val="1000"/>
              </a:spcAft>
            </a:pPr>
            <a:r>
              <a:rPr lang="ru-RU" sz="1200" b="1" dirty="0">
                <a:latin typeface="Times New Roman" pitchFamily="18" charset="0"/>
                <a:ea typeface="Calibri"/>
                <a:cs typeface="Times New Roman" pitchFamily="18" charset="0"/>
              </a:rPr>
              <a:t>Введение</a:t>
            </a:r>
            <a:r>
              <a:rPr lang="ru-RU" sz="1200" b="1" dirty="0" smtClean="0">
                <a:latin typeface="Times New Roman" pitchFamily="18" charset="0"/>
                <a:ea typeface="Calibri"/>
                <a:cs typeface="Times New Roman" pitchFamily="18" charset="0"/>
              </a:rPr>
              <a:t>……………………………………………………………………………………………….3</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b="1" dirty="0">
                <a:latin typeface="Times New Roman" pitchFamily="18" charset="0"/>
                <a:ea typeface="Calibri"/>
                <a:cs typeface="Times New Roman" pitchFamily="18" charset="0"/>
              </a:rPr>
              <a:t>Глава 1. Теоретическая часть…………………………………………………………………….</a:t>
            </a:r>
            <a:r>
              <a:rPr lang="ru-RU" sz="1200" b="1" dirty="0" smtClean="0">
                <a:latin typeface="Times New Roman" pitchFamily="18" charset="0"/>
                <a:ea typeface="Calibri"/>
                <a:cs typeface="Times New Roman" pitchFamily="18" charset="0"/>
              </a:rPr>
              <a:t>4-14</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dirty="0">
                <a:latin typeface="Times New Roman" pitchFamily="18" charset="0"/>
                <a:ea typeface="Calibri"/>
                <a:cs typeface="Times New Roman" pitchFamily="18" charset="0"/>
              </a:rPr>
              <a:t>Общие сведения………………………………………………………………………………………….4</a:t>
            </a:r>
          </a:p>
          <a:p>
            <a:pPr>
              <a:lnSpc>
                <a:spcPct val="115000"/>
              </a:lnSpc>
              <a:spcAft>
                <a:spcPts val="1000"/>
              </a:spcAft>
            </a:pPr>
            <a:r>
              <a:rPr lang="ru-RU" sz="1200" dirty="0">
                <a:latin typeface="Times New Roman" pitchFamily="18" charset="0"/>
                <a:ea typeface="Calibri"/>
                <a:cs typeface="Times New Roman" pitchFamily="18" charset="0"/>
              </a:rPr>
              <a:t>Гипотензия (гипотония)…………………………………………………………………………………5</a:t>
            </a:r>
          </a:p>
          <a:p>
            <a:pPr>
              <a:lnSpc>
                <a:spcPct val="115000"/>
              </a:lnSpc>
              <a:spcAft>
                <a:spcPts val="1000"/>
              </a:spcAft>
            </a:pPr>
            <a:r>
              <a:rPr lang="ru-RU" sz="1200" dirty="0">
                <a:latin typeface="Times New Roman" pitchFamily="18" charset="0"/>
                <a:ea typeface="Calibri"/>
                <a:cs typeface="Times New Roman" pitchFamily="18" charset="0"/>
              </a:rPr>
              <a:t>Гипертония……………………………………………………………………………………………….6</a:t>
            </a:r>
          </a:p>
          <a:p>
            <a:pPr>
              <a:lnSpc>
                <a:spcPct val="115000"/>
              </a:lnSpc>
              <a:spcAft>
                <a:spcPts val="1000"/>
              </a:spcAft>
            </a:pPr>
            <a:r>
              <a:rPr lang="ru-RU" sz="1200" dirty="0">
                <a:latin typeface="Times New Roman" pitchFamily="18" charset="0"/>
                <a:ea typeface="Calibri"/>
                <a:cs typeface="Times New Roman" pitchFamily="18" charset="0"/>
              </a:rPr>
              <a:t>Взаимосвязь лишнего веса и артериального давления</a:t>
            </a:r>
            <a:r>
              <a:rPr lang="ru-RU" sz="1200" dirty="0" smtClean="0">
                <a:latin typeface="Times New Roman" pitchFamily="18" charset="0"/>
                <a:ea typeface="Calibri"/>
                <a:cs typeface="Times New Roman" pitchFamily="18" charset="0"/>
              </a:rPr>
              <a:t>………………………………………………..7</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dirty="0">
                <a:latin typeface="Times New Roman" pitchFamily="18" charset="0"/>
                <a:ea typeface="Calibri"/>
                <a:cs typeface="Times New Roman" pitchFamily="18" charset="0"/>
              </a:rPr>
              <a:t>Холестерин и гипертония</a:t>
            </a:r>
            <a:r>
              <a:rPr lang="ru-RU" sz="1200" dirty="0" smtClean="0">
                <a:latin typeface="Times New Roman" pitchFamily="18" charset="0"/>
                <a:ea typeface="Calibri"/>
                <a:cs typeface="Times New Roman" pitchFamily="18" charset="0"/>
              </a:rPr>
              <a:t>……………………………………………………………………………….8</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dirty="0">
                <a:latin typeface="Times New Roman" pitchFamily="18" charset="0"/>
                <a:ea typeface="Calibri"/>
                <a:cs typeface="Times New Roman" pitchFamily="18" charset="0"/>
              </a:rPr>
              <a:t>Основные принципы диетического питания при гипертонии</a:t>
            </a:r>
            <a:r>
              <a:rPr lang="ru-RU" sz="1200" dirty="0" smtClean="0">
                <a:latin typeface="Times New Roman" pitchFamily="18" charset="0"/>
                <a:ea typeface="Calibri"/>
                <a:cs typeface="Times New Roman" pitchFamily="18" charset="0"/>
              </a:rPr>
              <a:t>………………………………………..9</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dirty="0">
                <a:latin typeface="Times New Roman" pitchFamily="18" charset="0"/>
                <a:ea typeface="Calibri"/>
                <a:cs typeface="Times New Roman" pitchFamily="18" charset="0"/>
              </a:rPr>
              <a:t>Роль витаминов при повышенном давлении</a:t>
            </a:r>
            <a:r>
              <a:rPr lang="ru-RU" sz="1200" dirty="0" smtClean="0">
                <a:latin typeface="Times New Roman" pitchFamily="18" charset="0"/>
                <a:ea typeface="Calibri"/>
                <a:cs typeface="Times New Roman" pitchFamily="18" charset="0"/>
              </a:rPr>
              <a:t>………………………………………………………….10</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dirty="0">
                <a:latin typeface="Times New Roman" pitchFamily="18" charset="0"/>
                <a:ea typeface="Calibri"/>
                <a:cs typeface="Times New Roman" pitchFamily="18" charset="0"/>
              </a:rPr>
              <a:t>Магний, калий и кальций – главные минералы для лечения гипертонии</a:t>
            </a:r>
            <a:r>
              <a:rPr lang="ru-RU" sz="1200" dirty="0" smtClean="0">
                <a:latin typeface="Times New Roman" pitchFamily="18" charset="0"/>
                <a:ea typeface="Calibri"/>
                <a:cs typeface="Times New Roman" pitchFamily="18" charset="0"/>
              </a:rPr>
              <a:t>…………………………...11</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dirty="0">
                <a:latin typeface="Times New Roman" pitchFamily="18" charset="0"/>
                <a:ea typeface="Calibri"/>
                <a:cs typeface="Times New Roman" pitchFamily="18" charset="0"/>
              </a:rPr>
              <a:t>Продукты питания, помогающие регулировать кровяное давление</a:t>
            </a:r>
            <a:r>
              <a:rPr lang="ru-RU" sz="1200" dirty="0" smtClean="0">
                <a:latin typeface="Times New Roman" pitchFamily="18" charset="0"/>
                <a:ea typeface="Calibri"/>
                <a:cs typeface="Times New Roman" pitchFamily="18" charset="0"/>
              </a:rPr>
              <a:t>…………………………………12</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dirty="0">
                <a:latin typeface="Times New Roman" pitchFamily="18" charset="0"/>
                <a:ea typeface="Calibri"/>
                <a:cs typeface="Times New Roman" pitchFamily="18" charset="0"/>
              </a:rPr>
              <a:t>Продукты питания, которые наносят вред при гипертонии</a:t>
            </a:r>
            <a:r>
              <a:rPr lang="ru-RU" sz="1200" dirty="0" smtClean="0">
                <a:latin typeface="Times New Roman" pitchFamily="18" charset="0"/>
                <a:ea typeface="Calibri"/>
                <a:cs typeface="Times New Roman" pitchFamily="18" charset="0"/>
              </a:rPr>
              <a:t>……………………………………….…12</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dirty="0">
                <a:latin typeface="Times New Roman" pitchFamily="18" charset="0"/>
                <a:ea typeface="Calibri"/>
                <a:cs typeface="Times New Roman" pitchFamily="18" charset="0"/>
              </a:rPr>
              <a:t>Как кофе </a:t>
            </a:r>
            <a:r>
              <a:rPr lang="ru-RU" sz="1200" dirty="0" smtClean="0">
                <a:latin typeface="Times New Roman" pitchFamily="18" charset="0"/>
                <a:ea typeface="Calibri"/>
                <a:cs typeface="Times New Roman" pitchFamily="18" charset="0"/>
              </a:rPr>
              <a:t>и зеленый чай влияют </a:t>
            </a:r>
            <a:r>
              <a:rPr lang="ru-RU" sz="1200" dirty="0">
                <a:latin typeface="Times New Roman" pitchFamily="18" charset="0"/>
                <a:ea typeface="Calibri"/>
                <a:cs typeface="Times New Roman" pitchFamily="18" charset="0"/>
              </a:rPr>
              <a:t>на </a:t>
            </a:r>
            <a:r>
              <a:rPr lang="ru-RU" sz="1200" dirty="0" smtClean="0">
                <a:latin typeface="Times New Roman" pitchFamily="18" charset="0"/>
                <a:ea typeface="Calibri"/>
                <a:cs typeface="Times New Roman" pitchFamily="18" charset="0"/>
              </a:rPr>
              <a:t>давление…………........................................................................13</a:t>
            </a:r>
            <a:endParaRPr lang="ru-RU" sz="1200" dirty="0">
              <a:latin typeface="Times New Roman" pitchFamily="18" charset="0"/>
              <a:ea typeface="Calibri"/>
              <a:cs typeface="Times New Roman" pitchFamily="18" charset="0"/>
            </a:endParaRPr>
          </a:p>
          <a:p>
            <a:pPr>
              <a:lnSpc>
                <a:spcPct val="115000"/>
              </a:lnSpc>
              <a:spcAft>
                <a:spcPts val="1000"/>
              </a:spcAft>
            </a:pPr>
            <a:r>
              <a:rPr lang="ru-RU" sz="1200" dirty="0" smtClean="0">
                <a:latin typeface="Times New Roman" pitchFamily="18" charset="0"/>
                <a:ea typeface="Calibri"/>
                <a:cs typeface="Times New Roman" pitchFamily="18" charset="0"/>
              </a:rPr>
              <a:t>Вывод</a:t>
            </a:r>
            <a:r>
              <a:rPr lang="ru-RU" sz="1200" dirty="0">
                <a:latin typeface="Times New Roman" pitchFamily="18" charset="0"/>
                <a:ea typeface="Calibri"/>
                <a:cs typeface="Times New Roman" pitchFamily="18" charset="0"/>
              </a:rPr>
              <a:t>……………………………………………………………………………………………………</a:t>
            </a:r>
            <a:r>
              <a:rPr lang="ru-RU" sz="1200" dirty="0" smtClean="0">
                <a:latin typeface="Times New Roman" pitchFamily="18" charset="0"/>
                <a:ea typeface="Calibri"/>
                <a:cs typeface="Times New Roman" pitchFamily="18" charset="0"/>
              </a:rPr>
              <a:t>14</a:t>
            </a:r>
          </a:p>
          <a:p>
            <a:pPr>
              <a:lnSpc>
                <a:spcPct val="115000"/>
              </a:lnSpc>
              <a:spcAft>
                <a:spcPts val="1000"/>
              </a:spcAft>
            </a:pPr>
            <a:r>
              <a:rPr lang="ru-RU" sz="1200" b="1" dirty="0" smtClean="0">
                <a:effectLst/>
                <a:latin typeface="Times New Roman" pitchFamily="18" charset="0"/>
                <a:ea typeface="Calibri"/>
                <a:cs typeface="Times New Roman" pitchFamily="18" charset="0"/>
              </a:rPr>
              <a:t>Глава 2. Практическая часть</a:t>
            </a:r>
          </a:p>
          <a:p>
            <a:pPr>
              <a:lnSpc>
                <a:spcPct val="115000"/>
              </a:lnSpc>
              <a:spcAft>
                <a:spcPts val="1000"/>
              </a:spcAft>
            </a:pPr>
            <a:r>
              <a:rPr lang="ru-RU" sz="1200" b="1" dirty="0" smtClean="0">
                <a:latin typeface="Times New Roman" pitchFamily="18" charset="0"/>
                <a:ea typeface="Calibri"/>
                <a:cs typeface="Times New Roman" pitchFamily="18" charset="0"/>
              </a:rPr>
              <a:t>Заключение</a:t>
            </a:r>
          </a:p>
          <a:p>
            <a:pPr>
              <a:lnSpc>
                <a:spcPct val="115000"/>
              </a:lnSpc>
              <a:spcAft>
                <a:spcPts val="1000"/>
              </a:spcAft>
            </a:pPr>
            <a:r>
              <a:rPr lang="ru-RU" sz="1200" b="1" dirty="0" smtClean="0">
                <a:effectLst/>
                <a:latin typeface="Times New Roman" pitchFamily="18" charset="0"/>
                <a:ea typeface="Calibri"/>
                <a:cs typeface="Times New Roman" pitchFamily="18" charset="0"/>
              </a:rPr>
              <a:t>Список литературы</a:t>
            </a:r>
            <a:endParaRPr lang="ru-RU" sz="1200" b="1"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2531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975" y="836712"/>
            <a:ext cx="6375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1298675"/>
            <a:ext cx="8424936" cy="2196499"/>
          </a:xfrm>
          <a:prstGeom prst="rect">
            <a:avLst/>
          </a:prstGeom>
        </p:spPr>
        <p:txBody>
          <a:bodyPr wrap="square">
            <a:spAutoFit/>
          </a:bodyPr>
          <a:lstStyle/>
          <a:p>
            <a:pPr algn="just">
              <a:lnSpc>
                <a:spcPct val="115000"/>
              </a:lnSpc>
              <a:spcAft>
                <a:spcPts val="1000"/>
              </a:spcAft>
            </a:pPr>
            <a:r>
              <a:rPr lang="ru-RU" sz="1200" b="1" dirty="0" smtClean="0">
                <a:latin typeface="Times New Roman" panose="02020603050405020304" pitchFamily="18" charset="0"/>
                <a:ea typeface="Calibri"/>
                <a:cs typeface="Times New Roman" panose="02020603050405020304" pitchFamily="18" charset="0"/>
              </a:rPr>
              <a:t>Актуальность дипломной работы. </a:t>
            </a:r>
            <a:r>
              <a:rPr lang="ru-RU" sz="1200" dirty="0" smtClean="0">
                <a:latin typeface="Times New Roman" panose="02020603050405020304" pitchFamily="18" charset="0"/>
                <a:ea typeface="Calibri"/>
                <a:cs typeface="Times New Roman" panose="02020603050405020304" pitchFamily="18" charset="0"/>
              </a:rPr>
              <a:t>Проблема </a:t>
            </a:r>
            <a:r>
              <a:rPr lang="ru-RU" sz="1200" dirty="0">
                <a:latin typeface="Times New Roman" panose="02020603050405020304" pitchFamily="18" charset="0"/>
                <a:ea typeface="Calibri"/>
                <a:cs typeface="Times New Roman" panose="02020603050405020304" pitchFamily="18" charset="0"/>
              </a:rPr>
              <a:t>высокого или низкого артериального давления очень актуальна на сегодняшний день. </a:t>
            </a:r>
            <a:r>
              <a:rPr lang="ru-RU" sz="1200" dirty="0" smtClean="0">
                <a:latin typeface="Times New Roman" panose="02020603050405020304" pitchFamily="18" charset="0"/>
                <a:ea typeface="Calibri"/>
                <a:cs typeface="Times New Roman" panose="02020603050405020304" pitchFamily="18" charset="0"/>
              </a:rPr>
              <a:t>В </a:t>
            </a:r>
            <a:r>
              <a:rPr lang="ru-RU" sz="1200" dirty="0">
                <a:latin typeface="Times New Roman" panose="02020603050405020304" pitchFamily="18" charset="0"/>
                <a:ea typeface="Calibri"/>
                <a:cs typeface="Times New Roman" panose="02020603050405020304" pitchFamily="18" charset="0"/>
              </a:rPr>
              <a:t>медицине повышение или понижение тонуса в организме принято называть гипертония/гипотония, соответственно. </a:t>
            </a:r>
            <a:r>
              <a:rPr lang="ru-RU" sz="1200" dirty="0" smtClean="0">
                <a:latin typeface="Times New Roman" panose="02020603050405020304" pitchFamily="18" charset="0"/>
                <a:ea typeface="Calibri"/>
                <a:cs typeface="Times New Roman" panose="02020603050405020304" pitchFamily="18" charset="0"/>
              </a:rPr>
              <a:t>Под </a:t>
            </a:r>
            <a:r>
              <a:rPr lang="ru-RU" sz="1200" dirty="0">
                <a:latin typeface="Times New Roman" panose="02020603050405020304" pitchFamily="18" charset="0"/>
                <a:ea typeface="Calibri"/>
                <a:cs typeface="Times New Roman" panose="02020603050405020304" pitchFamily="18" charset="0"/>
              </a:rPr>
              <a:t>влиянием различных факторов </a:t>
            </a:r>
            <a:r>
              <a:rPr lang="ru-RU" sz="1200" dirty="0" smtClean="0">
                <a:latin typeface="Times New Roman" panose="02020603050405020304" pitchFamily="18" charset="0"/>
                <a:ea typeface="Calibri"/>
                <a:cs typeface="Times New Roman" panose="02020603050405020304" pitchFamily="18" charset="0"/>
              </a:rPr>
              <a:t>уровень  АД может </a:t>
            </a:r>
            <a:r>
              <a:rPr lang="ru-RU" sz="1200" dirty="0">
                <a:latin typeface="Times New Roman" panose="02020603050405020304" pitchFamily="18" charset="0"/>
                <a:ea typeface="Calibri"/>
                <a:cs typeface="Times New Roman" panose="02020603050405020304" pitchFamily="18" charset="0"/>
              </a:rPr>
              <a:t>изменяться</a:t>
            </a:r>
            <a:r>
              <a:rPr lang="ru-RU" sz="1200" dirty="0" smtClean="0">
                <a:latin typeface="Times New Roman" panose="02020603050405020304" pitchFamily="18" charset="0"/>
                <a:ea typeface="Calibri"/>
                <a:cs typeface="Times New Roman" panose="02020603050405020304" pitchFamily="18" charset="0"/>
              </a:rPr>
              <a:t>.</a:t>
            </a:r>
            <a:r>
              <a:rPr lang="ru-RU" sz="1200" dirty="0">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Причиной появления многих заболеваний служит </a:t>
            </a:r>
            <a:r>
              <a:rPr lang="ru-RU" sz="1200" dirty="0" smtClean="0">
                <a:solidFill>
                  <a:prstClr val="black"/>
                </a:solidFill>
                <a:latin typeface="Times New Roman" panose="02020603050405020304" pitchFamily="18" charset="0"/>
                <a:ea typeface="Calibri"/>
                <a:cs typeface="Times New Roman" panose="02020603050405020304" pitchFamily="18" charset="0"/>
              </a:rPr>
              <a:t>повышенное или пониженное </a:t>
            </a:r>
            <a:r>
              <a:rPr lang="ru-RU" sz="1200" dirty="0">
                <a:solidFill>
                  <a:prstClr val="black"/>
                </a:solidFill>
                <a:latin typeface="Times New Roman" panose="02020603050405020304" pitchFamily="18" charset="0"/>
                <a:ea typeface="Calibri"/>
                <a:cs typeface="Times New Roman" panose="02020603050405020304" pitchFamily="18" charset="0"/>
              </a:rPr>
              <a:t>артериальное давление. </a:t>
            </a:r>
            <a:r>
              <a:rPr lang="ru-RU" sz="1200" dirty="0" smtClean="0">
                <a:latin typeface="Times New Roman"/>
                <a:ea typeface="Calibri"/>
              </a:rPr>
              <a:t>Гипотония </a:t>
            </a:r>
            <a:r>
              <a:rPr lang="ru-RU" sz="1200" dirty="0">
                <a:latin typeface="Times New Roman"/>
                <a:ea typeface="Calibri"/>
              </a:rPr>
              <a:t>не представляет такой опасности для </a:t>
            </a:r>
            <a:r>
              <a:rPr lang="ru-RU" sz="1200" dirty="0" smtClean="0">
                <a:latin typeface="Times New Roman"/>
                <a:ea typeface="Calibri"/>
              </a:rPr>
              <a:t>человека, </a:t>
            </a:r>
            <a:r>
              <a:rPr lang="ru-RU" sz="1200" dirty="0">
                <a:latin typeface="Times New Roman"/>
                <a:ea typeface="Calibri"/>
              </a:rPr>
              <a:t>как гипертония, но также доставляет множество неудобств, препятствуя полноценной жизни</a:t>
            </a:r>
            <a:r>
              <a:rPr lang="ru-RU" sz="1200" dirty="0" smtClean="0">
                <a:latin typeface="Times New Roman"/>
                <a:ea typeface="Calibri"/>
              </a:rPr>
              <a:t>. </a:t>
            </a:r>
            <a:r>
              <a:rPr lang="ru-RU" sz="1200" dirty="0" smtClean="0">
                <a:latin typeface="Times New Roman" panose="02020603050405020304" pitchFamily="18" charset="0"/>
                <a:ea typeface="Calibri"/>
                <a:cs typeface="Times New Roman" panose="02020603050405020304" pitchFamily="18" charset="0"/>
              </a:rPr>
              <a:t>Поэтому очень важно своевременно начать необходимое лечение.</a:t>
            </a:r>
            <a:r>
              <a:rPr lang="ru-RU" sz="1200" dirty="0">
                <a:latin typeface="Times New Roman" panose="02020603050405020304" pitchFamily="18" charset="0"/>
                <a:ea typeface="Calibri"/>
                <a:cs typeface="Times New Roman" panose="02020603050405020304" pitchFamily="18" charset="0"/>
              </a:rPr>
              <a:t> </a:t>
            </a:r>
            <a:r>
              <a:rPr lang="ru-RU" sz="1200" dirty="0" smtClean="0">
                <a:latin typeface="Times New Roman" panose="02020603050405020304" pitchFamily="18" charset="0"/>
                <a:ea typeface="Calibri"/>
                <a:cs typeface="Times New Roman" panose="02020603050405020304" pitchFamily="18" charset="0"/>
              </a:rPr>
              <a:t>Правильное </a:t>
            </a:r>
            <a:r>
              <a:rPr lang="ru-RU" sz="1200" dirty="0">
                <a:latin typeface="Times New Roman" panose="02020603050405020304" pitchFamily="18" charset="0"/>
                <a:ea typeface="Calibri"/>
                <a:cs typeface="Times New Roman" panose="02020603050405020304" pitchFamily="18" charset="0"/>
              </a:rPr>
              <a:t>и рациональное питание </a:t>
            </a:r>
            <a:r>
              <a:rPr lang="ru-RU" sz="1200" dirty="0" smtClean="0">
                <a:latin typeface="Times New Roman" panose="02020603050405020304" pitchFamily="18" charset="0"/>
                <a:ea typeface="Calibri"/>
                <a:cs typeface="Times New Roman" panose="02020603050405020304" pitchFamily="18" charset="0"/>
              </a:rPr>
              <a:t>является одним из основных факторов лечения.</a:t>
            </a:r>
            <a:r>
              <a:rPr lang="ru-RU" sz="1200" dirty="0">
                <a:latin typeface="Times New Roman" panose="02020603050405020304" pitchFamily="18" charset="0"/>
                <a:ea typeface="Calibri"/>
                <a:cs typeface="Times New Roman" panose="02020603050405020304" pitchFamily="18" charset="0"/>
              </a:rPr>
              <a:t> </a:t>
            </a:r>
            <a:r>
              <a:rPr lang="ru-RU" sz="1200" dirty="0" smtClean="0">
                <a:latin typeface="Times New Roman" panose="02020603050405020304" pitchFamily="18" charset="0"/>
                <a:ea typeface="Calibri"/>
                <a:cs typeface="Times New Roman" panose="02020603050405020304" pitchFamily="18" charset="0"/>
              </a:rPr>
              <a:t>В своей дипломной работе я приведу рекомендации </a:t>
            </a:r>
            <a:r>
              <a:rPr lang="ru-RU" sz="1200" dirty="0">
                <a:latin typeface="Times New Roman" panose="02020603050405020304" pitchFamily="18" charset="0"/>
                <a:ea typeface="Calibri"/>
                <a:cs typeface="Times New Roman" panose="02020603050405020304" pitchFamily="18" charset="0"/>
              </a:rPr>
              <a:t>по здоровому </a:t>
            </a:r>
            <a:r>
              <a:rPr lang="ru-RU" sz="1200" dirty="0" smtClean="0">
                <a:latin typeface="Times New Roman" panose="02020603050405020304" pitchFamily="18" charset="0"/>
                <a:ea typeface="Calibri"/>
                <a:cs typeface="Times New Roman" panose="02020603050405020304" pitchFamily="18" charset="0"/>
              </a:rPr>
              <a:t>питанию, направленные </a:t>
            </a:r>
            <a:r>
              <a:rPr lang="ru-RU" sz="1200" dirty="0">
                <a:latin typeface="Times New Roman" panose="02020603050405020304" pitchFamily="18" charset="0"/>
                <a:ea typeface="Calibri"/>
                <a:cs typeface="Times New Roman" panose="02020603050405020304" pitchFamily="18" charset="0"/>
              </a:rPr>
              <a:t>на снижение артериального давления и предупреждение развития  заболеваний,  способствующих развитию гипертонии.</a:t>
            </a:r>
          </a:p>
          <a:p>
            <a:endParaRPr lang="ru-RU"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429000"/>
            <a:ext cx="5040560" cy="316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87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013" y="692696"/>
            <a:ext cx="6375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532833" y="1581197"/>
            <a:ext cx="4007901" cy="3590727"/>
          </a:xfrm>
          <a:prstGeom prst="rect">
            <a:avLst/>
          </a:prstGeom>
        </p:spPr>
        <p:txBody>
          <a:bodyPr wrap="square">
            <a:spAutoFit/>
          </a:bodyPr>
          <a:lstStyle/>
          <a:p>
            <a:pPr indent="449580" algn="just">
              <a:lnSpc>
                <a:spcPct val="115000"/>
              </a:lnSpc>
              <a:spcAft>
                <a:spcPts val="1000"/>
              </a:spcAft>
            </a:pPr>
            <a:r>
              <a:rPr lang="ru-RU" sz="1200" b="1" dirty="0">
                <a:latin typeface="Times New Roman" panose="02020603050405020304" pitchFamily="18" charset="0"/>
                <a:ea typeface="Calibri"/>
                <a:cs typeface="Times New Roman" panose="02020603050405020304" pitchFamily="18" charset="0"/>
              </a:rPr>
              <a:t>Кровяное давление</a:t>
            </a:r>
            <a:r>
              <a:rPr lang="ru-RU" sz="1200" dirty="0">
                <a:latin typeface="Times New Roman" panose="02020603050405020304" pitchFamily="18" charset="0"/>
                <a:ea typeface="Calibri"/>
                <a:cs typeface="Times New Roman" panose="02020603050405020304" pitchFamily="18" charset="0"/>
              </a:rPr>
              <a:t> — это давление, которое </a:t>
            </a:r>
            <a:r>
              <a:rPr lang="ru-RU" sz="1200" dirty="0" smtClean="0">
                <a:latin typeface="Times New Roman" panose="02020603050405020304" pitchFamily="18" charset="0"/>
                <a:ea typeface="Calibri"/>
                <a:cs typeface="Times New Roman" panose="02020603050405020304" pitchFamily="18" charset="0"/>
              </a:rPr>
              <a:t>способствует </a:t>
            </a:r>
            <a:r>
              <a:rPr lang="ru-RU" sz="1200" dirty="0">
                <a:latin typeface="Times New Roman" panose="02020603050405020304" pitchFamily="18" charset="0"/>
                <a:ea typeface="Calibri"/>
                <a:cs typeface="Times New Roman" panose="02020603050405020304" pitchFamily="18" charset="0"/>
              </a:rPr>
              <a:t>движению крови по кровеносным сосудам, тем самым обеспечивая осуществление обменных процессов в тканях </a:t>
            </a:r>
            <a:r>
              <a:rPr lang="ru-RU" sz="1200" dirty="0" smtClean="0">
                <a:latin typeface="Times New Roman" panose="02020603050405020304" pitchFamily="18" charset="0"/>
                <a:ea typeface="Calibri"/>
                <a:cs typeface="Times New Roman" panose="02020603050405020304" pitchFamily="18" charset="0"/>
              </a:rPr>
              <a:t>организма. Артериальное давление является одним из основных показателей функционирования кровеносной системы. АД </a:t>
            </a:r>
            <a:r>
              <a:rPr lang="ru-RU" sz="1200" dirty="0">
                <a:latin typeface="Times New Roman" panose="02020603050405020304" pitchFamily="18" charset="0"/>
                <a:ea typeface="Calibri"/>
                <a:cs typeface="Times New Roman" panose="02020603050405020304" pitchFamily="18" charset="0"/>
              </a:rPr>
              <a:t>измеряется в миллиметрах ртутного столба, где первая цифра означает величину систолического </a:t>
            </a:r>
            <a:r>
              <a:rPr lang="ru-RU" sz="1200" dirty="0" smtClean="0">
                <a:latin typeface="Times New Roman" panose="02020603050405020304" pitchFamily="18" charset="0"/>
                <a:ea typeface="Calibri"/>
                <a:cs typeface="Times New Roman" panose="02020603050405020304" pitchFamily="18" charset="0"/>
              </a:rPr>
              <a:t>давления</a:t>
            </a:r>
            <a:r>
              <a:rPr lang="ru-RU" sz="1200" dirty="0">
                <a:latin typeface="Times New Roman" panose="02020603050405020304" pitchFamily="18" charset="0"/>
                <a:ea typeface="Calibri"/>
                <a:cs typeface="Times New Roman" panose="02020603050405020304" pitchFamily="18" charset="0"/>
              </a:rPr>
              <a:t>, а вторая – диастолического </a:t>
            </a:r>
            <a:r>
              <a:rPr lang="ru-RU" sz="1200" dirty="0" smtClean="0">
                <a:latin typeface="Times New Roman" panose="02020603050405020304" pitchFamily="18" charset="0"/>
                <a:ea typeface="Calibri"/>
                <a:cs typeface="Times New Roman" panose="02020603050405020304" pitchFamily="18" charset="0"/>
              </a:rPr>
              <a:t>артериального </a:t>
            </a:r>
            <a:r>
              <a:rPr lang="ru-RU" sz="1200" dirty="0">
                <a:latin typeface="Times New Roman" panose="02020603050405020304" pitchFamily="18" charset="0"/>
                <a:ea typeface="Calibri"/>
                <a:cs typeface="Times New Roman" panose="02020603050405020304" pitchFamily="18" charset="0"/>
              </a:rPr>
              <a:t>давления</a:t>
            </a:r>
            <a:r>
              <a:rPr lang="ru-RU" sz="1200" dirty="0" smtClean="0">
                <a:latin typeface="Times New Roman" panose="02020603050405020304" pitchFamily="18" charset="0"/>
                <a:ea typeface="Calibri"/>
                <a:cs typeface="Times New Roman" panose="02020603050405020304" pitchFamily="18" charset="0"/>
              </a:rPr>
              <a:t>.</a:t>
            </a:r>
            <a:r>
              <a:rPr lang="ru-RU" sz="1200" dirty="0">
                <a:latin typeface="Times New Roman" panose="02020603050405020304" pitchFamily="18" charset="0"/>
                <a:ea typeface="Calibri"/>
                <a:cs typeface="Times New Roman" panose="02020603050405020304" pitchFamily="18" charset="0"/>
              </a:rPr>
              <a:t> В</a:t>
            </a:r>
            <a:r>
              <a:rPr lang="ru-RU" sz="1200" dirty="0" smtClean="0">
                <a:latin typeface="Times New Roman" panose="02020603050405020304" pitchFamily="18" charset="0"/>
                <a:ea typeface="Calibri"/>
                <a:cs typeface="Times New Roman" panose="02020603050405020304" pitchFamily="18" charset="0"/>
              </a:rPr>
              <a:t> </a:t>
            </a:r>
            <a:r>
              <a:rPr lang="ru-RU" sz="1200" dirty="0">
                <a:latin typeface="Times New Roman" panose="02020603050405020304" pitchFamily="18" charset="0"/>
                <a:ea typeface="Calibri"/>
                <a:cs typeface="Times New Roman" panose="02020603050405020304" pitchFamily="18" charset="0"/>
              </a:rPr>
              <a:t>норме показатели артериального давления должны находится в пределах 100 – 140 миллиметров ртутного столба для верхнего, в пределах 60 – 90 для нижнего. Если показатели отклоняются в верхнюю сторону, это говорит о гипертонии. Если показатели постоянно оказываются ниже, чем 100 на 60, это говорит о развитии гипотонии.</a:t>
            </a:r>
          </a:p>
          <a:p>
            <a:endParaRPr lang="ru-RU" sz="1200" dirty="0">
              <a:latin typeface="Times New Roman" panose="02020603050405020304" pitchFamily="18" charset="0"/>
              <a:cs typeface="Times New Roman" panose="02020603050405020304" pitchFamily="18" charset="0"/>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97" y="1581197"/>
            <a:ext cx="42862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47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1880" y="620688"/>
            <a:ext cx="2714013" cy="369332"/>
          </a:xfrm>
          <a:prstGeom prst="rect">
            <a:avLst/>
          </a:prstGeom>
        </p:spPr>
        <p:txBody>
          <a:bodyPr wrap="none">
            <a:spAutoFit/>
          </a:bodyPr>
          <a:lstStyle/>
          <a:p>
            <a:r>
              <a:rPr lang="ru-RU" b="1" dirty="0">
                <a:latin typeface="Times New Roman"/>
                <a:ea typeface="Calibri"/>
              </a:rPr>
              <a:t>Гипотензия (гипотония)</a:t>
            </a:r>
            <a:endParaRPr lang="ru-RU" dirty="0"/>
          </a:p>
        </p:txBody>
      </p:sp>
      <p:sp>
        <p:nvSpPr>
          <p:cNvPr id="3" name="Прямоугольник 2"/>
          <p:cNvSpPr/>
          <p:nvPr/>
        </p:nvSpPr>
        <p:spPr>
          <a:xfrm>
            <a:off x="683568" y="4514763"/>
            <a:ext cx="7776864" cy="1754326"/>
          </a:xfrm>
          <a:prstGeom prst="rect">
            <a:avLst/>
          </a:prstGeom>
        </p:spPr>
        <p:txBody>
          <a:bodyPr wrap="square">
            <a:spAutoFit/>
          </a:bodyPr>
          <a:lstStyle/>
          <a:p>
            <a:pPr indent="449580" algn="just">
              <a:spcAft>
                <a:spcPts val="0"/>
              </a:spcAft>
            </a:pPr>
            <a:r>
              <a:rPr lang="ru-RU" sz="1200" b="1" dirty="0">
                <a:solidFill>
                  <a:srgbClr val="000000"/>
                </a:solidFill>
                <a:latin typeface="Times New Roman" panose="02020603050405020304" pitchFamily="18" charset="0"/>
                <a:cs typeface="Times New Roman" panose="02020603050405020304" pitchFamily="18" charset="0"/>
              </a:rPr>
              <a:t>Гипотония</a:t>
            </a:r>
            <a:r>
              <a:rPr lang="ru-RU" sz="1200" dirty="0">
                <a:solidFill>
                  <a:srgbClr val="000000"/>
                </a:solidFill>
                <a:latin typeface="Times New Roman" panose="02020603050405020304" pitchFamily="18" charset="0"/>
                <a:cs typeface="Times New Roman" panose="02020603050405020304" pitchFamily="18" charset="0"/>
              </a:rPr>
              <a:t> – это состояние организма, при котором понижается артериальное давление</a:t>
            </a:r>
            <a:r>
              <a:rPr lang="ru-RU" sz="1200" dirty="0" smtClean="0">
                <a:latin typeface="Times New Roman" panose="02020603050405020304" pitchFamily="18" charset="0"/>
                <a:ea typeface="Calibri"/>
                <a:cs typeface="Times New Roman" panose="02020603050405020304" pitchFamily="18" charset="0"/>
              </a:rPr>
              <a:t>. С </a:t>
            </a:r>
            <a:r>
              <a:rPr lang="ru-RU" sz="1200" dirty="0">
                <a:latin typeface="Times New Roman" panose="02020603050405020304" pitchFamily="18" charset="0"/>
                <a:ea typeface="Calibri"/>
                <a:cs typeface="Times New Roman" panose="02020603050405020304" pitchFamily="18" charset="0"/>
              </a:rPr>
              <a:t>помощью правильного составленного рациона можно стабилизировать эти </a:t>
            </a:r>
            <a:r>
              <a:rPr lang="ru-RU" sz="1200" dirty="0" smtClean="0">
                <a:latin typeface="Times New Roman" panose="02020603050405020304" pitchFamily="18" charset="0"/>
                <a:ea typeface="Calibri"/>
                <a:cs typeface="Times New Roman" panose="02020603050405020304" pitchFamily="18" charset="0"/>
              </a:rPr>
              <a:t>показатели.</a:t>
            </a:r>
            <a:r>
              <a:rPr lang="ru-RU" sz="1200" dirty="0">
                <a:latin typeface="Times New Roman" panose="02020603050405020304" pitchFamily="18" charset="0"/>
                <a:ea typeface="Calibri"/>
                <a:cs typeface="Times New Roman" panose="02020603050405020304" pitchFamily="18" charset="0"/>
              </a:rPr>
              <a:t> Питание при гипотонии в первую очередь должно быть дробным. </a:t>
            </a:r>
            <a:r>
              <a:rPr lang="ru-RU" sz="1200" dirty="0">
                <a:latin typeface="Times New Roman"/>
                <a:ea typeface="Calibri"/>
              </a:rPr>
              <a:t>Рацион должен включать большое количество </a:t>
            </a:r>
            <a:r>
              <a:rPr lang="ru-RU" sz="1200" dirty="0" smtClean="0">
                <a:latin typeface="Times New Roman"/>
                <a:ea typeface="Calibri"/>
              </a:rPr>
              <a:t>жидкости. </a:t>
            </a:r>
            <a:r>
              <a:rPr lang="ru-RU" sz="1200" dirty="0">
                <a:latin typeface="Times New Roman"/>
                <a:ea typeface="Calibri"/>
              </a:rPr>
              <a:t>Соль в рационе можно не ограничивать, поскольку она заставляет влагу задержаться в </a:t>
            </a:r>
            <a:r>
              <a:rPr lang="ru-RU" sz="1200" dirty="0" smtClean="0">
                <a:latin typeface="Times New Roman"/>
                <a:ea typeface="Calibri"/>
              </a:rPr>
              <a:t>организме</a:t>
            </a:r>
            <a:r>
              <a:rPr lang="ru-RU" sz="1200" dirty="0">
                <a:latin typeface="Times New Roman"/>
                <a:ea typeface="Calibri"/>
              </a:rPr>
              <a:t> В меню должны присутствовать жирные сорта мяса и </a:t>
            </a:r>
            <a:r>
              <a:rPr lang="ru-RU" sz="1200" dirty="0" smtClean="0">
                <a:latin typeface="Times New Roman"/>
                <a:ea typeface="Calibri"/>
              </a:rPr>
              <a:t>рыбы, </a:t>
            </a:r>
            <a:r>
              <a:rPr lang="ru-RU" sz="1200" dirty="0">
                <a:latin typeface="Times New Roman"/>
                <a:ea typeface="Calibri"/>
              </a:rPr>
              <a:t>полезно есть продукты с яйцами, сахаром, мукой. Тонизировать организм способны также сельдерей, капуста, настои на основе шиповника и ромашки, а также листовой салат и яблоки кислых сортов. </a:t>
            </a:r>
            <a:r>
              <a:rPr lang="ru-RU" sz="1200" dirty="0">
                <a:latin typeface="Times New Roman"/>
                <a:ea typeface="Calibri"/>
                <a:cs typeface="Times New Roman"/>
              </a:rPr>
              <a:t>Диета при гипотонии на самом деле является довольно размытым понятием, так как самое главное для гипотоника, питаться полноценно, поскольку голодать при гипотонии нельзя. </a:t>
            </a:r>
            <a:endParaRPr lang="ru-RU" sz="1100" dirty="0">
              <a:latin typeface="Calibri"/>
              <a:ea typeface="Calibri"/>
              <a:cs typeface="Times New Roman"/>
            </a:endParaRPr>
          </a:p>
          <a:p>
            <a:endParaRPr lang="ru-RU" sz="1200" dirty="0">
              <a:latin typeface="Times New Roman" panose="02020603050405020304" pitchFamily="18" charset="0"/>
              <a:cs typeface="Times New Roman" panose="02020603050405020304" pitchFamily="18" charset="0"/>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738" y="1054594"/>
            <a:ext cx="6238295" cy="345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88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4233" y="476672"/>
            <a:ext cx="1434624" cy="369332"/>
          </a:xfrm>
          <a:prstGeom prst="rect">
            <a:avLst/>
          </a:prstGeom>
        </p:spPr>
        <p:txBody>
          <a:bodyPr wrap="none">
            <a:spAutoFit/>
          </a:bodyPr>
          <a:lstStyle/>
          <a:p>
            <a:r>
              <a:rPr lang="ru-RU" b="1" dirty="0">
                <a:latin typeface="Times New Roman"/>
                <a:ea typeface="Calibri"/>
              </a:rPr>
              <a:t>Гипертония</a:t>
            </a:r>
            <a:endParaRPr lang="ru-RU" dirty="0"/>
          </a:p>
        </p:txBody>
      </p:sp>
      <p:sp>
        <p:nvSpPr>
          <p:cNvPr id="3" name="Прямоугольник 2"/>
          <p:cNvSpPr/>
          <p:nvPr/>
        </p:nvSpPr>
        <p:spPr>
          <a:xfrm>
            <a:off x="1299370" y="846004"/>
            <a:ext cx="6840759" cy="1200329"/>
          </a:xfrm>
          <a:prstGeom prst="rect">
            <a:avLst/>
          </a:prstGeom>
        </p:spPr>
        <p:txBody>
          <a:bodyPr wrap="square">
            <a:spAutoFit/>
          </a:bodyPr>
          <a:lstStyle/>
          <a:p>
            <a:pPr algn="just"/>
            <a:r>
              <a:rPr lang="ru-RU" sz="1200" b="1" dirty="0">
                <a:latin typeface="Times New Roman"/>
                <a:ea typeface="Calibri"/>
              </a:rPr>
              <a:t>Гипертония</a:t>
            </a:r>
            <a:r>
              <a:rPr lang="ru-RU" sz="1200" dirty="0">
                <a:latin typeface="Times New Roman"/>
                <a:ea typeface="Calibri"/>
              </a:rPr>
              <a:t> - это повышенное артериальное давление, другое  название – артериальная гипертензия. Постоянные стрессы, недостаток физической активности, наследственная предрасположенность,</a:t>
            </a:r>
            <a:r>
              <a:rPr lang="ru-RU" sz="1100" dirty="0">
                <a:latin typeface="Calibri"/>
                <a:ea typeface="Calibri"/>
                <a:cs typeface="Times New Roman"/>
              </a:rPr>
              <a:t> </a:t>
            </a:r>
            <a:r>
              <a:rPr lang="ru-RU" sz="1200" dirty="0">
                <a:latin typeface="Times New Roman"/>
                <a:ea typeface="Calibri"/>
              </a:rPr>
              <a:t>повышенный уровень холестерина в крови</a:t>
            </a:r>
            <a:r>
              <a:rPr lang="ru-RU" sz="1200" dirty="0" smtClean="0">
                <a:latin typeface="Times New Roman"/>
                <a:ea typeface="Calibri"/>
              </a:rPr>
              <a:t>, избыточный вес, </a:t>
            </a:r>
            <a:r>
              <a:rPr lang="ru-RU" sz="1200" dirty="0">
                <a:latin typeface="Times New Roman"/>
                <a:ea typeface="Calibri"/>
              </a:rPr>
              <a:t>хронические заболевания, а также нездоровый образ жизни могут стать причинами этого </a:t>
            </a:r>
            <a:r>
              <a:rPr lang="ru-RU" sz="1200" dirty="0" smtClean="0">
                <a:latin typeface="Times New Roman"/>
                <a:ea typeface="Calibri"/>
              </a:rPr>
              <a:t>недуга. В </a:t>
            </a:r>
            <a:r>
              <a:rPr lang="ru-RU" sz="1200" dirty="0">
                <a:latin typeface="Times New Roman"/>
                <a:ea typeface="Calibri"/>
              </a:rPr>
              <a:t>комплексное </a:t>
            </a:r>
            <a:r>
              <a:rPr lang="ru-RU" sz="1200" dirty="0" smtClean="0">
                <a:latin typeface="Times New Roman"/>
                <a:ea typeface="Calibri"/>
              </a:rPr>
              <a:t>лечение гипертонии </a:t>
            </a:r>
            <a:r>
              <a:rPr lang="ru-RU" sz="1200" dirty="0">
                <a:latin typeface="Times New Roman"/>
                <a:ea typeface="Calibri"/>
              </a:rPr>
              <a:t>обязательно входит </a:t>
            </a:r>
            <a:r>
              <a:rPr lang="ru-RU" sz="1200" dirty="0" smtClean="0">
                <a:latin typeface="Times New Roman"/>
                <a:ea typeface="Calibri"/>
              </a:rPr>
              <a:t>диета, </a:t>
            </a:r>
            <a:r>
              <a:rPr lang="ru-RU" sz="1200" dirty="0">
                <a:latin typeface="Times New Roman"/>
                <a:ea typeface="Calibri"/>
              </a:rPr>
              <a:t>которая предполагает в основном увеличение количества растительных продуктов, снижение соли и вредных жиров. </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231" y="2464296"/>
            <a:ext cx="5706105" cy="4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05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848872" cy="410882"/>
          </a:xfrm>
          <a:prstGeom prst="rect">
            <a:avLst/>
          </a:prstGeom>
        </p:spPr>
        <p:txBody>
          <a:bodyPr wrap="square">
            <a:spAutoFit/>
          </a:bodyPr>
          <a:lstStyle/>
          <a:p>
            <a:pPr indent="449580" algn="ctr">
              <a:lnSpc>
                <a:spcPct val="115000"/>
              </a:lnSpc>
              <a:spcAft>
                <a:spcPts val="1000"/>
              </a:spcAft>
            </a:pPr>
            <a:r>
              <a:rPr lang="ru-RU" b="1" dirty="0">
                <a:latin typeface="Times New Roman"/>
                <a:ea typeface="Calibri"/>
                <a:cs typeface="Times New Roman"/>
              </a:rPr>
              <a:t>Взаимосвязь лишнего веса и артериального давления.</a:t>
            </a:r>
            <a:endParaRPr lang="ru-RU" sz="1400" dirty="0">
              <a:effectLst/>
              <a:latin typeface="Calibri"/>
              <a:ea typeface="Calibri"/>
              <a:cs typeface="Times New Roman"/>
            </a:endParaRPr>
          </a:p>
        </p:txBody>
      </p:sp>
      <p:sp>
        <p:nvSpPr>
          <p:cNvPr id="3" name="Прямоугольник 2"/>
          <p:cNvSpPr/>
          <p:nvPr/>
        </p:nvSpPr>
        <p:spPr>
          <a:xfrm>
            <a:off x="1619672" y="1124744"/>
            <a:ext cx="6480720" cy="1200329"/>
          </a:xfrm>
          <a:prstGeom prst="rect">
            <a:avLst/>
          </a:prstGeom>
        </p:spPr>
        <p:txBody>
          <a:bodyPr wrap="square">
            <a:spAutoFit/>
          </a:bodyPr>
          <a:lstStyle/>
          <a:p>
            <a:pPr algn="just"/>
            <a:r>
              <a:rPr lang="ru-RU" sz="1200" dirty="0">
                <a:latin typeface="Times New Roman"/>
                <a:ea typeface="Calibri"/>
              </a:rPr>
              <a:t>Одним из факторов возникновения артериальной </a:t>
            </a:r>
            <a:r>
              <a:rPr lang="ru-RU" sz="1200" dirty="0" smtClean="0">
                <a:latin typeface="Times New Roman"/>
                <a:ea typeface="Calibri"/>
              </a:rPr>
              <a:t>гипертонии является </a:t>
            </a:r>
            <a:r>
              <a:rPr lang="ru-RU" sz="1200" dirty="0">
                <a:latin typeface="Times New Roman"/>
                <a:ea typeface="Calibri"/>
              </a:rPr>
              <a:t>избыточная масса тела и </a:t>
            </a:r>
            <a:r>
              <a:rPr lang="ru-RU" sz="1200" dirty="0" smtClean="0">
                <a:latin typeface="Times New Roman"/>
                <a:ea typeface="Calibri"/>
              </a:rPr>
              <a:t>ожирение. </a:t>
            </a:r>
            <a:r>
              <a:rPr lang="ru-RU" sz="1200" dirty="0">
                <a:latin typeface="Times New Roman"/>
                <a:ea typeface="Calibri"/>
              </a:rPr>
              <a:t>Причинами избыточного веса является переедание с чрезмерным употреблением </a:t>
            </a:r>
            <a:r>
              <a:rPr lang="ru-RU" sz="1200" dirty="0" smtClean="0">
                <a:latin typeface="Times New Roman"/>
                <a:ea typeface="Calibri"/>
              </a:rPr>
              <a:t>высококалорийной пищи и малоподвижный образ жизни.  Важно привести вес в норму. Для этого необходимо уравнять приход и расход калорий.</a:t>
            </a:r>
            <a:r>
              <a:rPr lang="ru-RU" sz="1200" dirty="0">
                <a:latin typeface="Times New Roman"/>
                <a:ea typeface="Calibri"/>
              </a:rPr>
              <a:t> Пищевой режим должен основываться на продуктах с низким содержанием жиров, сложных углеводов, богатыми растительными белками, микроэлементами, клетчаткой</a:t>
            </a:r>
            <a:r>
              <a:rPr lang="ru-RU" sz="1200" dirty="0" smtClean="0">
                <a:latin typeface="Times New Roman"/>
                <a:ea typeface="Calibri"/>
              </a:rPr>
              <a:t>.</a:t>
            </a:r>
            <a:r>
              <a:rPr lang="ru-RU" sz="1200" dirty="0">
                <a:latin typeface="Times New Roman"/>
                <a:ea typeface="Calibri"/>
              </a:rPr>
              <a:t> </a:t>
            </a:r>
            <a:r>
              <a:rPr lang="ru-RU" sz="1200" dirty="0" smtClean="0">
                <a:latin typeface="Times New Roman"/>
                <a:ea typeface="Calibri"/>
              </a:rPr>
              <a:t> </a:t>
            </a:r>
            <a:endParaRPr lang="ru-RU"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235533"/>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91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620688"/>
            <a:ext cx="3380862" cy="369332"/>
          </a:xfrm>
          <a:prstGeom prst="rect">
            <a:avLst/>
          </a:prstGeom>
        </p:spPr>
        <p:txBody>
          <a:bodyPr wrap="none">
            <a:spAutoFit/>
          </a:bodyPr>
          <a:lstStyle/>
          <a:p>
            <a:pPr indent="449580" algn="ctr">
              <a:spcAft>
                <a:spcPts val="0"/>
              </a:spcAft>
            </a:pPr>
            <a:r>
              <a:rPr lang="ru-RU" b="1" dirty="0">
                <a:latin typeface="Times New Roman"/>
                <a:ea typeface="Calibri"/>
                <a:cs typeface="Times New Roman"/>
              </a:rPr>
              <a:t>Холестерин и гипертония.</a:t>
            </a:r>
            <a:endParaRPr lang="ru-RU" sz="1400" dirty="0">
              <a:effectLst/>
              <a:latin typeface="Calibri"/>
              <a:ea typeface="Calibri"/>
              <a:cs typeface="Times New Roman"/>
            </a:endParaRPr>
          </a:p>
        </p:txBody>
      </p:sp>
      <p:sp>
        <p:nvSpPr>
          <p:cNvPr id="3" name="Прямоугольник 2"/>
          <p:cNvSpPr/>
          <p:nvPr/>
        </p:nvSpPr>
        <p:spPr>
          <a:xfrm>
            <a:off x="611560" y="973177"/>
            <a:ext cx="8210162" cy="830997"/>
          </a:xfrm>
          <a:prstGeom prst="rect">
            <a:avLst/>
          </a:prstGeom>
        </p:spPr>
        <p:txBody>
          <a:bodyPr wrap="square">
            <a:spAutoFit/>
          </a:bodyPr>
          <a:lstStyle/>
          <a:p>
            <a:pPr algn="just"/>
            <a:r>
              <a:rPr lang="ru-RU" sz="1200" dirty="0">
                <a:latin typeface="Times New Roman" panose="02020603050405020304" pitchFamily="18" charset="0"/>
                <a:ea typeface="Calibri"/>
                <a:cs typeface="Times New Roman" panose="02020603050405020304" pitchFamily="18" charset="0"/>
              </a:rPr>
              <a:t>Холестерин </a:t>
            </a:r>
            <a:r>
              <a:rPr lang="ru-RU" sz="1200" dirty="0" smtClean="0">
                <a:latin typeface="Times New Roman" panose="02020603050405020304" pitchFamily="18" charset="0"/>
                <a:ea typeface="Calibri"/>
                <a:cs typeface="Times New Roman" panose="02020603050405020304" pitchFamily="18" charset="0"/>
              </a:rPr>
              <a:t>– это один из основных компонентов нашего организма</a:t>
            </a:r>
            <a:r>
              <a:rPr lang="ru-RU" sz="1200" dirty="0">
                <a:latin typeface="Times New Roman" panose="02020603050405020304" pitchFamily="18" charset="0"/>
                <a:ea typeface="Calibri"/>
                <a:cs typeface="Times New Roman" panose="02020603050405020304" pitchFamily="18" charset="0"/>
              </a:rPr>
              <a:t>. </a:t>
            </a:r>
            <a:r>
              <a:rPr lang="ru-RU" sz="1200" dirty="0" smtClean="0">
                <a:latin typeface="Times New Roman" panose="02020603050405020304" pitchFamily="18" charset="0"/>
                <a:ea typeface="Calibri"/>
                <a:cs typeface="Times New Roman" panose="02020603050405020304" pitchFamily="18" charset="0"/>
              </a:rPr>
              <a:t>Он </a:t>
            </a:r>
            <a:r>
              <a:rPr lang="ru-RU" sz="1200" dirty="0">
                <a:latin typeface="Times New Roman" panose="02020603050405020304" pitchFamily="18" charset="0"/>
                <a:ea typeface="Calibri"/>
                <a:cs typeface="Times New Roman" panose="02020603050405020304" pitchFamily="18" charset="0"/>
              </a:rPr>
              <a:t>необходим организму для переработки жиров и выработки </a:t>
            </a:r>
            <a:r>
              <a:rPr lang="ru-RU" sz="1200" dirty="0" smtClean="0">
                <a:latin typeface="Times New Roman" panose="02020603050405020304" pitchFamily="18" charset="0"/>
                <a:ea typeface="Calibri"/>
                <a:cs typeface="Times New Roman" panose="02020603050405020304" pitchFamily="18" charset="0"/>
              </a:rPr>
              <a:t>гормонов. Х</a:t>
            </a:r>
            <a:r>
              <a:rPr lang="ru-RU" sz="1200" dirty="0" smtClean="0">
                <a:latin typeface="Times New Roman" panose="02020603050405020304" pitchFamily="18" charset="0"/>
                <a:cs typeface="Times New Roman" panose="02020603050405020304" pitchFamily="18" charset="0"/>
              </a:rPr>
              <a:t>олестерину </a:t>
            </a:r>
            <a:r>
              <a:rPr lang="ru-RU" sz="1200" dirty="0">
                <a:latin typeface="Times New Roman" panose="02020603050405020304" pitchFamily="18" charset="0"/>
                <a:cs typeface="Times New Roman" panose="02020603050405020304" pitchFamily="18" charset="0"/>
              </a:rPr>
              <a:t>диетологи отводят весьма негативную </a:t>
            </a:r>
            <a:r>
              <a:rPr lang="ru-RU" sz="1200" dirty="0" smtClean="0">
                <a:latin typeface="Times New Roman" panose="02020603050405020304" pitchFamily="18" charset="0"/>
                <a:cs typeface="Times New Roman" panose="02020603050405020304" pitchFamily="18" charset="0"/>
              </a:rPr>
              <a:t>роль, не смотря на это, </a:t>
            </a:r>
            <a:r>
              <a:rPr lang="ru-RU" sz="1200" dirty="0">
                <a:latin typeface="Times New Roman" panose="02020603050405020304" pitchFamily="18" charset="0"/>
                <a:cs typeface="Times New Roman" panose="02020603050405020304" pitchFamily="18" charset="0"/>
              </a:rPr>
              <a:t>он непременно должен присутствовать в организме, но в строго определенных пропорциях. Ведь слишком много холестерина вредит сердцу, так что важно сократить употребление холестерина с помощью выбора правильных продуктов</a:t>
            </a: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ea typeface="Calibri"/>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pic>
        <p:nvPicPr>
          <p:cNvPr id="1028" name="Picture 4" descr="C:\Users\Nout\Desktop\slide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6114774" cy="45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66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1834" y="476672"/>
            <a:ext cx="4572000" cy="729430"/>
          </a:xfrm>
          <a:prstGeom prst="rect">
            <a:avLst/>
          </a:prstGeom>
        </p:spPr>
        <p:txBody>
          <a:bodyPr>
            <a:spAutoFit/>
          </a:bodyPr>
          <a:lstStyle/>
          <a:p>
            <a:pPr algn="ctr">
              <a:lnSpc>
                <a:spcPct val="115000"/>
              </a:lnSpc>
              <a:spcAft>
                <a:spcPts val="1000"/>
              </a:spcAft>
            </a:pPr>
            <a:r>
              <a:rPr lang="ru-RU" b="1" dirty="0">
                <a:latin typeface="Times New Roman"/>
                <a:ea typeface="Calibri"/>
                <a:cs typeface="Times New Roman"/>
              </a:rPr>
              <a:t>Основные принципы диетического питания при гипертонии.</a:t>
            </a:r>
            <a:endParaRPr lang="ru-RU" sz="1400" dirty="0">
              <a:effectLst/>
              <a:latin typeface="Calibri"/>
              <a:ea typeface="Calibri"/>
              <a:cs typeface="Times New Roman"/>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39" y="1412776"/>
            <a:ext cx="8510989" cy="510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547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599</TotalTime>
  <Words>1191</Words>
  <Application>Microsoft Office PowerPoint</Application>
  <PresentationFormat>Экран (4:3)</PresentationFormat>
  <Paragraphs>55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Валерия</cp:lastModifiedBy>
  <cp:revision>31</cp:revision>
  <dcterms:created xsi:type="dcterms:W3CDTF">2017-12-19T08:36:18Z</dcterms:created>
  <dcterms:modified xsi:type="dcterms:W3CDTF">2017-12-20T18:50:12Z</dcterms:modified>
</cp:coreProperties>
</file>