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69" r:id="rId2"/>
    <p:sldId id="270" r:id="rId3"/>
    <p:sldId id="271" r:id="rId4"/>
    <p:sldId id="272" r:id="rId5"/>
    <p:sldId id="273" r:id="rId6"/>
    <p:sldId id="274" r:id="rId7"/>
    <p:sldId id="276" r:id="rId8"/>
    <p:sldId id="277" r:id="rId9"/>
    <p:sldId id="278" r:id="rId10"/>
    <p:sldId id="279" r:id="rId11"/>
    <p:sldId id="284" r:id="rId12"/>
    <p:sldId id="285" r:id="rId13"/>
    <p:sldId id="280" r:id="rId14"/>
    <p:sldId id="281" r:id="rId15"/>
    <p:sldId id="275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2729"/>
    <a:srgbClr val="313134"/>
    <a:srgbClr val="033453"/>
    <a:srgbClr val="057091"/>
    <a:srgbClr val="27C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>
        <p:scale>
          <a:sx n="99" d="100"/>
          <a:sy n="99" d="100"/>
        </p:scale>
        <p:origin x="-324" y="-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40063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8890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8890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/>
          <a:srcRect t="14787" b="7615"/>
          <a:stretch/>
        </p:blipFill>
        <p:spPr>
          <a:xfrm>
            <a:off x="0" y="604614"/>
            <a:ext cx="9144000" cy="39342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591534"/>
            <a:ext cx="9144000" cy="3960432"/>
          </a:xfrm>
          <a:prstGeom prst="rect">
            <a:avLst/>
          </a:prstGeom>
          <a:solidFill>
            <a:srgbClr val="057091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590184"/>
            <a:ext cx="2088232" cy="2845662"/>
          </a:xfrm>
          <a:prstGeom prst="rect">
            <a:avLst/>
          </a:prstGeom>
          <a:solidFill>
            <a:srgbClr val="2727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Gill Sans"/>
                <a:cs typeface="Gill Sans"/>
              </a:rPr>
              <a:t>ЭПИГЕНЕТИКА</a:t>
            </a:r>
            <a:endParaRPr lang="en-US" sz="2000" dirty="0" smtClean="0">
              <a:latin typeface="Gill Sans"/>
              <a:cs typeface="Gill Sans"/>
            </a:endParaRPr>
          </a:p>
          <a:p>
            <a:pPr algn="ctr">
              <a:spcBef>
                <a:spcPts val="2400"/>
              </a:spcBef>
            </a:pPr>
            <a:r>
              <a:rPr lang="ru-RU" sz="1800" dirty="0" smtClean="0">
                <a:latin typeface="Gill Sans"/>
                <a:cs typeface="Gill Sans"/>
              </a:rPr>
              <a:t>Невидимый Командир Генома</a:t>
            </a:r>
            <a:endParaRPr lang="ru-RU" sz="1800" dirty="0"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76256" y="138391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Яна Фурманова</a:t>
            </a:r>
            <a:endParaRPr lang="ru-RU" dirty="0">
              <a:solidFill>
                <a:schemeClr val="accent2">
                  <a:lumMod val="75000"/>
                  <a:lumOff val="2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4687345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19 </a:t>
            </a:r>
            <a:r>
              <a:rPr lang="ru-RU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Апреля 2018</a:t>
            </a:r>
            <a:endParaRPr lang="ru-RU" dirty="0">
              <a:solidFill>
                <a:schemeClr val="accent2">
                  <a:lumMod val="75000"/>
                  <a:lumOff val="2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76256" y="4687345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Защита Реферата</a:t>
            </a:r>
            <a:endParaRPr lang="ru-RU" dirty="0">
              <a:solidFill>
                <a:schemeClr val="accent2">
                  <a:lumMod val="75000"/>
                  <a:lumOff val="25000"/>
                </a:scheme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2782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524" y="663534"/>
            <a:ext cx="8568952" cy="3600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95710" y="191416"/>
            <a:ext cx="856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latin typeface="Gill Sans"/>
                <a:cs typeface="Gill Sans"/>
              </a:rPr>
              <a:t>Окружающая среда постоянно определяет развитие организма</a:t>
            </a:r>
            <a:endParaRPr lang="ru-RU" sz="1800" b="1" dirty="0">
              <a:solidFill>
                <a:srgbClr val="272729"/>
              </a:solidFill>
              <a:latin typeface="Gill Sans"/>
              <a:cs typeface="Gill Sans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87524" y="4590666"/>
            <a:ext cx="8568952" cy="0"/>
          </a:xfrm>
          <a:prstGeom prst="line">
            <a:avLst/>
          </a:prstGeom>
          <a:ln w="6350" cmpd="sng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3528" y="4687345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  <a:latin typeface="Gill Sans"/>
                <a:cs typeface="Gill Sans"/>
              </a:rPr>
              <a:t>19 </a:t>
            </a:r>
            <a:r>
              <a:rPr lang="ru-RU" dirty="0" smtClean="0">
                <a:solidFill>
                  <a:srgbClr val="595959"/>
                </a:solidFill>
                <a:latin typeface="Gill Sans"/>
                <a:cs typeface="Gill Sans"/>
              </a:rPr>
              <a:t>Апреля 2018</a:t>
            </a:r>
            <a:endParaRPr lang="ru-RU" dirty="0">
              <a:solidFill>
                <a:srgbClr val="595959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8424" y="4687345"/>
            <a:ext cx="468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  <a:latin typeface="Gill Sans"/>
                <a:cs typeface="Gill Sans"/>
              </a:rPr>
              <a:t>10</a:t>
            </a:r>
            <a:endParaRPr lang="ru-RU" dirty="0">
              <a:solidFill>
                <a:srgbClr val="595959"/>
              </a:solidFill>
              <a:latin typeface="Gill Sans"/>
              <a:cs typeface="Gill San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2087726"/>
            <a:ext cx="2808312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1000"/>
              </a:spcAft>
              <a:buClr>
                <a:srgbClr val="057091"/>
              </a:buClr>
              <a:buFont typeface="Wingdings" charset="2"/>
              <a:buChar char="§"/>
            </a:pPr>
            <a:r>
              <a:rPr lang="ru-RU" sz="1600" b="1" dirty="0" smtClean="0">
                <a:latin typeface="Gill Sans"/>
                <a:cs typeface="Gill Sans"/>
              </a:rPr>
              <a:t>Р</a:t>
            </a:r>
            <a:r>
              <a:rPr lang="ru-RU" sz="1600" dirty="0" smtClean="0">
                <a:latin typeface="Gill Sans"/>
                <a:cs typeface="Gill Sans"/>
              </a:rPr>
              <a:t>ельеф - </a:t>
            </a:r>
            <a:r>
              <a:rPr lang="ru-RU" sz="1600" dirty="0">
                <a:latin typeface="Gill Sans"/>
                <a:cs typeface="Gill Sans"/>
              </a:rPr>
              <a:t>и</a:t>
            </a:r>
            <a:r>
              <a:rPr lang="ru-RU" sz="1600" dirty="0" smtClean="0">
                <a:latin typeface="Gill Sans"/>
                <a:cs typeface="Gill Sans"/>
              </a:rPr>
              <a:t>зображение генома</a:t>
            </a:r>
          </a:p>
          <a:p>
            <a:pPr marL="285750" lvl="0" indent="-285750">
              <a:spcAft>
                <a:spcPts val="1000"/>
              </a:spcAft>
              <a:buClr>
                <a:srgbClr val="057091"/>
              </a:buClr>
              <a:buFont typeface="Wingdings" charset="2"/>
              <a:buChar char="§"/>
            </a:pPr>
            <a:r>
              <a:rPr lang="ru-RU" sz="1600" b="1" dirty="0" smtClean="0">
                <a:latin typeface="Gill Sans"/>
                <a:cs typeface="Gill Sans"/>
              </a:rPr>
              <a:t>Д</a:t>
            </a:r>
            <a:r>
              <a:rPr lang="ru-RU" sz="1600" dirty="0" smtClean="0">
                <a:latin typeface="Gill Sans"/>
                <a:cs typeface="Gill Sans"/>
              </a:rPr>
              <a:t>олина - множество теоретически возможных </a:t>
            </a:r>
            <a:r>
              <a:rPr lang="ru-RU" sz="1600" dirty="0" err="1" smtClean="0">
                <a:latin typeface="Gill Sans"/>
                <a:cs typeface="Gill Sans"/>
              </a:rPr>
              <a:t>эпигеномов</a:t>
            </a:r>
            <a:r>
              <a:rPr lang="ru-RU" sz="1600" dirty="0" smtClean="0">
                <a:latin typeface="Gill Sans"/>
                <a:cs typeface="Gill Sans"/>
              </a:rPr>
              <a:t>  </a:t>
            </a:r>
            <a:endParaRPr lang="ru" sz="1600" dirty="0">
              <a:latin typeface="Gill Sans"/>
              <a:cs typeface="Gill Sans"/>
            </a:endParaRPr>
          </a:p>
        </p:txBody>
      </p:sp>
      <p:pic>
        <p:nvPicPr>
          <p:cNvPr id="10" name="Shape 116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57082" y="987950"/>
            <a:ext cx="5184073" cy="336066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3957082" y="987574"/>
            <a:ext cx="5184073" cy="3361038"/>
          </a:xfrm>
          <a:prstGeom prst="rect">
            <a:avLst/>
          </a:prstGeom>
          <a:solidFill>
            <a:srgbClr val="057091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995936" y="3651870"/>
            <a:ext cx="41764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Gill Sans"/>
                <a:cs typeface="Gill Sans"/>
              </a:rPr>
              <a:t>Глава 2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Gill Sans"/>
                <a:cs typeface="Gill Sans"/>
              </a:rPr>
              <a:t>Концепция </a:t>
            </a:r>
            <a:r>
              <a:rPr lang="ru-RU" sz="1600" dirty="0">
                <a:solidFill>
                  <a:schemeClr val="bg1"/>
                </a:solidFill>
                <a:latin typeface="Gill Sans"/>
                <a:cs typeface="Gill Sans"/>
              </a:rPr>
              <a:t>Э</a:t>
            </a:r>
            <a:r>
              <a:rPr lang="ru-RU" sz="1600" dirty="0" smtClean="0">
                <a:solidFill>
                  <a:schemeClr val="bg1"/>
                </a:solidFill>
                <a:latin typeface="Gill Sans"/>
                <a:cs typeface="Gill Sans"/>
              </a:rPr>
              <a:t>пигенетического </a:t>
            </a:r>
            <a:r>
              <a:rPr lang="ru-RU" sz="1600" dirty="0">
                <a:solidFill>
                  <a:schemeClr val="bg1"/>
                </a:solidFill>
                <a:latin typeface="Gill Sans"/>
                <a:cs typeface="Gill Sans"/>
              </a:rPr>
              <a:t>Л</a:t>
            </a:r>
            <a:r>
              <a:rPr lang="ru-RU" sz="1600" dirty="0" smtClean="0">
                <a:solidFill>
                  <a:schemeClr val="bg1"/>
                </a:solidFill>
                <a:latin typeface="Gill Sans"/>
                <a:cs typeface="Gill Sans"/>
              </a:rPr>
              <a:t>андшафта</a:t>
            </a:r>
            <a:endParaRPr lang="ru-RU" sz="16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4740" y="1505534"/>
            <a:ext cx="35111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Gill Sans"/>
                <a:cs typeface="Gill Sans"/>
              </a:rPr>
              <a:t>С</a:t>
            </a:r>
            <a:r>
              <a:rPr lang="ru-RU" dirty="0" smtClean="0">
                <a:latin typeface="Gill Sans"/>
                <a:cs typeface="Gill Sans"/>
              </a:rPr>
              <a:t>оставляющие эпигенетического ландшафта</a:t>
            </a:r>
            <a:endParaRPr lang="ru-RU" dirty="0">
              <a:solidFill>
                <a:srgbClr val="272729"/>
              </a:solidFill>
              <a:latin typeface="Gill Sans"/>
              <a:cs typeface="Gill Sans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565442" y="1995604"/>
            <a:ext cx="2677694" cy="16887"/>
          </a:xfrm>
          <a:prstGeom prst="line">
            <a:avLst/>
          </a:prstGeom>
          <a:ln w="6350" cmpd="sng">
            <a:solidFill>
              <a:srgbClr val="0570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22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524" y="663534"/>
            <a:ext cx="8568952" cy="3600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95710" y="191416"/>
            <a:ext cx="856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latin typeface="Gill Sans"/>
                <a:cs typeface="Gill Sans"/>
              </a:rPr>
              <a:t>Питание является одним из примеров внешних факторов</a:t>
            </a:r>
            <a:endParaRPr lang="ru" sz="1800" b="1" dirty="0">
              <a:latin typeface="Gill Sans"/>
              <a:cs typeface="Gill Sans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87524" y="4590666"/>
            <a:ext cx="8568952" cy="0"/>
          </a:xfrm>
          <a:prstGeom prst="line">
            <a:avLst/>
          </a:prstGeom>
          <a:ln w="6350" cmpd="sng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3528" y="4687345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  <a:latin typeface="Gill Sans"/>
                <a:cs typeface="Gill Sans"/>
              </a:rPr>
              <a:t>19 </a:t>
            </a:r>
            <a:r>
              <a:rPr lang="ru-RU" dirty="0" smtClean="0">
                <a:solidFill>
                  <a:srgbClr val="595959"/>
                </a:solidFill>
                <a:latin typeface="Gill Sans"/>
                <a:cs typeface="Gill Sans"/>
              </a:rPr>
              <a:t>Апреля 2018</a:t>
            </a:r>
            <a:endParaRPr lang="ru-RU" dirty="0">
              <a:solidFill>
                <a:srgbClr val="595959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8424" y="4687345"/>
            <a:ext cx="468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  <a:latin typeface="Gill Sans"/>
                <a:cs typeface="Gill Sans"/>
              </a:rPr>
              <a:t>11</a:t>
            </a:r>
            <a:endParaRPr lang="ru-RU" dirty="0">
              <a:solidFill>
                <a:srgbClr val="595959"/>
              </a:solidFill>
              <a:latin typeface="Gill Sans"/>
              <a:cs typeface="Gill Sans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2"/>
          <a:srcRect l="44175" r="-1"/>
          <a:stretch/>
        </p:blipFill>
        <p:spPr>
          <a:xfrm>
            <a:off x="5856940" y="991593"/>
            <a:ext cx="3287059" cy="3311998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5856940" y="992653"/>
            <a:ext cx="3287060" cy="3310938"/>
          </a:xfrm>
          <a:prstGeom prst="rect">
            <a:avLst/>
          </a:prstGeom>
          <a:solidFill>
            <a:srgbClr val="057091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297235" y="2211710"/>
            <a:ext cx="39448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1600" b="1" dirty="0">
                <a:latin typeface="Gill Sans"/>
                <a:cs typeface="Gill Sans"/>
              </a:rPr>
              <a:t>У</a:t>
            </a:r>
            <a:r>
              <a:rPr lang="ru" sz="1600" dirty="0">
                <a:latin typeface="Gill Sans"/>
                <a:cs typeface="Gill Sans"/>
              </a:rPr>
              <a:t>ченые выяснили, что особый компонент маточного молочка, или “Королевского желе”, влияет на развитие личинок пчел-</a:t>
            </a:r>
            <a:r>
              <a:rPr lang="ru" sz="1600" dirty="0" smtClean="0">
                <a:latin typeface="Gill Sans"/>
                <a:cs typeface="Gill Sans"/>
              </a:rPr>
              <a:t>самок</a:t>
            </a:r>
            <a:endParaRPr lang="ru" sz="1600" dirty="0">
              <a:latin typeface="Gill Sans"/>
              <a:cs typeface="Gill San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06005" y="2428907"/>
            <a:ext cx="253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57091"/>
                </a:solidFill>
                <a:latin typeface="Gill Sans"/>
                <a:cs typeface="Gill Sans"/>
              </a:rPr>
              <a:t>!</a:t>
            </a:r>
            <a:endParaRPr lang="ru-RU" sz="3600" dirty="0">
              <a:solidFill>
                <a:srgbClr val="057091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56939" y="3396937"/>
            <a:ext cx="2891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Gill Sans"/>
                <a:cs typeface="Gill Sans"/>
              </a:rPr>
              <a:t>Глава 2</a:t>
            </a:r>
          </a:p>
          <a:p>
            <a:r>
              <a:rPr lang="ru-RU" sz="1600" dirty="0">
                <a:solidFill>
                  <a:schemeClr val="bg1"/>
                </a:solidFill>
                <a:latin typeface="Gill Sans"/>
                <a:cs typeface="Gill Sans"/>
              </a:rPr>
              <a:t>Жизненная О</a:t>
            </a:r>
            <a:r>
              <a:rPr lang="ru-RU" sz="1600" dirty="0" smtClean="0">
                <a:solidFill>
                  <a:schemeClr val="bg1"/>
                </a:solidFill>
                <a:latin typeface="Gill Sans"/>
                <a:cs typeface="Gill Sans"/>
              </a:rPr>
              <a:t>риентация</a:t>
            </a:r>
            <a:br>
              <a:rPr lang="ru-RU" sz="160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ru-RU" sz="1600" dirty="0" smtClean="0">
                <a:solidFill>
                  <a:schemeClr val="bg1"/>
                </a:solidFill>
                <a:latin typeface="Gill Sans"/>
                <a:cs typeface="Gill Sans"/>
              </a:rPr>
              <a:t>Медоносных </a:t>
            </a:r>
            <a:r>
              <a:rPr lang="ru-RU" sz="1600" dirty="0">
                <a:solidFill>
                  <a:schemeClr val="bg1"/>
                </a:solidFill>
                <a:latin typeface="Gill Sans"/>
                <a:cs typeface="Gill Sans"/>
              </a:rPr>
              <a:t>П</a:t>
            </a:r>
            <a:r>
              <a:rPr lang="ru-RU" sz="1600" dirty="0" smtClean="0">
                <a:solidFill>
                  <a:schemeClr val="bg1"/>
                </a:solidFill>
                <a:latin typeface="Gill Sans"/>
                <a:cs typeface="Gill Sans"/>
              </a:rPr>
              <a:t>чел</a:t>
            </a:r>
            <a:endParaRPr lang="ru-RU" sz="16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61402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524" y="663534"/>
            <a:ext cx="8568952" cy="3600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95710" y="30533"/>
            <a:ext cx="8560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latin typeface="Gill Sans"/>
                <a:cs typeface="Gill Sans"/>
              </a:rPr>
              <a:t>Последующие потомства сохраняют новый признак даже при отсутствии внешнего раздражителя </a:t>
            </a:r>
            <a:endParaRPr lang="ru" sz="1800" b="1" dirty="0">
              <a:latin typeface="Gill Sans"/>
              <a:cs typeface="Gill Sans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87524" y="4590666"/>
            <a:ext cx="8568952" cy="0"/>
          </a:xfrm>
          <a:prstGeom prst="line">
            <a:avLst/>
          </a:prstGeom>
          <a:ln w="6350" cmpd="sng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3528" y="4687345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  <a:latin typeface="Gill Sans"/>
                <a:cs typeface="Gill Sans"/>
              </a:rPr>
              <a:t>19 </a:t>
            </a:r>
            <a:r>
              <a:rPr lang="ru-RU" dirty="0" smtClean="0">
                <a:solidFill>
                  <a:srgbClr val="595959"/>
                </a:solidFill>
                <a:latin typeface="Gill Sans"/>
                <a:cs typeface="Gill Sans"/>
              </a:rPr>
              <a:t>Апреля 2018</a:t>
            </a:r>
            <a:endParaRPr lang="ru-RU" dirty="0">
              <a:solidFill>
                <a:srgbClr val="595959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8424" y="4687345"/>
            <a:ext cx="468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  <a:latin typeface="Gill Sans"/>
                <a:cs typeface="Gill Sans"/>
              </a:rPr>
              <a:t>12</a:t>
            </a:r>
            <a:endParaRPr lang="ru-RU" dirty="0">
              <a:solidFill>
                <a:srgbClr val="595959"/>
              </a:solidFill>
              <a:latin typeface="Gill Sans"/>
              <a:cs typeface="Gill Sans"/>
            </a:endParaRPr>
          </a:p>
        </p:txBody>
      </p:sp>
      <p:pic>
        <p:nvPicPr>
          <p:cNvPr id="11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" r="21416"/>
          <a:stretch/>
        </p:blipFill>
        <p:spPr bwMode="auto">
          <a:xfrm>
            <a:off x="5834070" y="987571"/>
            <a:ext cx="3309930" cy="331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834070" y="992653"/>
            <a:ext cx="3309930" cy="3310938"/>
          </a:xfrm>
          <a:prstGeom prst="rect">
            <a:avLst/>
          </a:prstGeom>
          <a:solidFill>
            <a:srgbClr val="057091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95851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057091"/>
              </a:buClr>
              <a:buFont typeface="Wingdings" charset="2"/>
              <a:buChar char="§"/>
            </a:pPr>
            <a:r>
              <a:rPr lang="ru-RU" sz="1600" b="1" dirty="0">
                <a:latin typeface="Gill Sans"/>
                <a:cs typeface="Gill Sans"/>
              </a:rPr>
              <a:t>В</a:t>
            </a:r>
            <a:r>
              <a:rPr lang="ru-RU" sz="1600" dirty="0">
                <a:latin typeface="Gill Sans"/>
                <a:cs typeface="Gill Sans"/>
              </a:rPr>
              <a:t> 1998 г. </a:t>
            </a:r>
            <a:r>
              <a:rPr lang="ru-RU" sz="1600" dirty="0" err="1">
                <a:latin typeface="Gill Sans"/>
                <a:cs typeface="Gill Sans"/>
              </a:rPr>
              <a:t>Ренато</a:t>
            </a:r>
            <a:r>
              <a:rPr lang="ru-RU" sz="1600" dirty="0">
                <a:latin typeface="Gill Sans"/>
                <a:cs typeface="Gill Sans"/>
              </a:rPr>
              <a:t> </a:t>
            </a:r>
            <a:r>
              <a:rPr lang="ru-RU" sz="1600" dirty="0" err="1">
                <a:latin typeface="Gill Sans"/>
                <a:cs typeface="Gill Sans"/>
              </a:rPr>
              <a:t>Паро</a:t>
            </a:r>
            <a:r>
              <a:rPr lang="ru-RU" sz="1600" dirty="0">
                <a:latin typeface="Gill Sans"/>
                <a:cs typeface="Gill Sans"/>
              </a:rPr>
              <a:t> провел уникальный эксперимент, подтверждающий факт наследование </a:t>
            </a:r>
            <a:r>
              <a:rPr lang="ru-RU" sz="1600" dirty="0" err="1">
                <a:latin typeface="Gill Sans"/>
                <a:cs typeface="Gill Sans"/>
              </a:rPr>
              <a:t>эпигенома</a:t>
            </a:r>
            <a:r>
              <a:rPr lang="ru-RU" sz="1600" dirty="0">
                <a:latin typeface="Gill Sans"/>
                <a:cs typeface="Gill Sans"/>
              </a:rPr>
              <a:t> у </a:t>
            </a:r>
            <a:r>
              <a:rPr lang="ru-RU" sz="1600" dirty="0" smtClean="0">
                <a:latin typeface="Gill Sans"/>
                <a:cs typeface="Gill Sans"/>
              </a:rPr>
              <a:t>дрозофил</a:t>
            </a:r>
            <a:endParaRPr lang="en-US" sz="1600" dirty="0" smtClean="0">
              <a:latin typeface="Gill Sans"/>
              <a:cs typeface="Gill Sans"/>
            </a:endParaRPr>
          </a:p>
          <a:p>
            <a:pPr marL="285750" indent="-285750">
              <a:buClr>
                <a:srgbClr val="057091"/>
              </a:buClr>
              <a:buFont typeface="Wingdings" charset="2"/>
              <a:buChar char="§"/>
            </a:pPr>
            <a:r>
              <a:rPr lang="ru-RU" sz="1600" b="1" dirty="0" smtClean="0">
                <a:latin typeface="Gill Sans"/>
                <a:cs typeface="Gill Sans"/>
              </a:rPr>
              <a:t>У</a:t>
            </a:r>
            <a:r>
              <a:rPr lang="ru-RU" sz="1600" dirty="0" smtClean="0">
                <a:latin typeface="Gill Sans"/>
                <a:cs typeface="Gill Sans"/>
              </a:rPr>
              <a:t>ченому </a:t>
            </a:r>
            <a:r>
              <a:rPr lang="ru-RU" sz="1600" dirty="0">
                <a:latin typeface="Gill Sans"/>
                <a:cs typeface="Gill Sans"/>
              </a:rPr>
              <a:t>удалось проследить эпигенетическое наследование до 6 поколения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56939" y="3396937"/>
            <a:ext cx="2891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Gill Sans"/>
                <a:cs typeface="Gill Sans"/>
              </a:rPr>
              <a:t>Глава 2</a:t>
            </a:r>
          </a:p>
          <a:p>
            <a:r>
              <a:rPr lang="ru-RU" sz="1600" dirty="0">
                <a:solidFill>
                  <a:schemeClr val="bg1"/>
                </a:solidFill>
                <a:latin typeface="Gill Sans"/>
                <a:cs typeface="Gill Sans"/>
              </a:rPr>
              <a:t>Эпигенетическое </a:t>
            </a:r>
            <a:r>
              <a:rPr lang="ru-RU" sz="1600" dirty="0" smtClean="0">
                <a:solidFill>
                  <a:schemeClr val="bg1"/>
                </a:solidFill>
                <a:latin typeface="Gill Sans"/>
                <a:cs typeface="Gill Sans"/>
              </a:rPr>
              <a:t>Наследование </a:t>
            </a:r>
            <a:r>
              <a:rPr lang="ru-RU" sz="1600" dirty="0">
                <a:solidFill>
                  <a:schemeClr val="bg1"/>
                </a:solidFill>
                <a:latin typeface="Gill Sans"/>
                <a:cs typeface="Gill Sans"/>
              </a:rPr>
              <a:t>у </a:t>
            </a:r>
            <a:r>
              <a:rPr lang="ru-RU" sz="1600" dirty="0" smtClean="0">
                <a:solidFill>
                  <a:schemeClr val="bg1"/>
                </a:solidFill>
                <a:latin typeface="Gill Sans"/>
                <a:cs typeface="Gill Sans"/>
              </a:rPr>
              <a:t>Животных</a:t>
            </a:r>
            <a:endParaRPr lang="ru-RU" sz="16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26801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524" y="663534"/>
            <a:ext cx="8568952" cy="3600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95710" y="191416"/>
            <a:ext cx="856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1800" b="1" dirty="0" smtClean="0">
                <a:latin typeface="Gill Sans"/>
                <a:cs typeface="Gill Sans"/>
              </a:rPr>
              <a:t>В результате исследования были сделаны следующие выводы</a:t>
            </a:r>
            <a:endParaRPr lang="ru-RU" sz="1800" b="1" dirty="0">
              <a:solidFill>
                <a:srgbClr val="272729"/>
              </a:solidFill>
              <a:latin typeface="Gill Sans"/>
              <a:cs typeface="Gill Sans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87524" y="4590666"/>
            <a:ext cx="8568952" cy="0"/>
          </a:xfrm>
          <a:prstGeom prst="line">
            <a:avLst/>
          </a:prstGeom>
          <a:ln w="6350" cmpd="sng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3528" y="4687345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  <a:latin typeface="Gill Sans"/>
                <a:cs typeface="Gill Sans"/>
              </a:rPr>
              <a:t>19 </a:t>
            </a:r>
            <a:r>
              <a:rPr lang="ru-RU" dirty="0" smtClean="0">
                <a:solidFill>
                  <a:srgbClr val="595959"/>
                </a:solidFill>
                <a:latin typeface="Gill Sans"/>
                <a:cs typeface="Gill Sans"/>
              </a:rPr>
              <a:t>Апреля 2018</a:t>
            </a:r>
            <a:endParaRPr lang="ru-RU" dirty="0">
              <a:solidFill>
                <a:srgbClr val="595959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8424" y="4687345"/>
            <a:ext cx="468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  <a:latin typeface="Gill Sans"/>
                <a:cs typeface="Gill Sans"/>
              </a:rPr>
              <a:t>13</a:t>
            </a:r>
            <a:endParaRPr lang="ru-RU" dirty="0">
              <a:solidFill>
                <a:srgbClr val="595959"/>
              </a:solidFill>
              <a:latin typeface="Gill Sans"/>
              <a:cs typeface="Gill Sans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t="6605"/>
          <a:stretch/>
        </p:blipFill>
        <p:spPr>
          <a:xfrm>
            <a:off x="5844075" y="994942"/>
            <a:ext cx="3299926" cy="330340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844074" y="992653"/>
            <a:ext cx="3299926" cy="3301854"/>
          </a:xfrm>
          <a:prstGeom prst="rect">
            <a:avLst/>
          </a:prstGeom>
          <a:solidFill>
            <a:srgbClr val="057091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868144" y="3579862"/>
            <a:ext cx="23042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chemeClr val="bg1"/>
                </a:solidFill>
                <a:latin typeface="Gill Sans"/>
                <a:cs typeface="Gill Sans"/>
              </a:rPr>
              <a:t>Заключение</a:t>
            </a:r>
            <a:endParaRPr lang="ru-RU" sz="26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60225" y="3151438"/>
            <a:ext cx="46181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228600">
              <a:buClr>
                <a:schemeClr val="dk1"/>
              </a:buClr>
              <a:buSzPts val="1100"/>
            </a:pPr>
            <a:r>
              <a:rPr lang="ru" b="1" dirty="0" smtClean="0">
                <a:latin typeface="Gill Sans"/>
                <a:cs typeface="Gill Sans"/>
              </a:rPr>
              <a:t>У</a:t>
            </a:r>
            <a:r>
              <a:rPr lang="ru" dirty="0" smtClean="0">
                <a:latin typeface="Gill Sans"/>
                <a:cs typeface="Gill Sans"/>
              </a:rPr>
              <a:t> </a:t>
            </a:r>
            <a:r>
              <a:rPr lang="ru" dirty="0">
                <a:latin typeface="Gill Sans"/>
                <a:cs typeface="Gill Sans"/>
              </a:rPr>
              <a:t>человека развитие половых и соматических клеток разделено, а значит, сложно проследить момент  передачи эпигенома потомкам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7544" y="1531396"/>
            <a:ext cx="432048" cy="612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600">
                <a:solidFill>
                  <a:srgbClr val="057091"/>
                </a:solidFill>
                <a:latin typeface="Gill Sans"/>
                <a:cs typeface="Gill Sans"/>
              </a:defRPr>
            </a:lvl1pPr>
          </a:lstStyle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71600" y="1437254"/>
            <a:ext cx="4608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228600">
              <a:buSzPts val="1100"/>
            </a:pPr>
            <a:r>
              <a:rPr lang="ru" b="1" dirty="0" smtClean="0">
                <a:latin typeface="Gill Sans"/>
                <a:cs typeface="Gill Sans"/>
              </a:rPr>
              <a:t>О</a:t>
            </a:r>
            <a:r>
              <a:rPr lang="ru" dirty="0" smtClean="0">
                <a:latin typeface="Gill Sans"/>
                <a:cs typeface="Gill Sans"/>
              </a:rPr>
              <a:t>ткрытия </a:t>
            </a:r>
            <a:r>
              <a:rPr lang="ru" dirty="0">
                <a:latin typeface="Gill Sans"/>
                <a:cs typeface="Gill Sans"/>
              </a:rPr>
              <a:t>в области эпигенетики помогут современной медицине создать новое поколение лекарственных препаратов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7918" y="2415487"/>
            <a:ext cx="432048" cy="612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600">
                <a:solidFill>
                  <a:srgbClr val="057091"/>
                </a:solidFill>
                <a:latin typeface="Gill Sans"/>
                <a:cs typeface="Gill Sans"/>
              </a:defRPr>
            </a:lvl1pPr>
          </a:lstStyle>
          <a:p>
            <a:r>
              <a:rPr lang="en-US" dirty="0"/>
              <a:t>2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971601" y="2410986"/>
            <a:ext cx="374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b="1" dirty="0" smtClean="0">
                <a:latin typeface="Gill Sans"/>
                <a:cs typeface="Gill Sans"/>
              </a:rPr>
              <a:t>Н</a:t>
            </a:r>
            <a:r>
              <a:rPr lang="ru" dirty="0" smtClean="0">
                <a:latin typeface="Gill Sans"/>
                <a:cs typeface="Gill Sans"/>
              </a:rPr>
              <a:t>а </a:t>
            </a:r>
            <a:r>
              <a:rPr lang="ru" dirty="0">
                <a:latin typeface="Gill Sans"/>
                <a:cs typeface="Gill Sans"/>
              </a:rPr>
              <a:t>примерах с растениями можно убедиться в наследовании приобретенных признаков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7918" y="3255894"/>
            <a:ext cx="432048" cy="612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600">
                <a:solidFill>
                  <a:srgbClr val="057091"/>
                </a:solidFill>
                <a:latin typeface="Gill Sans"/>
                <a:cs typeface="Gill Sans"/>
              </a:defRPr>
            </a:lvl1pPr>
          </a:lstStyle>
          <a:p>
            <a:r>
              <a:rPr lang="ru-RU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110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524" y="663534"/>
            <a:ext cx="8568952" cy="3600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95710" y="191416"/>
            <a:ext cx="856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1800" b="1" dirty="0" smtClean="0">
                <a:latin typeface="Gill Sans"/>
                <a:cs typeface="Gill Sans"/>
              </a:rPr>
              <a:t>Источники</a:t>
            </a:r>
            <a:endParaRPr lang="ru-RU" sz="1800" b="1" dirty="0">
              <a:solidFill>
                <a:srgbClr val="272729"/>
              </a:solidFill>
              <a:latin typeface="Gill Sans"/>
              <a:cs typeface="Gill Sans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87524" y="4590666"/>
            <a:ext cx="8568952" cy="0"/>
          </a:xfrm>
          <a:prstGeom prst="line">
            <a:avLst/>
          </a:prstGeom>
          <a:ln w="6350" cmpd="sng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3528" y="4687345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  <a:latin typeface="Gill Sans"/>
                <a:cs typeface="Gill Sans"/>
              </a:rPr>
              <a:t>19 </a:t>
            </a:r>
            <a:r>
              <a:rPr lang="ru-RU" dirty="0" smtClean="0">
                <a:solidFill>
                  <a:srgbClr val="595959"/>
                </a:solidFill>
                <a:latin typeface="Gill Sans"/>
                <a:cs typeface="Gill Sans"/>
              </a:rPr>
              <a:t>Апреля 2018</a:t>
            </a:r>
            <a:endParaRPr lang="ru-RU" dirty="0">
              <a:solidFill>
                <a:srgbClr val="595959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8424" y="4687345"/>
            <a:ext cx="468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  <a:latin typeface="Gill Sans"/>
                <a:cs typeface="Gill Sans"/>
              </a:rPr>
              <a:t>1</a:t>
            </a:r>
            <a:r>
              <a:rPr lang="ru-RU" dirty="0" smtClean="0">
                <a:solidFill>
                  <a:srgbClr val="595959"/>
                </a:solidFill>
                <a:latin typeface="Gill Sans"/>
                <a:cs typeface="Gill Sans"/>
              </a:rPr>
              <a:t>4</a:t>
            </a:r>
            <a:endParaRPr lang="ru-RU" dirty="0">
              <a:solidFill>
                <a:srgbClr val="595959"/>
              </a:solidFill>
              <a:latin typeface="Gill Sans"/>
              <a:cs typeface="Gill Sans"/>
            </a:endParaRPr>
          </a:p>
        </p:txBody>
      </p:sp>
      <p:pic>
        <p:nvPicPr>
          <p:cNvPr id="6" name="Изображение 5"/>
          <p:cNvPicPr>
            <a:picLocks/>
          </p:cNvPicPr>
          <p:nvPr/>
        </p:nvPicPr>
        <p:blipFill rotWithShape="1">
          <a:blip r:embed="rId2"/>
          <a:srcRect l="21756" r="18834"/>
          <a:stretch/>
        </p:blipFill>
        <p:spPr>
          <a:xfrm>
            <a:off x="5833489" y="987574"/>
            <a:ext cx="3310511" cy="3311997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5833489" y="987573"/>
            <a:ext cx="3310511" cy="3311997"/>
          </a:xfrm>
          <a:prstGeom prst="rect">
            <a:avLst/>
          </a:prstGeom>
          <a:solidFill>
            <a:srgbClr val="057091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987574"/>
            <a:ext cx="5328592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57091"/>
              </a:buClr>
              <a:buFont typeface="Wingdings" charset="2"/>
              <a:buChar char="§"/>
            </a:pPr>
            <a:r>
              <a:rPr lang="ru-RU" b="1" dirty="0">
                <a:latin typeface="Gill Sans"/>
                <a:cs typeface="Gill Sans"/>
              </a:rPr>
              <a:t>Б</a:t>
            </a:r>
            <a:r>
              <a:rPr lang="ru-RU" dirty="0">
                <a:latin typeface="Gill Sans"/>
                <a:cs typeface="Gill Sans"/>
              </a:rPr>
              <a:t>огданова, Т.Л. Биология: Справочник для школьников и поступающих в вузы. Курс подготовки к ГИА, ЕГЭ и дополнительным вступ. испытаниям в вузы / Т.Л. Богданова, Е.А. </a:t>
            </a:r>
            <a:r>
              <a:rPr lang="ru-RU" dirty="0" err="1">
                <a:latin typeface="Gill Sans"/>
                <a:cs typeface="Gill Sans"/>
              </a:rPr>
              <a:t>Солодова</a:t>
            </a:r>
            <a:r>
              <a:rPr lang="ru-RU" dirty="0">
                <a:latin typeface="Gill Sans"/>
                <a:cs typeface="Gill Sans"/>
              </a:rPr>
              <a:t>. Москва, изд-во АСТ-ПРЕСС КНИГА, 2016. - 816 с</a:t>
            </a:r>
            <a:r>
              <a:rPr lang="ru-RU" dirty="0" smtClean="0">
                <a:latin typeface="Gill Sans"/>
                <a:cs typeface="Gill Sans"/>
              </a:rPr>
              <a:t>.</a:t>
            </a:r>
            <a:endParaRPr lang="en-US" b="1" dirty="0" smtClean="0">
              <a:latin typeface="Gill Sans"/>
              <a:cs typeface="Gill Sans"/>
            </a:endParaRPr>
          </a:p>
          <a:p>
            <a:pPr marL="285750" indent="-285750">
              <a:spcBef>
                <a:spcPts val="600"/>
              </a:spcBef>
              <a:buClr>
                <a:srgbClr val="057091"/>
              </a:buClr>
              <a:buFont typeface="Wingdings" charset="2"/>
              <a:buChar char="§"/>
            </a:pPr>
            <a:r>
              <a:rPr lang="ru-RU" b="1" dirty="0" smtClean="0">
                <a:latin typeface="Gill Sans"/>
                <a:cs typeface="Gill Sans"/>
              </a:rPr>
              <a:t>В</a:t>
            </a:r>
            <a:r>
              <a:rPr lang="ru-RU" dirty="0" smtClean="0">
                <a:latin typeface="Gill Sans"/>
                <a:cs typeface="Gill Sans"/>
              </a:rPr>
              <a:t>анюшин</a:t>
            </a:r>
            <a:r>
              <a:rPr lang="ru-RU" dirty="0">
                <a:latin typeface="Gill Sans"/>
                <a:cs typeface="Gill Sans"/>
              </a:rPr>
              <a:t>, Б. Ф. Материализация </a:t>
            </a:r>
            <a:r>
              <a:rPr lang="ru-RU" dirty="0" err="1">
                <a:latin typeface="Gill Sans"/>
                <a:cs typeface="Gill Sans"/>
              </a:rPr>
              <a:t>эпигенетики</a:t>
            </a:r>
            <a:r>
              <a:rPr lang="ru-RU" dirty="0">
                <a:latin typeface="Gill Sans"/>
                <a:cs typeface="Gill Sans"/>
              </a:rPr>
              <a:t> или небольшие изменения с большими последствиями / Б. Ф. Ванюшин // 2005</a:t>
            </a:r>
            <a:r>
              <a:rPr lang="ru-RU" dirty="0" smtClean="0">
                <a:latin typeface="Gill Sans"/>
                <a:cs typeface="Gill Sans"/>
              </a:rPr>
              <a:t>.</a:t>
            </a:r>
            <a:r>
              <a:rPr lang="en-US" dirty="0" smtClean="0">
                <a:latin typeface="Gill Sans"/>
                <a:cs typeface="Gill Sans"/>
              </a:rPr>
              <a:t> </a:t>
            </a:r>
            <a:r>
              <a:rPr lang="mr-IN" dirty="0" smtClean="0">
                <a:latin typeface="Gill Sans"/>
                <a:cs typeface="Gill Sans"/>
              </a:rPr>
              <a:t>–</a:t>
            </a:r>
            <a:r>
              <a:rPr lang="en-US" dirty="0" smtClean="0">
                <a:latin typeface="Gill Sans"/>
                <a:cs typeface="Gill Sans"/>
              </a:rPr>
              <a:t> 2 </a:t>
            </a:r>
            <a:r>
              <a:rPr lang="ru-RU" dirty="0" smtClean="0">
                <a:latin typeface="Gill Sans"/>
                <a:cs typeface="Gill Sans"/>
              </a:rPr>
              <a:t>с</a:t>
            </a:r>
            <a:r>
              <a:rPr lang="en-US" dirty="0" smtClean="0">
                <a:latin typeface="Gill Sans"/>
                <a:cs typeface="Gill Sans"/>
              </a:rPr>
              <a:t>.</a:t>
            </a:r>
            <a:endParaRPr lang="en-US" dirty="0">
              <a:latin typeface="Gill Sans"/>
              <a:cs typeface="Gill Sans"/>
            </a:endParaRPr>
          </a:p>
          <a:p>
            <a:pPr marL="285750" indent="-285750">
              <a:spcBef>
                <a:spcPts val="600"/>
              </a:spcBef>
              <a:buClr>
                <a:srgbClr val="057091"/>
              </a:buClr>
              <a:buFont typeface="Wingdings" charset="2"/>
              <a:buChar char="§"/>
            </a:pPr>
            <a:r>
              <a:rPr lang="ru-RU" b="1" dirty="0" smtClean="0">
                <a:latin typeface="Gill Sans"/>
                <a:cs typeface="Gill Sans"/>
              </a:rPr>
              <a:t>В</a:t>
            </a:r>
            <a:r>
              <a:rPr lang="ru-RU" dirty="0" smtClean="0">
                <a:latin typeface="Gill Sans"/>
                <a:cs typeface="Gill Sans"/>
              </a:rPr>
              <a:t>ахрушев </a:t>
            </a:r>
            <a:r>
              <a:rPr lang="ru-RU" dirty="0">
                <a:latin typeface="Gill Sans"/>
                <a:cs typeface="Gill Sans"/>
              </a:rPr>
              <a:t>А.А. Биология 9 </a:t>
            </a:r>
            <a:r>
              <a:rPr lang="ru-RU" dirty="0" err="1">
                <a:latin typeface="Gill Sans"/>
                <a:cs typeface="Gill Sans"/>
              </a:rPr>
              <a:t>кл</a:t>
            </a:r>
            <a:r>
              <a:rPr lang="ru-RU" dirty="0">
                <a:latin typeface="Gill Sans"/>
                <a:cs typeface="Gill Sans"/>
              </a:rPr>
              <a:t>. Порядок в живой природе / А.А. Вахрушев, О.В. Бурский, А.С. </a:t>
            </a:r>
            <a:r>
              <a:rPr lang="ru-RU" dirty="0" err="1">
                <a:latin typeface="Gill Sans"/>
                <a:cs typeface="Gill Sans"/>
              </a:rPr>
              <a:t>Раутиан</a:t>
            </a:r>
            <a:r>
              <a:rPr lang="ru-RU" dirty="0">
                <a:latin typeface="Gill Sans"/>
                <a:cs typeface="Gill Sans"/>
              </a:rPr>
              <a:t>, Е.И. Родионова. - Москва, изд-во </a:t>
            </a:r>
            <a:r>
              <a:rPr lang="ru-RU" dirty="0" err="1">
                <a:latin typeface="Gill Sans"/>
                <a:cs typeface="Gill Sans"/>
              </a:rPr>
              <a:t>Баласс</a:t>
            </a:r>
            <a:r>
              <a:rPr lang="ru-RU" dirty="0">
                <a:latin typeface="Gill Sans"/>
                <a:cs typeface="Gill Sans"/>
              </a:rPr>
              <a:t>, 2013. - 352 </a:t>
            </a:r>
            <a:r>
              <a:rPr lang="ru-RU" dirty="0" smtClean="0">
                <a:latin typeface="Gill Sans"/>
                <a:cs typeface="Gill Sans"/>
              </a:rPr>
              <a:t>с.</a:t>
            </a:r>
            <a:endParaRPr lang="en-US" dirty="0" smtClean="0">
              <a:latin typeface="Gill Sans"/>
              <a:cs typeface="Gill Sans"/>
            </a:endParaRPr>
          </a:p>
          <a:p>
            <a:pPr marL="285750" indent="-285750">
              <a:spcBef>
                <a:spcPts val="600"/>
              </a:spcBef>
              <a:buClr>
                <a:srgbClr val="057091"/>
              </a:buClr>
              <a:buFont typeface="Wingdings" charset="2"/>
              <a:buChar char="§"/>
            </a:pPr>
            <a:r>
              <a:rPr lang="ru-RU" b="1" dirty="0">
                <a:latin typeface="Gill Sans"/>
                <a:cs typeface="Gill Sans"/>
              </a:rPr>
              <a:t>Ш</a:t>
            </a:r>
            <a:r>
              <a:rPr lang="ru-RU" dirty="0">
                <a:latin typeface="Gill Sans"/>
                <a:cs typeface="Gill Sans"/>
              </a:rPr>
              <a:t>порк, П. Читая между строк ДНК. Второй код нашей жизни, или книга, которую нужно прочитать. - Москва, изд-во </a:t>
            </a:r>
            <a:r>
              <a:rPr lang="ru-RU" dirty="0" err="1">
                <a:latin typeface="Gill Sans"/>
                <a:cs typeface="Gill Sans"/>
              </a:rPr>
              <a:t>Ломоносовъ</a:t>
            </a:r>
            <a:r>
              <a:rPr lang="ru-RU" dirty="0">
                <a:latin typeface="Gill Sans"/>
                <a:cs typeface="Gill Sans"/>
              </a:rPr>
              <a:t>, 2017. - 272 с</a:t>
            </a:r>
            <a:r>
              <a:rPr lang="ru-RU" dirty="0" smtClean="0">
                <a:latin typeface="Gill Sans"/>
                <a:cs typeface="Gill Sans"/>
              </a:rPr>
              <a:t>.</a:t>
            </a:r>
            <a:endParaRPr lang="en-US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5397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/>
          <a:srcRect t="14787" b="7615"/>
          <a:stretch/>
        </p:blipFill>
        <p:spPr>
          <a:xfrm>
            <a:off x="0" y="604614"/>
            <a:ext cx="9144000" cy="39342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591534"/>
            <a:ext cx="9144000" cy="3960432"/>
          </a:xfrm>
          <a:prstGeom prst="rect">
            <a:avLst/>
          </a:prstGeom>
          <a:solidFill>
            <a:srgbClr val="057091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590184"/>
            <a:ext cx="2088232" cy="2485622"/>
          </a:xfrm>
          <a:prstGeom prst="rect">
            <a:avLst/>
          </a:prstGeom>
          <a:solidFill>
            <a:srgbClr val="2727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ru-RU" sz="2000" dirty="0" smtClean="0">
                <a:latin typeface="Gill Sans"/>
                <a:cs typeface="Gill Sans"/>
              </a:rPr>
              <a:t>Спасибо за Внимание</a:t>
            </a:r>
          </a:p>
          <a:p>
            <a:pPr algn="ctr"/>
            <a:r>
              <a:rPr lang="ru-RU" dirty="0" smtClean="0">
                <a:latin typeface="Gill Sans"/>
                <a:cs typeface="Gill Sans"/>
              </a:rPr>
              <a:t>Вопросы?</a:t>
            </a:r>
            <a:endParaRPr lang="ru-RU" dirty="0"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76256" y="138391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595959"/>
                </a:solidFill>
                <a:latin typeface="Gill Sans"/>
                <a:cs typeface="Gill Sans"/>
              </a:rPr>
              <a:t>Яна Фурманова</a:t>
            </a:r>
            <a:endParaRPr lang="ru-RU" dirty="0">
              <a:solidFill>
                <a:srgbClr val="595959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4687345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  <a:latin typeface="Gill Sans"/>
                <a:cs typeface="Gill Sans"/>
              </a:rPr>
              <a:t>19 </a:t>
            </a:r>
            <a:r>
              <a:rPr lang="ru-RU" dirty="0" smtClean="0">
                <a:solidFill>
                  <a:srgbClr val="595959"/>
                </a:solidFill>
                <a:latin typeface="Gill Sans"/>
                <a:cs typeface="Gill Sans"/>
              </a:rPr>
              <a:t>Апреля 2018</a:t>
            </a:r>
            <a:endParaRPr lang="ru-RU" dirty="0">
              <a:solidFill>
                <a:srgbClr val="595959"/>
              </a:solidFill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76256" y="4687345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595959"/>
                </a:solidFill>
                <a:latin typeface="Gill Sans"/>
                <a:cs typeface="Gill Sans"/>
              </a:rPr>
              <a:t>Защита Реферата</a:t>
            </a:r>
            <a:endParaRPr lang="ru-RU" dirty="0">
              <a:solidFill>
                <a:srgbClr val="595959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2570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524" y="663534"/>
            <a:ext cx="8568952" cy="3600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95711" y="191416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72729"/>
                </a:solidFill>
                <a:latin typeface="Gill Sans"/>
                <a:cs typeface="Gill Sans"/>
              </a:rPr>
              <a:t>Оглавление</a:t>
            </a:r>
            <a:endParaRPr lang="ru-RU" sz="2000" b="1" dirty="0">
              <a:solidFill>
                <a:srgbClr val="272729"/>
              </a:solidFill>
              <a:latin typeface="Gill Sans"/>
              <a:cs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327502"/>
            <a:ext cx="288032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00"/>
              </a:spcBef>
            </a:pPr>
            <a:r>
              <a:rPr lang="ru-RU" sz="1800" b="1" dirty="0" smtClean="0">
                <a:latin typeface="Gill Sans"/>
                <a:cs typeface="Gill Sans"/>
              </a:rPr>
              <a:t>А</a:t>
            </a:r>
            <a:r>
              <a:rPr lang="ru-RU" sz="1800" dirty="0" smtClean="0">
                <a:latin typeface="Gill Sans"/>
                <a:cs typeface="Gill Sans"/>
              </a:rPr>
              <a:t>ктуальность</a:t>
            </a:r>
          </a:p>
          <a:p>
            <a:pPr>
              <a:spcBef>
                <a:spcPts val="2400"/>
              </a:spcBef>
            </a:pPr>
            <a:r>
              <a:rPr lang="ru-RU" sz="1800" b="1" dirty="0">
                <a:latin typeface="Gill Sans"/>
                <a:cs typeface="Gill Sans"/>
              </a:rPr>
              <a:t>Ц</a:t>
            </a:r>
            <a:r>
              <a:rPr lang="ru-RU" sz="1800" dirty="0">
                <a:latin typeface="Gill Sans"/>
                <a:cs typeface="Gill Sans"/>
              </a:rPr>
              <a:t>ель</a:t>
            </a:r>
          </a:p>
          <a:p>
            <a:pPr>
              <a:spcBef>
                <a:spcPts val="2400"/>
              </a:spcBef>
            </a:pPr>
            <a:r>
              <a:rPr lang="ru-RU" sz="1800" b="1" dirty="0" smtClean="0">
                <a:latin typeface="Gill Sans"/>
                <a:cs typeface="Gill Sans"/>
              </a:rPr>
              <a:t>З</a:t>
            </a:r>
            <a:r>
              <a:rPr lang="ru-RU" sz="1800" dirty="0" smtClean="0">
                <a:latin typeface="Gill Sans"/>
                <a:cs typeface="Gill Sans"/>
              </a:rPr>
              <a:t>адачи</a:t>
            </a:r>
          </a:p>
          <a:p>
            <a:pPr>
              <a:spcBef>
                <a:spcPts val="2400"/>
              </a:spcBef>
            </a:pPr>
            <a:r>
              <a:rPr lang="ru-RU" sz="1800" b="1" dirty="0" smtClean="0">
                <a:latin typeface="Gill Sans"/>
                <a:cs typeface="Gill Sans"/>
              </a:rPr>
              <a:t>О</a:t>
            </a:r>
            <a:r>
              <a:rPr lang="ru-RU" sz="1800" dirty="0" smtClean="0">
                <a:latin typeface="Gill Sans"/>
                <a:cs typeface="Gill Sans"/>
              </a:rPr>
              <a:t>сновные </a:t>
            </a:r>
            <a:r>
              <a:rPr lang="ru-RU" sz="1800" b="1" dirty="0" smtClean="0">
                <a:latin typeface="Gill Sans"/>
                <a:cs typeface="Gill Sans"/>
              </a:rPr>
              <a:t>В</a:t>
            </a:r>
            <a:r>
              <a:rPr lang="ru-RU" sz="1800" dirty="0" smtClean="0">
                <a:latin typeface="Gill Sans"/>
                <a:cs typeface="Gill Sans"/>
              </a:rPr>
              <a:t>ыводы</a:t>
            </a:r>
          </a:p>
          <a:p>
            <a:pPr>
              <a:spcBef>
                <a:spcPts val="2400"/>
              </a:spcBef>
            </a:pPr>
            <a:r>
              <a:rPr lang="ru-RU" sz="1800" b="1" dirty="0" smtClean="0">
                <a:latin typeface="Gill Sans"/>
                <a:cs typeface="Gill Sans"/>
              </a:rPr>
              <a:t>З</a:t>
            </a:r>
            <a:r>
              <a:rPr lang="ru-RU" sz="1800" dirty="0" smtClean="0">
                <a:latin typeface="Gill Sans"/>
                <a:cs typeface="Gill Sans"/>
              </a:rPr>
              <a:t>аключение</a:t>
            </a:r>
            <a:endParaRPr lang="ru-RU" sz="1800" dirty="0">
              <a:latin typeface="Gill Sans"/>
              <a:cs typeface="Gill Sans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464846" y="1795578"/>
            <a:ext cx="3769209" cy="966"/>
          </a:xfrm>
          <a:prstGeom prst="line">
            <a:avLst/>
          </a:prstGeom>
          <a:ln w="6350" cmpd="sng">
            <a:solidFill>
              <a:srgbClr val="0570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64846" y="2397507"/>
            <a:ext cx="3769209" cy="0"/>
          </a:xfrm>
          <a:prstGeom prst="line">
            <a:avLst/>
          </a:prstGeom>
          <a:ln w="6350" cmpd="sng">
            <a:solidFill>
              <a:srgbClr val="0570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64846" y="2973571"/>
            <a:ext cx="3769209" cy="0"/>
          </a:xfrm>
          <a:prstGeom prst="line">
            <a:avLst/>
          </a:prstGeom>
          <a:ln w="6350" cmpd="sng">
            <a:solidFill>
              <a:srgbClr val="0570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464846" y="3591475"/>
            <a:ext cx="3769209" cy="0"/>
          </a:xfrm>
          <a:prstGeom prst="line">
            <a:avLst/>
          </a:prstGeom>
          <a:ln w="6350" cmpd="sng">
            <a:solidFill>
              <a:srgbClr val="0570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283968" y="1183578"/>
            <a:ext cx="432048" cy="612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600">
                <a:solidFill>
                  <a:srgbClr val="057091"/>
                </a:solidFill>
                <a:latin typeface="Gill Sans"/>
                <a:cs typeface="Gill Sans"/>
              </a:defRPr>
            </a:lvl1pPr>
          </a:lstStyle>
          <a:p>
            <a:r>
              <a:rPr lang="ru-RU" dirty="0"/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83968" y="1796544"/>
            <a:ext cx="432048" cy="600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2600">
                <a:solidFill>
                  <a:srgbClr val="057091"/>
                </a:solidFill>
                <a:latin typeface="Gill Sans"/>
                <a:cs typeface="Gill Sans"/>
              </a:defRPr>
            </a:lvl1pPr>
          </a:lstStyle>
          <a:p>
            <a:r>
              <a:rPr lang="en-US" dirty="0"/>
              <a:t>4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4283968" y="2397508"/>
            <a:ext cx="432048" cy="5760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600">
                <a:solidFill>
                  <a:srgbClr val="057091"/>
                </a:solidFill>
                <a:latin typeface="Gill Sans"/>
                <a:cs typeface="Gill Sans"/>
              </a:defRPr>
            </a:lvl1pPr>
          </a:lstStyle>
          <a:p>
            <a:r>
              <a:rPr lang="en-US" dirty="0"/>
              <a:t>5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283968" y="2973572"/>
            <a:ext cx="432048" cy="6179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600">
                <a:solidFill>
                  <a:srgbClr val="057091"/>
                </a:solidFill>
                <a:latin typeface="Gill Sans"/>
                <a:cs typeface="Gill Sans"/>
              </a:defRPr>
            </a:lvl1pPr>
          </a:lstStyle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4234055" y="3591475"/>
            <a:ext cx="531873" cy="611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600">
                <a:solidFill>
                  <a:srgbClr val="057091"/>
                </a:solidFill>
                <a:latin typeface="Gill Sans"/>
                <a:cs typeface="Gill Sans"/>
              </a:defRPr>
            </a:lvl1pPr>
          </a:lstStyle>
          <a:p>
            <a:r>
              <a:rPr lang="en-US" dirty="0" smtClean="0"/>
              <a:t>13</a:t>
            </a:r>
            <a:endParaRPr lang="ru-RU" dirty="0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287524" y="4590666"/>
            <a:ext cx="8568952" cy="0"/>
          </a:xfrm>
          <a:prstGeom prst="line">
            <a:avLst/>
          </a:prstGeom>
          <a:ln w="6350" cmpd="sng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23528" y="4687345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  <a:latin typeface="Gill Sans"/>
                <a:cs typeface="Gill Sans"/>
              </a:rPr>
              <a:t>19 </a:t>
            </a:r>
            <a:r>
              <a:rPr lang="ru-RU" dirty="0" smtClean="0">
                <a:solidFill>
                  <a:srgbClr val="595959"/>
                </a:solidFill>
                <a:latin typeface="Gill Sans"/>
                <a:cs typeface="Gill Sans"/>
              </a:rPr>
              <a:t>Апреля 2018</a:t>
            </a:r>
            <a:endParaRPr lang="ru-RU" dirty="0">
              <a:solidFill>
                <a:srgbClr val="595959"/>
              </a:solidFill>
              <a:latin typeface="Gill Sans"/>
              <a:cs typeface="Gill San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88424" y="4687345"/>
            <a:ext cx="468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  <a:latin typeface="Gill Sans"/>
                <a:cs typeface="Gill Sans"/>
              </a:rPr>
              <a:t>2</a:t>
            </a:r>
            <a:endParaRPr lang="ru-RU" dirty="0">
              <a:solidFill>
                <a:srgbClr val="595959"/>
              </a:solidFill>
              <a:latin typeface="Gill Sans"/>
              <a:cs typeface="Gill Sans"/>
            </a:endParaRPr>
          </a:p>
        </p:txBody>
      </p:sp>
      <p:pic>
        <p:nvPicPr>
          <p:cNvPr id="45" name="Изображение 44"/>
          <p:cNvPicPr>
            <a:picLocks noChangeAspect="1"/>
          </p:cNvPicPr>
          <p:nvPr/>
        </p:nvPicPr>
        <p:blipFill rotWithShape="1">
          <a:blip r:embed="rId2"/>
          <a:srcRect l="18715" t="42602" r="42664"/>
          <a:stretch/>
        </p:blipFill>
        <p:spPr>
          <a:xfrm>
            <a:off x="6967289" y="2662785"/>
            <a:ext cx="1887838" cy="1871998"/>
          </a:xfrm>
          <a:prstGeom prst="rect">
            <a:avLst/>
          </a:prstGeom>
        </p:spPr>
      </p:pic>
      <p:pic>
        <p:nvPicPr>
          <p:cNvPr id="53" name="Изображение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142" y="736892"/>
            <a:ext cx="1891985" cy="1872208"/>
          </a:xfrm>
          <a:prstGeom prst="rect">
            <a:avLst/>
          </a:prstGeom>
        </p:spPr>
      </p:pic>
      <p:sp>
        <p:nvSpPr>
          <p:cNvPr id="54" name="Прямоугольник 53"/>
          <p:cNvSpPr/>
          <p:nvPr/>
        </p:nvSpPr>
        <p:spPr>
          <a:xfrm>
            <a:off x="6958879" y="736892"/>
            <a:ext cx="1891986" cy="1860638"/>
          </a:xfrm>
          <a:prstGeom prst="rect">
            <a:avLst/>
          </a:prstGeom>
          <a:solidFill>
            <a:srgbClr val="057091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6963141" y="2662785"/>
            <a:ext cx="1891986" cy="1871997"/>
          </a:xfrm>
          <a:prstGeom prst="rect">
            <a:avLst/>
          </a:prstGeom>
          <a:solidFill>
            <a:srgbClr val="057091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>
            <a:off x="5090297" y="1404928"/>
            <a:ext cx="1876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800" dirty="0" smtClean="0">
                <a:latin typeface="Gill Sans"/>
                <a:cs typeface="Gill Sans"/>
              </a:rPr>
              <a:t>Ноздрачева А.Н. </a:t>
            </a:r>
            <a:endParaRPr lang="ru-RU" sz="1800" dirty="0">
              <a:latin typeface="Gill Sans"/>
              <a:cs typeface="Gill San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090297" y="3414504"/>
            <a:ext cx="1876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800" dirty="0" smtClean="0">
                <a:latin typeface="Gill Sans"/>
                <a:cs typeface="Gill Sans"/>
              </a:rPr>
              <a:t>Воробьева Е.А.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63142" y="2267854"/>
            <a:ext cx="1425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Gill Sans"/>
                <a:cs typeface="Gill Sans"/>
              </a:rPr>
              <a:t>Консультант</a:t>
            </a:r>
            <a:endParaRPr lang="ru-RU" sz="16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67289" y="4196228"/>
            <a:ext cx="1425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Gill Sans"/>
                <a:cs typeface="Gill Sans"/>
              </a:rPr>
              <a:t>Рецензент</a:t>
            </a:r>
            <a:endParaRPr lang="ru-RU" sz="16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19937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524" y="663534"/>
            <a:ext cx="8568952" cy="3600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95710" y="191416"/>
            <a:ext cx="856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272729"/>
                </a:solidFill>
                <a:latin typeface="Gill Sans"/>
                <a:cs typeface="Gill Sans"/>
              </a:rPr>
              <a:t>Эпигенетика — довольно молодое направление современной науки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783" y="987574"/>
            <a:ext cx="3299998" cy="33165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849783" y="987573"/>
            <a:ext cx="3301282" cy="3316581"/>
          </a:xfrm>
          <a:prstGeom prst="rect">
            <a:avLst/>
          </a:prstGeom>
          <a:solidFill>
            <a:srgbClr val="057091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87524" y="4590666"/>
            <a:ext cx="8568952" cy="0"/>
          </a:xfrm>
          <a:prstGeom prst="line">
            <a:avLst/>
          </a:prstGeom>
          <a:ln w="6350" cmpd="sng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3528" y="4687345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  <a:latin typeface="Gill Sans"/>
                <a:cs typeface="Gill Sans"/>
              </a:rPr>
              <a:t>19 </a:t>
            </a:r>
            <a:r>
              <a:rPr lang="ru-RU" dirty="0" smtClean="0">
                <a:solidFill>
                  <a:srgbClr val="595959"/>
                </a:solidFill>
                <a:latin typeface="Gill Sans"/>
                <a:cs typeface="Gill Sans"/>
              </a:rPr>
              <a:t>Апреля 2018</a:t>
            </a:r>
            <a:endParaRPr lang="ru-RU" dirty="0">
              <a:solidFill>
                <a:srgbClr val="595959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8424" y="4687345"/>
            <a:ext cx="468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595959"/>
                </a:solidFill>
                <a:latin typeface="Gill Sans"/>
                <a:cs typeface="Gill Sans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8144" y="3579862"/>
            <a:ext cx="23042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chemeClr val="bg1"/>
                </a:solidFill>
                <a:latin typeface="Gill Sans"/>
                <a:cs typeface="Gill Sans"/>
              </a:rPr>
              <a:t>Актуальность</a:t>
            </a:r>
            <a:endParaRPr lang="ru-RU" sz="26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9726" y="1419622"/>
            <a:ext cx="4852354" cy="50405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ru-RU" sz="1600" b="1" dirty="0" smtClean="0">
                <a:solidFill>
                  <a:srgbClr val="333333"/>
                </a:solidFill>
                <a:latin typeface="Gill Sans"/>
                <a:cs typeface="Gill Sans"/>
              </a:rPr>
              <a:t>Н</a:t>
            </a:r>
            <a:r>
              <a:rPr lang="ru-RU" sz="1600" dirty="0" smtClean="0">
                <a:solidFill>
                  <a:srgbClr val="333333"/>
                </a:solidFill>
                <a:latin typeface="Gill Sans"/>
                <a:cs typeface="Gill Sans"/>
              </a:rPr>
              <a:t>о уже сейчас можно говорить о ее преимуществах:</a:t>
            </a:r>
            <a:endParaRPr lang="en-US" sz="1600" dirty="0" smtClean="0">
              <a:solidFill>
                <a:srgbClr val="333333"/>
              </a:solidFill>
              <a:latin typeface="Gill Sans"/>
              <a:cs typeface="Gill Sans"/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331640" y="2108088"/>
            <a:ext cx="3816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333333"/>
                </a:solidFill>
                <a:latin typeface="Gill Sans"/>
                <a:cs typeface="Gill Sans"/>
              </a:rPr>
              <a:t>В</a:t>
            </a:r>
            <a:r>
              <a:rPr lang="ru" dirty="0" smtClean="0">
                <a:solidFill>
                  <a:srgbClr val="333333"/>
                </a:solidFill>
                <a:latin typeface="Gill Sans"/>
                <a:cs typeface="Gill Sans"/>
              </a:rPr>
              <a:t>озможность </a:t>
            </a:r>
            <a:r>
              <a:rPr lang="ru" dirty="0">
                <a:solidFill>
                  <a:srgbClr val="333333"/>
                </a:solidFill>
                <a:latin typeface="Gill Sans"/>
                <a:cs typeface="Gill Sans"/>
              </a:rPr>
              <a:t>ученым создавать новые фармацевтические </a:t>
            </a:r>
            <a:r>
              <a:rPr lang="ru" dirty="0" smtClean="0">
                <a:solidFill>
                  <a:srgbClr val="333333"/>
                </a:solidFill>
                <a:latin typeface="Gill Sans"/>
                <a:cs typeface="Gill Sans"/>
              </a:rPr>
              <a:t>препараты</a:t>
            </a:r>
            <a:endParaRPr lang="ru" dirty="0">
              <a:latin typeface="Gill Sans"/>
              <a:cs typeface="Gill San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31640" y="3052320"/>
            <a:ext cx="3456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333333"/>
                </a:solidFill>
                <a:latin typeface="Gill Sans"/>
                <a:cs typeface="Gill Sans"/>
              </a:rPr>
              <a:t>У</a:t>
            </a:r>
            <a:r>
              <a:rPr lang="ru-RU" dirty="0" smtClean="0">
                <a:solidFill>
                  <a:srgbClr val="333333"/>
                </a:solidFill>
                <a:latin typeface="Gill Sans"/>
                <a:cs typeface="Gill Sans"/>
              </a:rPr>
              <a:t> </a:t>
            </a:r>
            <a:r>
              <a:rPr lang="ru" dirty="0" smtClean="0">
                <a:solidFill>
                  <a:srgbClr val="333333"/>
                </a:solidFill>
                <a:latin typeface="Gill Sans"/>
                <a:cs typeface="Gill Sans"/>
              </a:rPr>
              <a:t>люд</a:t>
            </a:r>
            <a:r>
              <a:rPr lang="ru-RU" dirty="0" smtClean="0">
                <a:solidFill>
                  <a:srgbClr val="333333"/>
                </a:solidFill>
                <a:latin typeface="Gill Sans"/>
                <a:cs typeface="Gill Sans"/>
              </a:rPr>
              <a:t>ей появился механизм</a:t>
            </a:r>
            <a:r>
              <a:rPr lang="ru" dirty="0" smtClean="0">
                <a:solidFill>
                  <a:srgbClr val="333333"/>
                </a:solidFill>
                <a:latin typeface="Gill Sans"/>
                <a:cs typeface="Gill Sans"/>
              </a:rPr>
              <a:t> влияния </a:t>
            </a:r>
            <a:r>
              <a:rPr lang="ru" dirty="0">
                <a:solidFill>
                  <a:srgbClr val="333333"/>
                </a:solidFill>
                <a:latin typeface="Gill Sans"/>
                <a:cs typeface="Gill Sans"/>
              </a:rPr>
              <a:t>на </a:t>
            </a:r>
            <a:r>
              <a:rPr lang="ru" dirty="0" smtClean="0">
                <a:solidFill>
                  <a:srgbClr val="333333"/>
                </a:solidFill>
                <a:latin typeface="Gill Sans"/>
                <a:cs typeface="Gill Sans"/>
              </a:rPr>
              <a:t>наследственность</a:t>
            </a:r>
            <a:endParaRPr lang="ru" dirty="0">
              <a:latin typeface="Gill Sans"/>
              <a:cs typeface="Gill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1600" y="2103766"/>
            <a:ext cx="432048" cy="612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600">
                <a:solidFill>
                  <a:srgbClr val="057091"/>
                </a:solidFill>
                <a:latin typeface="Gill Sans"/>
                <a:cs typeface="Gill Sans"/>
              </a:defRPr>
            </a:lvl1pPr>
          </a:lstStyle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971600" y="3039870"/>
            <a:ext cx="432048" cy="612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600">
                <a:solidFill>
                  <a:srgbClr val="057091"/>
                </a:solidFill>
                <a:latin typeface="Gill Sans"/>
                <a:cs typeface="Gill Sans"/>
              </a:defRPr>
            </a:lvl1pPr>
          </a:lstStyle>
          <a:p>
            <a:r>
              <a:rPr lang="ru-RU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6701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Изображение 17"/>
          <p:cNvPicPr>
            <a:picLocks noChangeAspect="1"/>
          </p:cNvPicPr>
          <p:nvPr/>
        </p:nvPicPr>
        <p:blipFill rotWithShape="1">
          <a:blip r:embed="rId2"/>
          <a:srcRect l="44218"/>
          <a:stretch/>
        </p:blipFill>
        <p:spPr>
          <a:xfrm>
            <a:off x="5859560" y="987574"/>
            <a:ext cx="3284440" cy="3312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7524" y="663534"/>
            <a:ext cx="8568952" cy="3600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95710" y="191416"/>
            <a:ext cx="856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272729"/>
                </a:solidFill>
                <a:latin typeface="Gill Sans"/>
                <a:cs typeface="Gill Sans"/>
              </a:rPr>
              <a:t>В работе я постаралась ответить на актуальный вопрос</a:t>
            </a:r>
            <a:endParaRPr lang="ru-RU" sz="1800" b="1" dirty="0">
              <a:solidFill>
                <a:srgbClr val="272729"/>
              </a:solidFill>
              <a:latin typeface="Gill Sans"/>
              <a:cs typeface="Gill San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59560" y="987574"/>
            <a:ext cx="3284440" cy="3312000"/>
          </a:xfrm>
          <a:prstGeom prst="rect">
            <a:avLst/>
          </a:prstGeom>
          <a:solidFill>
            <a:srgbClr val="057091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87524" y="4590666"/>
            <a:ext cx="8568952" cy="0"/>
          </a:xfrm>
          <a:prstGeom prst="line">
            <a:avLst/>
          </a:prstGeom>
          <a:ln w="6350" cmpd="sng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3528" y="4687345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19 </a:t>
            </a:r>
            <a:r>
              <a:rPr lang="ru-RU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Апреля 2018</a:t>
            </a:r>
            <a:endParaRPr lang="ru-RU" dirty="0">
              <a:solidFill>
                <a:schemeClr val="accent2">
                  <a:lumMod val="75000"/>
                  <a:lumOff val="2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8424" y="4687345"/>
            <a:ext cx="468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68144" y="3579862"/>
            <a:ext cx="23042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chemeClr val="bg1"/>
                </a:solidFill>
                <a:latin typeface="Gill Sans"/>
                <a:cs typeface="Gill Sans"/>
              </a:rPr>
              <a:t>Цель</a:t>
            </a:r>
            <a:endParaRPr lang="ru-RU" sz="26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297235" y="2283718"/>
            <a:ext cx="394487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1600" b="1" dirty="0">
                <a:latin typeface="Gill Sans"/>
                <a:cs typeface="Gill Sans"/>
              </a:rPr>
              <a:t>М</a:t>
            </a:r>
            <a:r>
              <a:rPr lang="ru" sz="1600" dirty="0">
                <a:latin typeface="Gill Sans"/>
                <a:cs typeface="Gill Sans"/>
              </a:rPr>
              <a:t>ожет ли человек повлиять на наследственность, а значит, на </a:t>
            </a:r>
            <a:r>
              <a:rPr lang="ru" sz="1600" dirty="0" smtClean="0">
                <a:latin typeface="Gill Sans"/>
                <a:cs typeface="Gill Sans"/>
              </a:rPr>
              <a:t>потомство</a:t>
            </a:r>
            <a:endParaRPr lang="ru-RU" sz="1600" dirty="0">
              <a:latin typeface="Gill Sans"/>
              <a:cs typeface="Gill San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3608" y="2239932"/>
            <a:ext cx="272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57091"/>
                </a:solidFill>
                <a:latin typeface="Gill Sans"/>
                <a:cs typeface="Gill Sans"/>
              </a:rPr>
              <a:t>?</a:t>
            </a:r>
            <a:endParaRPr lang="ru-RU" sz="3600" dirty="0">
              <a:solidFill>
                <a:srgbClr val="05709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74235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524" y="663534"/>
            <a:ext cx="8568952" cy="3600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95710" y="191416"/>
            <a:ext cx="856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272729"/>
                </a:solidFill>
                <a:latin typeface="Gill Sans"/>
                <a:cs typeface="Gill Sans"/>
              </a:rPr>
              <a:t>Для первой главы были поставлены следующие задачи</a:t>
            </a:r>
            <a:endParaRPr lang="ru-RU" sz="1800" b="1" dirty="0">
              <a:solidFill>
                <a:srgbClr val="272729"/>
              </a:solidFill>
              <a:latin typeface="Gill Sans"/>
              <a:cs typeface="Gill Sans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87524" y="4590666"/>
            <a:ext cx="8568952" cy="0"/>
          </a:xfrm>
          <a:prstGeom prst="line">
            <a:avLst/>
          </a:prstGeom>
          <a:ln w="6350" cmpd="sng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3528" y="4687345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  <a:latin typeface="Gill Sans"/>
                <a:cs typeface="Gill Sans"/>
              </a:rPr>
              <a:t>19 </a:t>
            </a:r>
            <a:r>
              <a:rPr lang="ru-RU" dirty="0" smtClean="0">
                <a:solidFill>
                  <a:srgbClr val="595959"/>
                </a:solidFill>
                <a:latin typeface="Gill Sans"/>
                <a:cs typeface="Gill Sans"/>
              </a:rPr>
              <a:t>Апреля 2018</a:t>
            </a:r>
            <a:endParaRPr lang="ru-RU" dirty="0">
              <a:solidFill>
                <a:srgbClr val="595959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8424" y="4687345"/>
            <a:ext cx="468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  <a:latin typeface="Gill Sans"/>
                <a:cs typeface="Gill Sans"/>
              </a:rPr>
              <a:t>5</a:t>
            </a:r>
            <a:endParaRPr lang="ru-RU" dirty="0">
              <a:solidFill>
                <a:srgbClr val="595959"/>
              </a:solidFill>
              <a:latin typeface="Gill Sans"/>
              <a:cs typeface="Gill Sans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l="10225" r="9506"/>
          <a:stretch/>
        </p:blipFill>
        <p:spPr>
          <a:xfrm>
            <a:off x="5855108" y="987574"/>
            <a:ext cx="3287171" cy="329183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859560" y="987574"/>
            <a:ext cx="3282719" cy="3291830"/>
          </a:xfrm>
          <a:prstGeom prst="rect">
            <a:avLst/>
          </a:prstGeom>
          <a:solidFill>
            <a:srgbClr val="057091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868144" y="3579862"/>
            <a:ext cx="23042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chemeClr val="bg1"/>
                </a:solidFill>
                <a:latin typeface="Gill Sans"/>
                <a:cs typeface="Gill Sans"/>
              </a:rPr>
              <a:t>Задачи</a:t>
            </a:r>
            <a:endParaRPr lang="ru-RU" sz="26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61936" y="3272038"/>
            <a:ext cx="3970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228600">
              <a:buClr>
                <a:schemeClr val="dk1"/>
              </a:buClr>
              <a:buSzPts val="1100"/>
            </a:pPr>
            <a:r>
              <a:rPr lang="ru" b="1" dirty="0" smtClean="0">
                <a:latin typeface="Gill Sans"/>
                <a:cs typeface="Gill Sans"/>
              </a:rPr>
              <a:t>И</a:t>
            </a:r>
            <a:r>
              <a:rPr lang="ru" dirty="0" smtClean="0">
                <a:latin typeface="Gill Sans"/>
                <a:cs typeface="Gill Sans"/>
              </a:rPr>
              <a:t>зучить </a:t>
            </a:r>
            <a:r>
              <a:rPr lang="ru" dirty="0">
                <a:latin typeface="Gill Sans"/>
                <a:cs typeface="Gill Sans"/>
              </a:rPr>
              <a:t>и описать работу трех эпигенетических </a:t>
            </a:r>
            <a:r>
              <a:rPr lang="ru" dirty="0" smtClean="0">
                <a:latin typeface="Gill Sans"/>
                <a:cs typeface="Gill Sans"/>
              </a:rPr>
              <a:t>механизмов</a:t>
            </a:r>
            <a:endParaRPr lang="ru" dirty="0">
              <a:latin typeface="Gill Sans"/>
              <a:cs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1531396"/>
            <a:ext cx="432048" cy="612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600">
                <a:solidFill>
                  <a:srgbClr val="057091"/>
                </a:solidFill>
                <a:latin typeface="Gill Sans"/>
                <a:cs typeface="Gill Sans"/>
              </a:defRPr>
            </a:lvl1pPr>
          </a:lstStyle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437254"/>
            <a:ext cx="4608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228600">
              <a:buSzPts val="1100"/>
            </a:pPr>
            <a:r>
              <a:rPr lang="ru" b="1" dirty="0">
                <a:latin typeface="Gill Sans"/>
                <a:cs typeface="Gill Sans"/>
              </a:rPr>
              <a:t>С</a:t>
            </a:r>
            <a:r>
              <a:rPr lang="ru" dirty="0">
                <a:latin typeface="Gill Sans"/>
                <a:cs typeface="Gill Sans"/>
              </a:rPr>
              <a:t>обрать и представить вводную </a:t>
            </a:r>
            <a:r>
              <a:rPr lang="ru" dirty="0" smtClean="0">
                <a:latin typeface="Gill Sans"/>
                <a:cs typeface="Gill Sans"/>
              </a:rPr>
              <a:t>теоретическую</a:t>
            </a:r>
            <a:r>
              <a:rPr lang="en-US" dirty="0" smtClean="0">
                <a:latin typeface="Gill Sans"/>
                <a:cs typeface="Gill Sans"/>
              </a:rPr>
              <a:t> </a:t>
            </a:r>
            <a:r>
              <a:rPr lang="ru" dirty="0" smtClean="0">
                <a:latin typeface="Gill Sans"/>
                <a:cs typeface="Gill Sans"/>
              </a:rPr>
              <a:t>информацию </a:t>
            </a:r>
            <a:r>
              <a:rPr lang="ru" dirty="0">
                <a:latin typeface="Gill Sans"/>
                <a:cs typeface="Gill Sans"/>
              </a:rPr>
              <a:t>по теме генетики: </a:t>
            </a:r>
            <a:r>
              <a:rPr lang="ru" dirty="0" smtClean="0">
                <a:latin typeface="Gill Sans"/>
                <a:cs typeface="Gill Sans"/>
              </a:rPr>
              <a:t>наследственная</a:t>
            </a:r>
            <a:r>
              <a:rPr lang="en-US" dirty="0" smtClean="0">
                <a:latin typeface="Gill Sans"/>
                <a:cs typeface="Gill Sans"/>
              </a:rPr>
              <a:t> </a:t>
            </a:r>
            <a:r>
              <a:rPr lang="ru" dirty="0" smtClean="0">
                <a:latin typeface="Gill Sans"/>
                <a:cs typeface="Gill Sans"/>
              </a:rPr>
              <a:t>информация </a:t>
            </a:r>
            <a:r>
              <a:rPr lang="ru" dirty="0">
                <a:latin typeface="Gill Sans"/>
                <a:cs typeface="Gill Sans"/>
              </a:rPr>
              <a:t>и ее </a:t>
            </a:r>
            <a:r>
              <a:rPr lang="ru" dirty="0" smtClean="0">
                <a:latin typeface="Gill Sans"/>
                <a:cs typeface="Gill Sans"/>
              </a:rPr>
              <a:t>реализация</a:t>
            </a:r>
            <a:endParaRPr lang="ru" dirty="0">
              <a:latin typeface="Gill Sans"/>
              <a:cs typeface="Gill San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7918" y="2415487"/>
            <a:ext cx="432048" cy="612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600">
                <a:solidFill>
                  <a:srgbClr val="057091"/>
                </a:solidFill>
                <a:latin typeface="Gill Sans"/>
                <a:cs typeface="Gill Sans"/>
              </a:defRPr>
            </a:lvl1pPr>
          </a:lstStyle>
          <a:p>
            <a:r>
              <a:rPr lang="en-US" dirty="0"/>
              <a:t>2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71601" y="2435886"/>
            <a:ext cx="374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b="1" dirty="0" smtClean="0">
                <a:latin typeface="Gill Sans"/>
                <a:cs typeface="Gill Sans"/>
              </a:rPr>
              <a:t>И</a:t>
            </a:r>
            <a:r>
              <a:rPr lang="ru" dirty="0" smtClean="0">
                <a:latin typeface="Gill Sans"/>
                <a:cs typeface="Gill Sans"/>
              </a:rPr>
              <a:t>зучить</a:t>
            </a:r>
            <a:r>
              <a:rPr lang="en-US" dirty="0" smtClean="0">
                <a:latin typeface="Gill Sans"/>
                <a:cs typeface="Gill Sans"/>
              </a:rPr>
              <a:t> </a:t>
            </a:r>
            <a:r>
              <a:rPr lang="ru-RU" dirty="0" smtClean="0">
                <a:latin typeface="Gill Sans"/>
                <a:cs typeface="Gill Sans"/>
              </a:rPr>
              <a:t>и </a:t>
            </a:r>
            <a:r>
              <a:rPr lang="ru" dirty="0" smtClean="0">
                <a:latin typeface="Gill Sans"/>
                <a:cs typeface="Gill Sans"/>
              </a:rPr>
              <a:t>ознакомиться </a:t>
            </a:r>
            <a:r>
              <a:rPr lang="ru" dirty="0">
                <a:latin typeface="Gill Sans"/>
                <a:cs typeface="Gill Sans"/>
              </a:rPr>
              <a:t>с </a:t>
            </a:r>
            <a:r>
              <a:rPr lang="ru-RU" dirty="0" smtClean="0">
                <a:latin typeface="Gill Sans"/>
                <a:cs typeface="Gill Sans"/>
              </a:rPr>
              <a:t>понятием</a:t>
            </a:r>
            <a:r>
              <a:rPr lang="ru" dirty="0" smtClean="0">
                <a:latin typeface="Gill Sans"/>
                <a:cs typeface="Gill Sans"/>
              </a:rPr>
              <a:t> </a:t>
            </a:r>
            <a:r>
              <a:rPr lang="ru" dirty="0">
                <a:latin typeface="Gill Sans"/>
                <a:cs typeface="Gill Sans"/>
              </a:rPr>
              <a:t>“эпигенетика”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467918" y="3255894"/>
            <a:ext cx="432048" cy="612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600">
                <a:solidFill>
                  <a:srgbClr val="057091"/>
                </a:solidFill>
                <a:latin typeface="Gill Sans"/>
                <a:cs typeface="Gill Sans"/>
              </a:defRPr>
            </a:lvl1pPr>
          </a:lstStyle>
          <a:p>
            <a:r>
              <a:rPr lang="ru-RU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247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524" y="663534"/>
            <a:ext cx="8568952" cy="3600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95710" y="191416"/>
            <a:ext cx="856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272729"/>
                </a:solidFill>
                <a:latin typeface="Gill Sans"/>
                <a:cs typeface="Gill Sans"/>
              </a:rPr>
              <a:t>Для второй главы были поставлены следующие задачи</a:t>
            </a:r>
            <a:endParaRPr lang="ru-RU" sz="1800" b="1" dirty="0">
              <a:solidFill>
                <a:srgbClr val="272729"/>
              </a:solidFill>
              <a:latin typeface="Gill Sans"/>
              <a:cs typeface="Gill Sans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87524" y="4590666"/>
            <a:ext cx="8568952" cy="0"/>
          </a:xfrm>
          <a:prstGeom prst="line">
            <a:avLst/>
          </a:prstGeom>
          <a:ln w="6350" cmpd="sng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3528" y="4687345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  <a:latin typeface="Gill Sans"/>
                <a:cs typeface="Gill Sans"/>
              </a:rPr>
              <a:t>19 </a:t>
            </a:r>
            <a:r>
              <a:rPr lang="ru-RU" dirty="0" smtClean="0">
                <a:solidFill>
                  <a:srgbClr val="595959"/>
                </a:solidFill>
                <a:latin typeface="Gill Sans"/>
                <a:cs typeface="Gill Sans"/>
              </a:rPr>
              <a:t>Апреля 2018</a:t>
            </a:r>
            <a:endParaRPr lang="ru-RU" dirty="0">
              <a:solidFill>
                <a:srgbClr val="595959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8424" y="4687345"/>
            <a:ext cx="468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95959"/>
                </a:solidFill>
                <a:latin typeface="Gill Sans"/>
                <a:cs typeface="Gill Sans"/>
              </a:rPr>
              <a:t>6</a:t>
            </a:r>
            <a:endParaRPr lang="ru-RU" dirty="0">
              <a:solidFill>
                <a:srgbClr val="595959"/>
              </a:solidFill>
              <a:latin typeface="Gill Sans"/>
              <a:cs typeface="Gill Sans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l="10225" r="9506"/>
          <a:stretch/>
        </p:blipFill>
        <p:spPr>
          <a:xfrm>
            <a:off x="5855108" y="987574"/>
            <a:ext cx="3287171" cy="329183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859560" y="987574"/>
            <a:ext cx="3282719" cy="3291830"/>
          </a:xfrm>
          <a:prstGeom prst="rect">
            <a:avLst/>
          </a:prstGeom>
          <a:solidFill>
            <a:srgbClr val="057091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868144" y="3579862"/>
            <a:ext cx="23042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chemeClr val="bg1"/>
                </a:solidFill>
                <a:latin typeface="Gill Sans"/>
                <a:cs typeface="Gill Sans"/>
              </a:rPr>
              <a:t>Задачи</a:t>
            </a:r>
            <a:endParaRPr lang="ru-RU" sz="26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1867747"/>
            <a:ext cx="432048" cy="612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600">
                <a:solidFill>
                  <a:srgbClr val="057091"/>
                </a:solidFill>
                <a:latin typeface="Gill Sans"/>
                <a:cs typeface="Gill Sans"/>
              </a:defRPr>
            </a:lvl1pPr>
          </a:lstStyle>
          <a:p>
            <a:r>
              <a:rPr lang="ru-RU" dirty="0"/>
              <a:t>4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773605"/>
            <a:ext cx="4608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228600">
              <a:buClr>
                <a:schemeClr val="dk1"/>
              </a:buClr>
              <a:buSzPts val="1100"/>
            </a:pPr>
            <a:r>
              <a:rPr lang="ru" b="1" dirty="0" smtClean="0">
                <a:latin typeface="Gill Sans"/>
                <a:cs typeface="Gill Sans"/>
              </a:rPr>
              <a:t>И</a:t>
            </a:r>
            <a:r>
              <a:rPr lang="ru" dirty="0" smtClean="0">
                <a:latin typeface="Gill Sans"/>
                <a:cs typeface="Gill Sans"/>
              </a:rPr>
              <a:t>зучить, </a:t>
            </a:r>
            <a:r>
              <a:rPr lang="ru" dirty="0">
                <a:latin typeface="Gill Sans"/>
                <a:cs typeface="Gill Sans"/>
              </a:rPr>
              <a:t>передаются ли дочерним клеткам эпигенетическая информация, записанная в памяти материнских клеток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7918" y="2751838"/>
            <a:ext cx="432048" cy="612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600">
                <a:solidFill>
                  <a:srgbClr val="057091"/>
                </a:solidFill>
                <a:latin typeface="Gill Sans"/>
                <a:cs typeface="Gill Sans"/>
              </a:defRPr>
            </a:lvl1pPr>
          </a:lstStyle>
          <a:p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71601" y="2759787"/>
            <a:ext cx="374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228600">
              <a:buClr>
                <a:schemeClr val="dk1"/>
              </a:buClr>
              <a:buSzPts val="1100"/>
            </a:pPr>
            <a:r>
              <a:rPr lang="ru" b="1" dirty="0">
                <a:latin typeface="Gill Sans"/>
                <a:cs typeface="Gill Sans"/>
              </a:rPr>
              <a:t>П</a:t>
            </a:r>
            <a:r>
              <a:rPr lang="ru" dirty="0">
                <a:latin typeface="Gill Sans"/>
                <a:cs typeface="Gill Sans"/>
              </a:rPr>
              <a:t>ривести примеры наблюдений за наследованием приобретенных </a:t>
            </a:r>
            <a:r>
              <a:rPr lang="ru" dirty="0" smtClean="0">
                <a:latin typeface="Gill Sans"/>
                <a:cs typeface="Gill Sans"/>
              </a:rPr>
              <a:t>признаков</a:t>
            </a:r>
            <a:endParaRPr lang="ru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5721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524" y="663534"/>
            <a:ext cx="8568952" cy="3600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95710" y="191416"/>
            <a:ext cx="856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272729"/>
                </a:solidFill>
                <a:latin typeface="Gill Sans"/>
                <a:cs typeface="Gill Sans"/>
              </a:rPr>
              <a:t>Можем ли мы контролировать свои гены?</a:t>
            </a:r>
            <a:endParaRPr lang="ru-RU" sz="1800" b="1" dirty="0">
              <a:solidFill>
                <a:srgbClr val="272729"/>
              </a:solidFill>
              <a:latin typeface="Gill Sans"/>
              <a:cs typeface="Gill Sans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87524" y="4590666"/>
            <a:ext cx="8568952" cy="0"/>
          </a:xfrm>
          <a:prstGeom prst="line">
            <a:avLst/>
          </a:prstGeom>
          <a:ln w="6350" cmpd="sng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3528" y="4687345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  <a:latin typeface="Gill Sans"/>
                <a:cs typeface="Gill Sans"/>
              </a:rPr>
              <a:t>19 </a:t>
            </a:r>
            <a:r>
              <a:rPr lang="ru-RU" dirty="0" smtClean="0">
                <a:solidFill>
                  <a:srgbClr val="595959"/>
                </a:solidFill>
                <a:latin typeface="Gill Sans"/>
                <a:cs typeface="Gill Sans"/>
              </a:rPr>
              <a:t>Апреля 2018</a:t>
            </a:r>
            <a:endParaRPr lang="ru-RU" dirty="0">
              <a:solidFill>
                <a:srgbClr val="595959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8424" y="4687345"/>
            <a:ext cx="468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95959"/>
                </a:solidFill>
                <a:latin typeface="Gill Sans"/>
                <a:cs typeface="Gill Sans"/>
              </a:rPr>
              <a:t>7</a:t>
            </a:r>
            <a:endParaRPr lang="ru-RU" dirty="0">
              <a:solidFill>
                <a:srgbClr val="595959"/>
              </a:solidFill>
              <a:latin typeface="Gill Sans"/>
              <a:cs typeface="Gill Sans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2"/>
          <a:srcRect t="2598"/>
          <a:stretch/>
        </p:blipFill>
        <p:spPr>
          <a:xfrm>
            <a:off x="5848230" y="987574"/>
            <a:ext cx="3309728" cy="329608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848230" y="987574"/>
            <a:ext cx="3295770" cy="3301854"/>
          </a:xfrm>
          <a:prstGeom prst="rect">
            <a:avLst/>
          </a:prstGeom>
          <a:solidFill>
            <a:srgbClr val="057091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439652" y="2706474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228600" algn="ctr">
              <a:buClr>
                <a:schemeClr val="dk1"/>
              </a:buClr>
              <a:buSzPts val="1100"/>
            </a:pPr>
            <a:r>
              <a:rPr lang="ru" sz="1800" dirty="0" smtClean="0">
                <a:solidFill>
                  <a:srgbClr val="057091"/>
                </a:solidFill>
                <a:latin typeface="Gill Sans"/>
                <a:cs typeface="Gill Sans"/>
              </a:rPr>
              <a:t>Эпигеном</a:t>
            </a:r>
            <a:endParaRPr lang="ru" sz="1800" dirty="0">
              <a:solidFill>
                <a:srgbClr val="057091"/>
              </a:solidFill>
              <a:latin typeface="Gill Sans"/>
              <a:cs typeface="Gill San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51520" y="1491630"/>
            <a:ext cx="226825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228600" algn="ctr">
              <a:buClr>
                <a:schemeClr val="dk1"/>
              </a:buClr>
              <a:buSzPts val="1100"/>
            </a:pPr>
            <a:r>
              <a:rPr lang="ru" sz="1600" b="1" dirty="0" smtClean="0">
                <a:solidFill>
                  <a:srgbClr val="272729"/>
                </a:solidFill>
                <a:latin typeface="Gill Sans"/>
                <a:cs typeface="Gill Sans"/>
              </a:rPr>
              <a:t>В</a:t>
            </a:r>
            <a:r>
              <a:rPr lang="ru" sz="1600" dirty="0" smtClean="0">
                <a:solidFill>
                  <a:srgbClr val="272729"/>
                </a:solidFill>
                <a:latin typeface="Gill Sans"/>
                <a:cs typeface="Gill Sans"/>
              </a:rPr>
              <a:t>лияние </a:t>
            </a:r>
            <a:r>
              <a:rPr lang="ru" sz="1600" b="1" dirty="0" smtClean="0">
                <a:solidFill>
                  <a:srgbClr val="272729"/>
                </a:solidFill>
                <a:latin typeface="Gill Sans"/>
                <a:cs typeface="Gill Sans"/>
              </a:rPr>
              <a:t>В</a:t>
            </a:r>
            <a:r>
              <a:rPr lang="ru" sz="1600" dirty="0" smtClean="0">
                <a:solidFill>
                  <a:srgbClr val="272729"/>
                </a:solidFill>
                <a:latin typeface="Gill Sans"/>
                <a:cs typeface="Gill Sans"/>
              </a:rPr>
              <a:t>нешних </a:t>
            </a:r>
            <a:r>
              <a:rPr lang="ru" sz="1600" b="1" dirty="0" smtClean="0">
                <a:solidFill>
                  <a:srgbClr val="272729"/>
                </a:solidFill>
                <a:latin typeface="Gill Sans"/>
                <a:cs typeface="Gill Sans"/>
              </a:rPr>
              <a:t>Ф</a:t>
            </a:r>
            <a:r>
              <a:rPr lang="ru" sz="1600" dirty="0" smtClean="0">
                <a:solidFill>
                  <a:srgbClr val="272729"/>
                </a:solidFill>
                <a:latin typeface="Gill Sans"/>
                <a:cs typeface="Gill Sans"/>
              </a:rPr>
              <a:t>акторов</a:t>
            </a:r>
            <a:endParaRPr lang="ru" sz="1600" dirty="0">
              <a:solidFill>
                <a:srgbClr val="272729"/>
              </a:solidFill>
              <a:latin typeface="Gill Sans"/>
              <a:cs typeface="Gill San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059832" y="1491630"/>
            <a:ext cx="262829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228600" algn="ctr">
              <a:buClr>
                <a:schemeClr val="dk1"/>
              </a:buClr>
              <a:buSzPts val="1100"/>
            </a:pPr>
            <a:r>
              <a:rPr lang="ru" sz="1600" b="1" dirty="0" smtClean="0">
                <a:solidFill>
                  <a:srgbClr val="272729"/>
                </a:solidFill>
                <a:latin typeface="Gill Sans"/>
                <a:cs typeface="Gill Sans"/>
              </a:rPr>
              <a:t>Н</a:t>
            </a:r>
            <a:r>
              <a:rPr lang="ru" sz="1600" dirty="0" smtClean="0">
                <a:solidFill>
                  <a:srgbClr val="272729"/>
                </a:solidFill>
                <a:latin typeface="Gill Sans"/>
                <a:cs typeface="Gill Sans"/>
              </a:rPr>
              <a:t>аследование </a:t>
            </a:r>
            <a:r>
              <a:rPr lang="ru" sz="1600" b="1" dirty="0" smtClean="0">
                <a:solidFill>
                  <a:srgbClr val="272729"/>
                </a:solidFill>
                <a:latin typeface="Gill Sans"/>
                <a:cs typeface="Gill Sans"/>
              </a:rPr>
              <a:t>П</a:t>
            </a:r>
            <a:r>
              <a:rPr lang="ru" sz="1600" dirty="0" smtClean="0">
                <a:solidFill>
                  <a:srgbClr val="272729"/>
                </a:solidFill>
                <a:latin typeface="Gill Sans"/>
                <a:cs typeface="Gill Sans"/>
              </a:rPr>
              <a:t>риобретенных </a:t>
            </a:r>
            <a:r>
              <a:rPr lang="ru" sz="1600" b="1" dirty="0" smtClean="0">
                <a:solidFill>
                  <a:srgbClr val="272729"/>
                </a:solidFill>
                <a:latin typeface="Gill Sans"/>
                <a:cs typeface="Gill Sans"/>
              </a:rPr>
              <a:t>П</a:t>
            </a:r>
            <a:r>
              <a:rPr lang="ru" sz="1600" dirty="0" smtClean="0">
                <a:solidFill>
                  <a:srgbClr val="272729"/>
                </a:solidFill>
                <a:latin typeface="Gill Sans"/>
                <a:cs typeface="Gill Sans"/>
              </a:rPr>
              <a:t>ризнаков</a:t>
            </a:r>
            <a:endParaRPr lang="ru" sz="1600" dirty="0">
              <a:solidFill>
                <a:srgbClr val="272729"/>
              </a:solidFill>
              <a:latin typeface="Gill Sans"/>
              <a:cs typeface="Gill San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493658" y="3612056"/>
            <a:ext cx="26282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228600" algn="ctr">
              <a:buClr>
                <a:schemeClr val="dk1"/>
              </a:buClr>
              <a:buSzPts val="1100"/>
            </a:pPr>
            <a:r>
              <a:rPr lang="ru" sz="1600" b="1" dirty="0" smtClean="0">
                <a:solidFill>
                  <a:srgbClr val="272729"/>
                </a:solidFill>
                <a:latin typeface="Gill Sans"/>
                <a:cs typeface="Gill Sans"/>
              </a:rPr>
              <a:t>Р</a:t>
            </a:r>
            <a:r>
              <a:rPr lang="ru" sz="1600" dirty="0" smtClean="0">
                <a:solidFill>
                  <a:srgbClr val="272729"/>
                </a:solidFill>
                <a:latin typeface="Gill Sans"/>
                <a:cs typeface="Gill Sans"/>
              </a:rPr>
              <a:t>абота </a:t>
            </a:r>
            <a:r>
              <a:rPr lang="ru" sz="1600" b="1" dirty="0" smtClean="0">
                <a:solidFill>
                  <a:srgbClr val="272729"/>
                </a:solidFill>
                <a:latin typeface="Gill Sans"/>
                <a:cs typeface="Gill Sans"/>
              </a:rPr>
              <a:t>Г</a:t>
            </a:r>
            <a:r>
              <a:rPr lang="ru" sz="1600" dirty="0" smtClean="0">
                <a:solidFill>
                  <a:srgbClr val="272729"/>
                </a:solidFill>
                <a:latin typeface="Gill Sans"/>
                <a:cs typeface="Gill Sans"/>
              </a:rPr>
              <a:t>енома</a:t>
            </a:r>
            <a:endParaRPr lang="ru" sz="1600" dirty="0">
              <a:solidFill>
                <a:srgbClr val="272729"/>
              </a:solidFill>
              <a:latin typeface="Gill Sans"/>
              <a:cs typeface="Gill Sans"/>
            </a:endParaRPr>
          </a:p>
        </p:txBody>
      </p:sp>
      <p:cxnSp>
        <p:nvCxnSpPr>
          <p:cNvPr id="26" name="Прямая со стрелкой 25"/>
          <p:cNvCxnSpPr>
            <a:stCxn id="23" idx="2"/>
            <a:endCxn id="21" idx="0"/>
          </p:cNvCxnSpPr>
          <p:nvPr/>
        </p:nvCxnSpPr>
        <p:spPr>
          <a:xfrm>
            <a:off x="1385646" y="2076406"/>
            <a:ext cx="1422158" cy="630068"/>
          </a:xfrm>
          <a:prstGeom prst="straightConnector1">
            <a:avLst/>
          </a:prstGeom>
          <a:ln w="3175" cmpd="sng">
            <a:solidFill>
              <a:schemeClr val="accent2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24" idx="2"/>
            <a:endCxn id="21" idx="0"/>
          </p:cNvCxnSpPr>
          <p:nvPr/>
        </p:nvCxnSpPr>
        <p:spPr>
          <a:xfrm flipH="1">
            <a:off x="2807804" y="2076406"/>
            <a:ext cx="1566174" cy="630068"/>
          </a:xfrm>
          <a:prstGeom prst="straightConnector1">
            <a:avLst/>
          </a:prstGeom>
          <a:ln w="3175" cmpd="sng">
            <a:solidFill>
              <a:schemeClr val="accent2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Стрелка вниз 31"/>
          <p:cNvSpPr/>
          <p:nvPr/>
        </p:nvSpPr>
        <p:spPr>
          <a:xfrm>
            <a:off x="2566631" y="3219822"/>
            <a:ext cx="468052" cy="334779"/>
          </a:xfrm>
          <a:prstGeom prst="downArrow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5868144" y="3579862"/>
            <a:ext cx="23042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err="1" smtClean="0">
                <a:solidFill>
                  <a:schemeClr val="bg1"/>
                </a:solidFill>
                <a:latin typeface="Gill Sans"/>
                <a:cs typeface="Gill Sans"/>
              </a:rPr>
              <a:t>Эпигеном</a:t>
            </a:r>
            <a:endParaRPr lang="ru-RU" sz="26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5057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524" y="663534"/>
            <a:ext cx="8568952" cy="3600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95710" y="191416"/>
            <a:ext cx="856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latin typeface="Gill Sans"/>
                <a:cs typeface="Gill Sans"/>
              </a:rPr>
              <a:t>Следующие механизмы влияют на экспрессию гена</a:t>
            </a:r>
            <a:endParaRPr lang="ru-RU" sz="1800" b="1" dirty="0">
              <a:solidFill>
                <a:srgbClr val="272729"/>
              </a:solidFill>
              <a:latin typeface="Gill Sans"/>
              <a:cs typeface="Gill Sans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87524" y="4590666"/>
            <a:ext cx="8568952" cy="0"/>
          </a:xfrm>
          <a:prstGeom prst="line">
            <a:avLst/>
          </a:prstGeom>
          <a:ln w="6350" cmpd="sng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3528" y="4687345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  <a:latin typeface="Gill Sans"/>
                <a:cs typeface="Gill Sans"/>
              </a:rPr>
              <a:t>19 </a:t>
            </a:r>
            <a:r>
              <a:rPr lang="ru-RU" dirty="0" smtClean="0">
                <a:solidFill>
                  <a:srgbClr val="595959"/>
                </a:solidFill>
                <a:latin typeface="Gill Sans"/>
                <a:cs typeface="Gill Sans"/>
              </a:rPr>
              <a:t>Апреля 2018</a:t>
            </a:r>
            <a:endParaRPr lang="ru-RU" dirty="0">
              <a:solidFill>
                <a:srgbClr val="595959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8424" y="4687345"/>
            <a:ext cx="468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  <a:latin typeface="Gill Sans"/>
                <a:cs typeface="Gill Sans"/>
              </a:rPr>
              <a:t>8</a:t>
            </a:r>
            <a:endParaRPr lang="ru-RU" dirty="0">
              <a:solidFill>
                <a:srgbClr val="595959"/>
              </a:solidFill>
              <a:latin typeface="Gill Sans"/>
              <a:cs typeface="Gill Sans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828416"/>
            <a:ext cx="5149141" cy="3675100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3980699" y="987574"/>
            <a:ext cx="5164906" cy="3384376"/>
          </a:xfrm>
          <a:prstGeom prst="rect">
            <a:avLst/>
          </a:prstGeom>
          <a:solidFill>
            <a:srgbClr val="057091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91580" y="2338497"/>
            <a:ext cx="3204356" cy="1241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1600"/>
              </a:spcAft>
              <a:buClr>
                <a:srgbClr val="057091"/>
              </a:buClr>
              <a:buFont typeface="Wingdings" charset="2"/>
              <a:buChar char="§"/>
            </a:pPr>
            <a:r>
              <a:rPr lang="ru" sz="1600" b="1" dirty="0" smtClean="0">
                <a:latin typeface="Gill Sans"/>
                <a:cs typeface="Gill Sans"/>
              </a:rPr>
              <a:t>Д</a:t>
            </a:r>
            <a:r>
              <a:rPr lang="ru" sz="1600" dirty="0" smtClean="0">
                <a:latin typeface="Gill Sans"/>
                <a:cs typeface="Gill Sans"/>
              </a:rPr>
              <a:t>НК-метилирование</a:t>
            </a:r>
          </a:p>
          <a:p>
            <a:pPr marL="285750" lvl="0" indent="-285750">
              <a:spcAft>
                <a:spcPts val="1600"/>
              </a:spcAft>
              <a:buClr>
                <a:srgbClr val="057091"/>
              </a:buClr>
              <a:buFont typeface="Wingdings" charset="2"/>
              <a:buChar char="§"/>
            </a:pPr>
            <a:r>
              <a:rPr lang="ru" sz="1600" b="1" dirty="0" smtClean="0">
                <a:latin typeface="Gill Sans"/>
                <a:cs typeface="Gill Sans"/>
              </a:rPr>
              <a:t>Г</a:t>
            </a:r>
            <a:r>
              <a:rPr lang="ru" sz="1600" dirty="0" smtClean="0">
                <a:latin typeface="Gill Sans"/>
                <a:cs typeface="Gill Sans"/>
              </a:rPr>
              <a:t>истоновые белки</a:t>
            </a:r>
          </a:p>
          <a:p>
            <a:pPr marL="285750" lvl="0" indent="-285750">
              <a:spcAft>
                <a:spcPts val="1600"/>
              </a:spcAft>
              <a:buClr>
                <a:srgbClr val="057091"/>
              </a:buClr>
              <a:buFont typeface="Wingdings" charset="2"/>
              <a:buChar char="§"/>
            </a:pPr>
            <a:r>
              <a:rPr lang="ru" sz="1600" b="1" dirty="0" smtClean="0">
                <a:latin typeface="Gill Sans"/>
                <a:cs typeface="Gill Sans"/>
              </a:rPr>
              <a:t>Р</a:t>
            </a:r>
            <a:r>
              <a:rPr lang="ru" sz="1600" dirty="0" smtClean="0">
                <a:latin typeface="Gill Sans"/>
                <a:cs typeface="Gill Sans"/>
              </a:rPr>
              <a:t>НК-интерференция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95936" y="3651870"/>
            <a:ext cx="30442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Gill Sans"/>
                <a:cs typeface="Gill Sans"/>
              </a:rPr>
              <a:t>Глава 1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Gill Sans"/>
                <a:cs typeface="Gill Sans"/>
              </a:rPr>
              <a:t>Работа </a:t>
            </a:r>
            <a:r>
              <a:rPr lang="ru-RU" sz="1600" dirty="0" err="1">
                <a:solidFill>
                  <a:schemeClr val="bg1"/>
                </a:solidFill>
                <a:latin typeface="Gill Sans"/>
                <a:cs typeface="Gill Sans"/>
              </a:rPr>
              <a:t>Э</a:t>
            </a:r>
            <a:r>
              <a:rPr lang="ru-RU" sz="1600" dirty="0" err="1" smtClean="0">
                <a:solidFill>
                  <a:schemeClr val="bg1"/>
                </a:solidFill>
                <a:latin typeface="Gill Sans"/>
                <a:cs typeface="Gill Sans"/>
              </a:rPr>
              <a:t>пигенома</a:t>
            </a:r>
            <a:r>
              <a:rPr lang="ru-RU" sz="1600" dirty="0" smtClean="0">
                <a:solidFill>
                  <a:schemeClr val="bg1"/>
                </a:solidFill>
                <a:latin typeface="Gill Sans"/>
                <a:cs typeface="Gill Sans"/>
              </a:rPr>
              <a:t> </a:t>
            </a:r>
            <a:endParaRPr lang="ru-RU" sz="16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4740" y="1784141"/>
            <a:ext cx="35111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b="1" dirty="0" smtClean="0">
                <a:latin typeface="Gill Sans"/>
                <a:cs typeface="Gill Sans"/>
              </a:rPr>
              <a:t>Э</a:t>
            </a:r>
            <a:r>
              <a:rPr lang="ru" dirty="0" smtClean="0">
                <a:latin typeface="Gill Sans"/>
                <a:cs typeface="Gill Sans"/>
              </a:rPr>
              <a:t>пиге</a:t>
            </a:r>
            <a:r>
              <a:rPr lang="ru-RU" dirty="0" err="1" smtClean="0">
                <a:latin typeface="Gill Sans"/>
                <a:cs typeface="Gill Sans"/>
              </a:rPr>
              <a:t>нетические</a:t>
            </a:r>
            <a:r>
              <a:rPr lang="ru-RU" dirty="0" smtClean="0">
                <a:latin typeface="Gill Sans"/>
                <a:cs typeface="Gill Sans"/>
              </a:rPr>
              <a:t> переключатели</a:t>
            </a:r>
            <a:endParaRPr lang="ru-RU" dirty="0">
              <a:solidFill>
                <a:srgbClr val="272729"/>
              </a:solidFill>
              <a:latin typeface="Gill Sans"/>
              <a:cs typeface="Gill Sans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565442" y="2122473"/>
            <a:ext cx="2555543" cy="966"/>
          </a:xfrm>
          <a:prstGeom prst="line">
            <a:avLst/>
          </a:prstGeom>
          <a:ln w="6350" cmpd="sng">
            <a:solidFill>
              <a:srgbClr val="0570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82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524" y="663534"/>
            <a:ext cx="8568952" cy="3600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95710" y="33732"/>
            <a:ext cx="8560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latin typeface="Gill Sans"/>
                <a:cs typeface="Gill Sans"/>
              </a:rPr>
              <a:t>Теория Ж.Б. Ламарка основывается на наследовании благоприобретённых признаков</a:t>
            </a:r>
            <a:endParaRPr lang="ru-RU" sz="1800" b="1" dirty="0">
              <a:solidFill>
                <a:srgbClr val="272729"/>
              </a:solidFill>
              <a:latin typeface="Gill Sans"/>
              <a:cs typeface="Gill Sans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87524" y="4590666"/>
            <a:ext cx="8568952" cy="0"/>
          </a:xfrm>
          <a:prstGeom prst="line">
            <a:avLst/>
          </a:prstGeom>
          <a:ln w="6350" cmpd="sng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3528" y="4687345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19 </a:t>
            </a:r>
            <a:r>
              <a:rPr lang="ru-RU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Апреля 2018</a:t>
            </a:r>
            <a:endParaRPr lang="ru-RU" dirty="0">
              <a:solidFill>
                <a:schemeClr val="accent2">
                  <a:lumMod val="75000"/>
                  <a:lumOff val="2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8424" y="4687345"/>
            <a:ext cx="468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9</a:t>
            </a:r>
            <a:endParaRPr lang="ru-RU" dirty="0">
              <a:solidFill>
                <a:schemeClr val="accent2">
                  <a:lumMod val="75000"/>
                  <a:lumOff val="25000"/>
                </a:schemeClr>
              </a:solidFill>
              <a:latin typeface="Gill Sans"/>
              <a:cs typeface="Gill Sans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350" y="965366"/>
            <a:ext cx="5088650" cy="338399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980699" y="987574"/>
            <a:ext cx="5164906" cy="3384376"/>
          </a:xfrm>
          <a:prstGeom prst="rect">
            <a:avLst/>
          </a:prstGeom>
          <a:solidFill>
            <a:srgbClr val="057091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31540" y="1779662"/>
            <a:ext cx="3204356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1600"/>
              </a:spcAft>
              <a:buClr>
                <a:srgbClr val="057091"/>
              </a:buClr>
              <a:buFont typeface="Wingdings" charset="2"/>
              <a:buChar char="§"/>
            </a:pPr>
            <a:r>
              <a:rPr lang="ru" sz="1600" dirty="0" smtClean="0">
                <a:latin typeface="Gill Sans"/>
                <a:cs typeface="Gill Sans"/>
              </a:rPr>
              <a:t>Влияние внешних факторов на развитие организма</a:t>
            </a:r>
          </a:p>
          <a:p>
            <a:pPr marL="285750" lvl="0" indent="-285750">
              <a:spcAft>
                <a:spcPts val="1600"/>
              </a:spcAft>
              <a:buClr>
                <a:srgbClr val="057091"/>
              </a:buClr>
              <a:buFont typeface="Wingdings" charset="2"/>
              <a:buChar char="§"/>
            </a:pPr>
            <a:r>
              <a:rPr lang="ru" sz="1600" dirty="0" smtClean="0">
                <a:latin typeface="Gill Sans"/>
                <a:cs typeface="Gill Sans"/>
              </a:rPr>
              <a:t>Наследование приобретенных признаков путем передачи эпигенома</a:t>
            </a:r>
            <a:endParaRPr lang="ru" sz="1600" dirty="0">
              <a:latin typeface="Gill Sans"/>
              <a:cs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95936" y="3651870"/>
            <a:ext cx="30442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Gill Sans"/>
                <a:cs typeface="Gill Sans"/>
              </a:rPr>
              <a:t>Глава 2</a:t>
            </a:r>
          </a:p>
          <a:p>
            <a:r>
              <a:rPr lang="ru-RU" sz="1600" dirty="0">
                <a:solidFill>
                  <a:schemeClr val="bg1"/>
                </a:solidFill>
                <a:latin typeface="Gill Sans"/>
                <a:cs typeface="Gill Sans"/>
              </a:rPr>
              <a:t>Теория Ж.Б. Ламарка</a:t>
            </a:r>
          </a:p>
        </p:txBody>
      </p:sp>
    </p:spTree>
    <p:extLst>
      <p:ext uri="{BB962C8B-B14F-4D97-AF65-F5344CB8AC3E}">
        <p14:creationId xmlns:p14="http://schemas.microsoft.com/office/powerpoint/2010/main" val="424131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580</Words>
  <Application>Microsoft Office PowerPoint</Application>
  <PresentationFormat>Экран (16:9)</PresentationFormat>
  <Paragraphs>123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Эпигенетика: невидимый командир генома</dc:title>
  <dc:creator>Компьютер</dc:creator>
  <cp:lastModifiedBy>Компьютер</cp:lastModifiedBy>
  <cp:revision>38</cp:revision>
  <dcterms:modified xsi:type="dcterms:W3CDTF">2018-04-18T18:35:17Z</dcterms:modified>
</cp:coreProperties>
</file>