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Титульный слайд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7" name="Shape 17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8" name="Shape 18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21" name="Shape 21"/>
          <p:cNvSpPr txBox="1"/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83000"/>
              </a:lnSpc>
              <a:spcBef>
                <a:spcPts val="0"/>
              </a:spcBef>
              <a:buClr>
                <a:srgbClr val="262626"/>
              </a:buClr>
              <a:buSzPts val="7200"/>
              <a:buFont typeface="Century Gothic"/>
              <a:buNone/>
              <a:defRPr b="0" i="0" sz="72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1453896" y="521106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Заголовок и вертикальный текст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68579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1279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3979" lvl="2" marL="73152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93979" lvl="3" marL="100583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3980" lvl="4" marL="128016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397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39700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397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39700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ru-RU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Вертикальный заголовок и текст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68579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1279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3979" lvl="2" marL="73152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93979" lvl="3" marL="100583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3980" lvl="4" marL="128016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397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39700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397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39700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ru-RU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Заголовок и объект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68579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1279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3979" lvl="2" marL="73152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93979" lvl="3" marL="100583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3980" lvl="4" marL="128016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397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39700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397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39700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Заголовок раздела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8" name="Shape 38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1" name="Shape 41"/>
          <p:cNvSpPr txBox="1"/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83000"/>
              </a:lnSpc>
              <a:spcBef>
                <a:spcPts val="0"/>
              </a:spcBef>
              <a:buClr>
                <a:srgbClr val="262626"/>
              </a:buClr>
              <a:buSzPts val="7200"/>
              <a:buFont typeface="Century Gothic"/>
              <a:buNone/>
              <a:defRPr b="0" i="0" sz="72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1453553" y="521106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604504" y="521106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ru-RU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Два объекта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68579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1279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3979" lvl="2" marL="73152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93979" lvl="3" marL="100583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3980" lvl="4" marL="128016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397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39700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397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39700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68579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1279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3979" lvl="2" marL="73152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93979" lvl="3" marL="100583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3980" lvl="4" marL="128016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397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39700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397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39700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ru-RU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Сравнение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Garamond"/>
              <a:buNone/>
              <a:defRPr b="0" i="0" sz="1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900"/>
              <a:buFont typeface="Garamond"/>
              <a:buNone/>
              <a:defRPr b="1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800"/>
              <a:buFont typeface="Garamond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68579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1279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3979" lvl="2" marL="73152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93979" lvl="3" marL="100583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3980" lvl="4" marL="128016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397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39700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397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39700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3" type="body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Garamond"/>
              <a:buNone/>
              <a:defRPr b="0" i="0" sz="1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900"/>
              <a:buFont typeface="Garamond"/>
              <a:buNone/>
              <a:defRPr b="1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800"/>
              <a:buFont typeface="Garamond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4" type="body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68579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1279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3979" lvl="2" marL="73152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93979" lvl="3" marL="100583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3980" lvl="4" marL="128016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397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39700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397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39700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ru-RU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Только заголовок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ru-RU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Пустой слайд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ru-RU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Объект с подписью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68579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1279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3979" lvl="2" marL="73152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93979" lvl="3" marL="100583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3980" lvl="4" marL="128016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397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39700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397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39700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b="0" i="0" sz="1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200"/>
              <a:buFont typeface="Garamond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900"/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900"/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900"/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900"/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900"/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900"/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10393677" y="622300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ru-RU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80" name="Shape 8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Рисунок с подписью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84" name="Shape 84"/>
          <p:cNvSpPr/>
          <p:nvPr>
            <p:ph idx="2" type="pic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2800"/>
              <a:buFont typeface="Garamond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b="0" i="0" sz="1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200"/>
              <a:buFont typeface="Garamond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900"/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900"/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900"/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900"/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900"/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900"/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10396728" y="6227064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ru-RU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89" name="Shape 8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68579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1279" lvl="1" marL="457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3979" lvl="2" marL="73152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93979" lvl="3" marL="100583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3980" lvl="4" marL="128016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397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39700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397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39700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ctr">
              <a:lnSpc>
                <a:spcPct val="83000"/>
              </a:lnSpc>
              <a:spcBef>
                <a:spcPts val="0"/>
              </a:spcBef>
              <a:buClr>
                <a:srgbClr val="262626"/>
              </a:buClr>
              <a:buSzPts val="3600"/>
              <a:buFont typeface="Century Gothic"/>
              <a:buNone/>
            </a:pPr>
            <a:r>
              <a:rPr b="0" i="0" lang="ru-RU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ПРОБЛЕМА ПЕРЕВОДА КАЛАМБУРОВ НА РУССКИЙ ЯЗЫК В ЛИТЕРАТУРЕ НА ПРИМЕРЕ СКАЗКИ ЛЬЮИСА КЭРРОЛЛА </a:t>
            </a:r>
            <a:br>
              <a:rPr b="0" i="0" lang="ru-RU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ru-RU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“АЛИСА В СТРАНЕ ЧУДЕС”</a:t>
            </a:r>
          </a:p>
        </p:txBody>
      </p:sp>
      <p:sp>
        <p:nvSpPr>
          <p:cNvPr id="107" name="Shape 107"/>
          <p:cNvSpPr txBox="1"/>
          <p:nvPr>
            <p:ph idx="1" type="subTitle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9398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80"/>
              <a:buFont typeface="Garamond"/>
              <a:buNone/>
            </a:pPr>
            <a:r>
              <a:rPr b="0" i="0" lang="ru-RU" sz="148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Работу выполняла: Пивнюк Варя 10А</a:t>
            </a:r>
          </a:p>
          <a:p>
            <a:pPr indent="-9398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80"/>
              <a:buFont typeface="Garamond"/>
              <a:buNone/>
            </a:pPr>
            <a:r>
              <a:rPr b="0" i="0" lang="ru-RU" sz="148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Консультант: Елена Юрьевна Долотова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1066800" y="3429000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0480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</a:pPr>
            <a:r>
              <a:rPr b="0" i="0" lang="ru-RU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СПАСИБО ЗА ВНИМАНИЕ!</a:t>
            </a:r>
          </a:p>
        </p:txBody>
      </p:sp>
      <p:sp>
        <p:nvSpPr>
          <p:cNvPr descr="Картинки по запросу солнышко" id="165" name="Shape 16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Картинки по запросу солнышко"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609600"/>
            <a:ext cx="28956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</a:pPr>
            <a:r>
              <a:rPr b="0" i="0" lang="ru-RU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Выявленные проблемы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1066800" y="1761020"/>
            <a:ext cx="100584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◦"/>
            </a:pPr>
            <a:r>
              <a:rPr b="0" i="1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Непонимание смысла каламбуров в произведении </a:t>
            </a:r>
            <a:r>
              <a:rPr i="1" lang="ru-RU" sz="2000"/>
              <a:t>“Алиса в стране чудес”</a:t>
            </a:r>
          </a:p>
          <a:p>
            <a:pPr indent="-182880" lvl="0" marL="182880" marR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◦"/>
            </a:pPr>
            <a:r>
              <a:rPr b="0" i="1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Отсутствие работ, которые максимально полно решат проблему, описанную выше</a:t>
            </a:r>
          </a:p>
        </p:txBody>
      </p:sp>
      <p:pic>
        <p:nvPicPr>
          <p:cNvPr descr="Картинки по запросу алиса в стране чудес"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8950" y="3447700"/>
            <a:ext cx="4294101" cy="28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</a:pPr>
            <a:r>
              <a:rPr b="0" i="0" lang="ru-RU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Актуальность темы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09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0" lang="ru-RU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Практически каждый читал “Алису в стране чудес”, но реально поняли смысл каламбуров далеко не многие, а значит - не поняли и произведение. Поэтому актуальностью темы является потребность в разъяснении игры слов для читателей.</a:t>
            </a:r>
          </a:p>
        </p:txBody>
      </p:sp>
      <p:pic>
        <p:nvPicPr>
          <p:cNvPr descr="Картинки по запросу школьник читает"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0164" y="1047406"/>
            <a:ext cx="28956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</a:pPr>
            <a:r>
              <a:rPr b="0" i="0" lang="ru-RU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 и задачи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Цель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анализ каламбуров в тексте</a:t>
            </a:r>
            <a:r>
              <a:rPr lang="ru-RU"/>
              <a:t> “Алисы в стране чудес”</a:t>
            </a: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выявление возможных толкований и переводов. 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2E66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Задачи</a:t>
            </a:r>
            <a:r>
              <a:rPr b="0" i="0" lang="ru-RU" sz="1800" u="none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изучить теоретический материал и выявить общие закономерности жанра литературного нонсенса;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проанализировать тексты рассматриваемого произведения в оригинале и в переводе на русский язык, обращая внимание на каламбуры и их передачу в русском тексте;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провести обобщение результатов исследования и создать брошюру с пояснениями к сказке “Alice in wonderland” и “Алиса в стране чудес”.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432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320"/>
              <a:buFont typeface="Century Gothic"/>
              <a:buNone/>
            </a:pPr>
            <a:r>
              <a:rPr lang="ru-RU" sz="4320"/>
              <a:t>Т</a:t>
            </a:r>
            <a:r>
              <a:rPr b="0" i="0" lang="ru-RU" sz="432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еоретическая часть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Каламбур – игра слов (как правило, с комической окраской), где два сходно звучащих, но разных по смыслу слов приобретают новый смысл.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Нонсенс (син. “абсурд”) – литературное направление, возникшее в викторианскую эпоху 19 века в Великобритании. Основная идея нонсенса – уход в мир, где нет прикрепления к адекватности. Пример из произведения: “…согласилась Герцогиня.— Фламинго кусаются не хуже горчицы. А мораль отсюда такова: это птицы одного полета!”.</a:t>
            </a:r>
          </a:p>
        </p:txBody>
      </p:sp>
      <p:pic>
        <p:nvPicPr>
          <p:cNvPr descr="Картинки по запросу литературный нонсенс"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1432" y="642594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</a:pPr>
            <a:r>
              <a:rPr b="0" i="0" lang="ru-RU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Практическая часть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Создание </a:t>
            </a:r>
            <a:r>
              <a:rPr lang="ru-RU"/>
              <a:t>таблицы с каламбурами из “Алисы в стране чудес”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(возможно, в электронном варианте) для читателей произведения, содержащей описание и смысл наиболее важных</a:t>
            </a:r>
            <a:r>
              <a:rPr lang="ru-RU"/>
              <a:t> для понимания смысла произведения.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</a:pPr>
            <a:r>
              <a:rPr b="0" i="0" lang="ru-RU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Содержание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Введение……………………………………………………………………………………</a:t>
            </a:r>
          </a:p>
          <a:p>
            <a:pPr indent="-182880" lvl="0" marL="182880" rtl="0">
              <a:spcBef>
                <a:spcPts val="0"/>
              </a:spcBef>
              <a:buClr>
                <a:srgbClr val="262626"/>
              </a:buClr>
              <a:buSzPts val="1800"/>
              <a:buFont typeface="Garamond"/>
              <a:buChar char="◦"/>
            </a:pPr>
            <a:r>
              <a:rPr lang="ru-RU"/>
              <a:t>1</a:t>
            </a:r>
            <a:r>
              <a:rPr lang="ru-RU"/>
              <a:t>. Особенности жанра литературного нонсенса. Реализация литературного нонсенса в сказке Льюиса Кэрролла «Алиса в стране чудес»…………………………………………………………………………….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lang="ru-RU"/>
              <a:t>2</a:t>
            </a: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Каламбур. Виды каламбуров……………………………………………………</a:t>
            </a:r>
            <a:r>
              <a:rPr lang="ru-RU"/>
              <a:t>.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Особенности передачи каламбуров в произведении с переводом…..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Заключение…………………………………………………………………………......…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Список литературы………………………………………………………………………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Приложение (шпаргалка для читающих произведение).…………………...…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</a:pPr>
            <a:r>
              <a:rPr b="0" i="0" lang="ru-RU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Виды каламбуров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1066800" y="1807645"/>
            <a:ext cx="100584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Омофоны (звучание - одно, смысл и написание - разные) </a:t>
            </a:r>
          </a:p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Garamond"/>
              <a:buChar char="◦"/>
            </a:pPr>
            <a:r>
              <a:rPr lang="ru-RU">
                <a:solidFill>
                  <a:srgbClr val="FF0000"/>
                </a:solidFill>
              </a:rPr>
              <a:t>Tortoise(черепаха) и taught us(учила нас) </a:t>
            </a:r>
          </a:p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entury Gothic"/>
              <a:buChar char="◦"/>
            </a:pPr>
            <a:r>
              <a:rPr lang="ru-RU">
                <a:solidFill>
                  <a:srgbClr val="4A86E8"/>
                </a:solidFill>
              </a:rPr>
              <a:t>“We called him Tortoise because he taught us’, said the Mock Turtle angrily.”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Омонимы (звучание и написание – одно, смысл – разный)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Garamond"/>
              <a:buChar char="◦"/>
            </a:pPr>
            <a:r>
              <a:rPr lang="ru-RU">
                <a:solidFill>
                  <a:srgbClr val="FF0000"/>
                </a:solidFill>
              </a:rPr>
              <a:t>Bill(имя) и Bill(чек)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Garamond"/>
              <a:buChar char="◦"/>
            </a:pPr>
            <a:r>
              <a:rPr lang="ru-RU">
                <a:solidFill>
                  <a:srgbClr val="4A86E8"/>
                </a:solidFill>
              </a:rPr>
              <a:t>The Rabbit Sends in a Little Bill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Char char="◦"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lang="ru-RU"/>
              <a:t>Зевгма (сочетание многозначного слова с другими таким образом, что с одним оно образует свободное словосочетание, а с другим - фразеологизм)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Garamond"/>
              <a:buChar char="◦"/>
            </a:pPr>
            <a:r>
              <a:rPr lang="ru-RU">
                <a:solidFill>
                  <a:srgbClr val="FF0000"/>
                </a:solidFill>
              </a:rPr>
              <a:t>You must be off(ты должен уйти) и Head must be off(лишаться головы, терять голову)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Garamond"/>
              <a:buChar char="◦"/>
            </a:pPr>
            <a:r>
              <a:rPr lang="ru-RU">
                <a:solidFill>
                  <a:srgbClr val="4A86E8"/>
                </a:solidFill>
              </a:rPr>
              <a:t>“Either you or your head must be off, and that in about half no time!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</a:pPr>
            <a:r>
              <a:rPr b="0" i="0" lang="ru-RU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Список литературы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1066800" y="2211970"/>
            <a:ext cx="100584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Власов С. - </a:t>
            </a:r>
            <a:r>
              <a:rPr lang="ru-RU"/>
              <a:t>“Непереводимое в переводе”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Санников В.З. - </a:t>
            </a:r>
            <a:r>
              <a:rPr lang="ru-RU"/>
              <a:t>“Каламбур как семантический феномен”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Виноградов В.С. - </a:t>
            </a:r>
            <a:r>
              <a:rPr lang="ru-RU"/>
              <a:t>“Лексические вопросы перевода художественной литературы”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Ожегов С.И. - </a:t>
            </a:r>
            <a:r>
              <a:rPr lang="ru-RU"/>
              <a:t>“О структуре фразеологии”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Кэрролл Л. - </a:t>
            </a:r>
            <a:r>
              <a:rPr lang="ru-RU"/>
              <a:t>“Алиса в стране чудес”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Московский А.М. - </a:t>
            </a:r>
            <a:r>
              <a:rPr lang="ru-RU"/>
              <a:t>“О природе комического”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Уварова Н.Л - </a:t>
            </a:r>
            <a:r>
              <a:rPr lang="ru-RU"/>
              <a:t>“Об отношении понятий “каламбур”, “игра слов” и “языковая игра”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lang="ru-RU"/>
              <a:t>Колоннезе Дж. - “Нонсенс как форма комизма”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Картинки по запросу книга"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600" y="1052513"/>
            <a:ext cx="289560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Савон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