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51003"/>
            <a:ext cx="12191999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ДИПЛОМНАЯ РАБОТА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ТЕМУ:</a:t>
            </a:r>
          </a:p>
          <a:p>
            <a:pPr algn="ctr"/>
            <a:endParaRPr lang="ru-RU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«ВИДЕОНАБЛЮДЕНИЕ, ПОЖАРНАЯ И ОХРАННАЯ СИГНАЛИЗАЦИИ, КОНТРОЛЬ И УПРАВЛЕНИЕ ДОСТУПОМ В СИСТЕМЕ КОМПЛЕКСНОЙ БЕЗОПАСНОСТИ ОБРАЗОВАТЕЛЬНОГО УЧРЕЖДЕНИЯ»</a:t>
            </a:r>
          </a:p>
          <a:p>
            <a:pPr algn="ctr"/>
            <a:endParaRPr lang="ru-RU" sz="40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233" y="4927205"/>
            <a:ext cx="4877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АВТОР: 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Клишевский Артем, 10 «В» класс</a:t>
            </a:r>
          </a:p>
          <a:p>
            <a:pPr algn="ctr"/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НАУЧНЫЙ РУКОВОДИТЕЛЬ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Коняхин Александр Валерьевич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31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71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контроля и управления 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доступом (СКУД)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987" y="914399"/>
            <a:ext cx="11458833" cy="293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u="sng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Какие задачи выполняет СКУД</a:t>
            </a:r>
            <a:r>
              <a:rPr lang="ru-RU" i="1" u="sng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?</a:t>
            </a:r>
          </a:p>
          <a:p>
            <a:pPr algn="ctr">
              <a:spcAft>
                <a:spcPts val="0"/>
              </a:spcAft>
            </a:pPr>
            <a:endParaRPr lang="ru-RU" kern="50" dirty="0">
              <a:ea typeface="Lucida Sans Unicode" panose="020B060203050402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b="1" u="sng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Главная задача</a:t>
            </a:r>
            <a:r>
              <a:rPr lang="ru-RU" b="1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 </a:t>
            </a:r>
            <a:r>
              <a:rPr lang="ru-RU" b="1" kern="50" dirty="0">
                <a:ea typeface="Lucida Sans Unicode" panose="020B0602030504020204" pitchFamily="34" charset="0"/>
              </a:rPr>
              <a:t>– предотвратить проникновение в здание школы и на ее территорию посторонних лиц</a:t>
            </a:r>
            <a:r>
              <a:rPr lang="ru-RU" b="1" kern="50" dirty="0" smtClean="0">
                <a:ea typeface="Lucida Sans Unicode" panose="020B0602030504020204" pitchFamily="34" charset="0"/>
              </a:rPr>
              <a:t>.</a:t>
            </a:r>
          </a:p>
          <a:p>
            <a:pPr indent="449580">
              <a:spcAft>
                <a:spcPts val="0"/>
              </a:spcAft>
            </a:pPr>
            <a:endParaRPr lang="ru-RU" b="1" kern="50" dirty="0">
              <a:ea typeface="Lucida Sans Unicode" panose="020B060203050402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kern="50" dirty="0">
                <a:ea typeface="Lucida Sans Unicode" panose="020B0602030504020204" pitchFamily="34" charset="0"/>
              </a:rPr>
              <a:t>В дополнение к решению главной задачи СКУД имеет и ряд других полезных дополнительных функций</a:t>
            </a:r>
            <a:r>
              <a:rPr lang="ru-RU" kern="50" dirty="0" smtClean="0">
                <a:ea typeface="Lucida Sans Unicode" panose="020B0602030504020204" pitchFamily="34" charset="0"/>
              </a:rPr>
              <a:t>:</a:t>
            </a:r>
          </a:p>
          <a:p>
            <a:pPr indent="449580">
              <a:spcAft>
                <a:spcPts val="0"/>
              </a:spcAft>
            </a:pPr>
            <a:endParaRPr lang="ru-RU" kern="50" dirty="0">
              <a:ea typeface="Lucida Sans Unicode" panose="020B0602030504020204" pitchFamily="34" charset="0"/>
            </a:endParaRPr>
          </a:p>
          <a:p>
            <a:pPr marL="4000500" lvl="8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СМС сообщения родителям.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000500" lvl="8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Контроль за опозданиями.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000500" lvl="8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Электронная система расчета за питание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000500" lvl="8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Контроль успеваемости.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skud-kmv.weebly.com/uploads/3/7/1/6/37163285/8018027.jpg?9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7"/>
          <a:stretch/>
        </p:blipFill>
        <p:spPr bwMode="auto">
          <a:xfrm>
            <a:off x="1667439" y="3743654"/>
            <a:ext cx="8815928" cy="26574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9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494" y="214184"/>
            <a:ext cx="99842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</a:rPr>
              <a:t>Система СКУД состоит из</a:t>
            </a:r>
            <a:r>
              <a:rPr lang="ru-RU" kern="5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</a:rPr>
              <a:t>:</a:t>
            </a:r>
            <a:endParaRPr lang="ru-RU" kern="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Lucida Sans Unicode" panose="020B0602030504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Идентификатора</a:t>
            </a:r>
            <a:r>
              <a:rPr lang="ru-RU" kern="50" dirty="0" smtClean="0">
                <a:ea typeface="Lucida Sans Unicode" panose="020B0602030504020204" pitchFamily="34" charset="0"/>
              </a:rPr>
              <a:t> </a:t>
            </a:r>
            <a:r>
              <a:rPr lang="ru-RU" kern="50" dirty="0">
                <a:ea typeface="Lucida Sans Unicode" panose="020B0602030504020204" pitchFamily="34" charset="0"/>
              </a:rPr>
              <a:t>– это специальное устройство (электронный ключ) при помощи которого осуществляется проход его владельца в охраняемую зону. </a:t>
            </a:r>
            <a:r>
              <a:rPr lang="ru-RU" kern="50" dirty="0" smtClean="0">
                <a:ea typeface="Lucida Sans Unicode" panose="020B0602030504020204" pitchFamily="34" charset="0"/>
              </a:rPr>
              <a:t>Чаще </a:t>
            </a:r>
            <a:r>
              <a:rPr lang="ru-RU" kern="50" dirty="0">
                <a:ea typeface="Lucida Sans Unicode" panose="020B0602030504020204" pitchFamily="34" charset="0"/>
              </a:rPr>
              <a:t>всего используются магнитные карты.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Считывателя</a:t>
            </a:r>
            <a:r>
              <a:rPr lang="ru-RU" b="1" kern="50" dirty="0" smtClean="0">
                <a:ea typeface="Lucida Sans Unicode" panose="020B0602030504020204" pitchFamily="34" charset="0"/>
              </a:rPr>
              <a:t> </a:t>
            </a:r>
            <a:r>
              <a:rPr lang="ru-RU" b="1" kern="50" dirty="0">
                <a:ea typeface="Lucida Sans Unicode" panose="020B0602030504020204" pitchFamily="34" charset="0"/>
              </a:rPr>
              <a:t>- </a:t>
            </a:r>
            <a:r>
              <a:rPr lang="ru-RU" kern="50" dirty="0">
                <a:ea typeface="Lucida Sans Unicode" panose="020B0602030504020204" pitchFamily="34" charset="0"/>
              </a:rPr>
              <a:t>это устройство передает электронные данные владельца с идентификатора на контроллер. Как правило, считыватель устанавливается при входе в школу. Как только идентификатор </a:t>
            </a:r>
            <a:r>
              <a:rPr lang="ru-RU" kern="50" dirty="0" smtClean="0">
                <a:ea typeface="Lucida Sans Unicode" panose="020B0602030504020204" pitchFamily="34" charset="0"/>
              </a:rPr>
              <a:t>располагается </a:t>
            </a:r>
            <a:r>
              <a:rPr lang="ru-RU" kern="50" dirty="0">
                <a:ea typeface="Lucida Sans Unicode" panose="020B0602030504020204" pitchFamily="34" charset="0"/>
              </a:rPr>
              <a:t>в зоне приема считывателя, последний посылает электронный сигнал в контроллер, который разрешает или запрещает проход владельца идентификатора в школу.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Контроллера</a:t>
            </a:r>
            <a:r>
              <a:rPr lang="ru-RU" kern="50" dirty="0" smtClean="0">
                <a:ea typeface="Lucida Sans Unicode" panose="020B0602030504020204" pitchFamily="34" charset="0"/>
              </a:rPr>
              <a:t> </a:t>
            </a:r>
            <a:r>
              <a:rPr lang="ru-RU" kern="50" dirty="0">
                <a:ea typeface="Lucida Sans Unicode" panose="020B0602030504020204" pitchFamily="34" charset="0"/>
              </a:rPr>
              <a:t>– это электронное устройство осуществляющее управление всей системой СКУД. В нем хранится вся информация </a:t>
            </a:r>
            <a:r>
              <a:rPr lang="ru-RU" kern="50" dirty="0" smtClean="0">
                <a:ea typeface="Lucida Sans Unicode" panose="020B0602030504020204" pitchFamily="34" charset="0"/>
              </a:rPr>
              <a:t>об </a:t>
            </a:r>
            <a:r>
              <a:rPr lang="ru-RU" kern="50" dirty="0">
                <a:ea typeface="Lucida Sans Unicode" panose="020B0602030504020204" pitchFamily="34" charset="0"/>
              </a:rPr>
              <a:t>идентификаторах, отмечается время прихода и выхода и др.</a:t>
            </a:r>
            <a:endParaRPr lang="ru-RU" kern="50" dirty="0">
              <a:effectLst/>
              <a:ea typeface="Lucida Sans Unicode" panose="020B0602030504020204" pitchFamily="34" charset="0"/>
            </a:endParaRPr>
          </a:p>
        </p:txBody>
      </p:sp>
      <p:pic>
        <p:nvPicPr>
          <p:cNvPr id="7170" name="Picture 2" descr="http://image2.indotrading.com/co10921/productimages/p121802/25cf73ed-e3ab-4c7c-bbb9-57f2d2877b38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4" y="3764587"/>
            <a:ext cx="3047872" cy="2026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rantplaststroi.ru/wp-content/uploads/2016/09/n0O1P3G0w9Z539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17" y="3764587"/>
            <a:ext cx="2943550" cy="2027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amafon.ru/wp-content/uploads/2015/02/13-e14236056019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48" y="4555421"/>
            <a:ext cx="3651507" cy="207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6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71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охранная сигнализация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449" y="708801"/>
            <a:ext cx="10569146" cy="33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Охранная сигнализация для школы</a:t>
            </a:r>
            <a:r>
              <a:rPr lang="ru-RU" kern="50" dirty="0">
                <a:ea typeface="Lucida Sans Unicode" panose="020B0602030504020204" pitchFamily="34" charset="0"/>
              </a:rPr>
              <a:t> – комплекс специальных электронных средств, предназначенных для воспрепятствия проникновения посторонних в школу в любое время, особенно ночью. </a:t>
            </a:r>
          </a:p>
          <a:p>
            <a:pPr algn="ctr">
              <a:spcAft>
                <a:spcPts val="0"/>
              </a:spcAft>
            </a:pP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Элементы охранной </a:t>
            </a:r>
            <a:r>
              <a:rPr lang="ru-RU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сигнализации:</a:t>
            </a:r>
            <a:endParaRPr lang="ru-RU" kern="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Lucida Sans Unicode" panose="020B0602030504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Датчики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– электронные устройства, позволяющие контролировать движение в заданном периметре, открытие окон или дверей, разбитие стекла в окне или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витрине и др. 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случае обнаружения этих действий происходит срабатывание датчика и передача сигнала на </a:t>
            </a: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приемно-контрольный прибор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Приёмно-контрольный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прибор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– электронное устройство, осуществляющее контроль за всеми установленными датчиками. При срабатывании датчика приемно-контрольный прибор принимает сигнал, обрабатывает его и передает на </a:t>
            </a: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исполнительное устройство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kern="50" dirty="0">
              <a:ea typeface="Lucida Sans Unicode" panose="020B0602030504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Исполнительное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устройство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– после сигнала с приемно-контрольного прибора активирует сирену, передает сообщение на пульт охраны или отправляет СМС на установленный номер телефона.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gargoylesecurity.com/images/5800grp1_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75" y="4237435"/>
            <a:ext cx="4282694" cy="2394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0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9713" r="1872" b="6052"/>
          <a:stretch/>
        </p:blipFill>
        <p:spPr bwMode="auto">
          <a:xfrm>
            <a:off x="1490695" y="272499"/>
            <a:ext cx="9218493" cy="542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5059" y="5782961"/>
            <a:ext cx="1024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Система </a:t>
            </a: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охранной сигнализации </a:t>
            </a:r>
            <a:r>
              <a:rPr lang="ru-RU" b="1" kern="50" dirty="0">
                <a:ea typeface="Lucida Sans Unicode" panose="020B0602030504020204" pitchFamily="34" charset="0"/>
              </a:rPr>
              <a:t>– важный элемент школьной системы комплексной безопасности, позволяющая надежно нейтрализовать большинство потенциально опасных ситуаций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56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471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пожарная сигнализация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918" y="672077"/>
            <a:ext cx="10812163" cy="255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Lucida Sans Unicode" panose="020B0602030504020204" pitchFamily="34" charset="0"/>
              </a:rPr>
              <a:t>						      Пожарно-охранная </a:t>
            </a: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Lucida Sans Unicode" panose="020B0602030504020204" pitchFamily="34" charset="0"/>
              </a:rPr>
              <a:t>сигнализация состоит из: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Извещателей или датчиков (дымовые, температурные, датчики пламени, мультисенсорные, ручные извещатели).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Системы передачи сигнала от извещателей к контрольно-приёмному устройству (шлейфы, телефонные линии, радиоканальные, оптоволоконные,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GSM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GPRS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сети).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Приемно-контрольного устройства (ПКУ).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Автоматической системы оповещения (световая, звуковая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/>
              <a:t>Резервной системы питания (дизельные или бензиновые генераторы, аккумуляторы и др.).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26" y="3230021"/>
            <a:ext cx="7476946" cy="3512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835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248" y="247136"/>
            <a:ext cx="1003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Lucida Sans Unicode" panose="020B0602030504020204" pitchFamily="34" charset="0"/>
              </a:rPr>
              <a:t>ПОЭТАЖНАЯ СХЕМА РАЗМЕЩЕНИЯ СИСТЕМ ОХРАННОЙ И ПОЖАРНОЙ СИГНАЛИЗАЦИИ, ВИДЕОНАБЛЮДЕНИЯ, КОНТРОЛЯ И УПРАВЛЕНИЯ ДОСТУПОМ.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0832" r="15447" b="16002"/>
          <a:stretch/>
        </p:blipFill>
        <p:spPr bwMode="auto">
          <a:xfrm>
            <a:off x="362465" y="1932478"/>
            <a:ext cx="5692345" cy="295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5" t="12136" r="3489" b="16944"/>
          <a:stretch/>
        </p:blipFill>
        <p:spPr bwMode="auto">
          <a:xfrm>
            <a:off x="6203091" y="1932478"/>
            <a:ext cx="5634682" cy="2952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1279" y="4885038"/>
            <a:ext cx="83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этаж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603074" y="4896710"/>
            <a:ext cx="83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этаж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4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4749" r="23557" b="19788"/>
          <a:stretch/>
        </p:blipFill>
        <p:spPr bwMode="auto">
          <a:xfrm>
            <a:off x="151834" y="181232"/>
            <a:ext cx="5408707" cy="2998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8323" r="25043" b="18127"/>
          <a:stretch/>
        </p:blipFill>
        <p:spPr bwMode="auto">
          <a:xfrm>
            <a:off x="5832390" y="181232"/>
            <a:ext cx="5601730" cy="2998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5" t="15468" r="20760" b="19560"/>
          <a:stretch/>
        </p:blipFill>
        <p:spPr bwMode="auto">
          <a:xfrm>
            <a:off x="3262184" y="3485307"/>
            <a:ext cx="5291034" cy="3003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7468" y="3179805"/>
            <a:ext cx="83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этаж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15897" y="3160935"/>
            <a:ext cx="83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этаж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15032" y="6424838"/>
            <a:ext cx="83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этаж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0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24510" r="32271" b="18133"/>
          <a:stretch/>
        </p:blipFill>
        <p:spPr bwMode="auto">
          <a:xfrm>
            <a:off x="388465" y="464678"/>
            <a:ext cx="5600443" cy="2789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t="26177" r="26647" b="19558"/>
          <a:stretch/>
        </p:blipFill>
        <p:spPr bwMode="auto">
          <a:xfrm>
            <a:off x="5677156" y="3373392"/>
            <a:ext cx="5608681" cy="3336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4787" y="95346"/>
            <a:ext cx="224893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 smtClean="0"/>
              <a:t>Помещение подвала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90643" y="3079233"/>
            <a:ext cx="17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Школьный двор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08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209" y="185584"/>
            <a:ext cx="10519719" cy="4183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ucida Sans Unicode" panose="020B0602030504020204" pitchFamily="34" charset="0"/>
              </a:rPr>
              <a:t>В итоге в системе комплексной безопасности ГБОУ Гимназии №1505 учитывая видеокамеры, установленные ранее, и мои предложения надо разместить:</a:t>
            </a:r>
            <a:endParaRPr lang="ru-RU" sz="1600" kern="5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ucida Sans Unicode" panose="020B0602030504020204" pitchFamily="34" charset="0"/>
              </a:rPr>
              <a:t> </a:t>
            </a:r>
            <a:endParaRPr lang="ru-RU" sz="1600" kern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камер видеонаблюдения с разными углами обзора.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датчиков разбития стекла.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датчиков открытия двери.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датчиков движения.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94 датчика дыма.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94 датчика пламени.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ручных пожарных извещателей.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звуковых извещателей.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локальных ПКУ.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главных ПКУ разных систем безопасности.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СКУД.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clipart-library.com/images/rTLoRXq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681">
            <a:off x="2824462" y="3719913"/>
            <a:ext cx="6617210" cy="38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8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394" y="222422"/>
            <a:ext cx="1003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Lucida Sans Unicode" panose="020B0602030504020204" pitchFamily="34" charset="0"/>
              </a:rPr>
              <a:t>ПРИМЕРНЫЕ ЦЕНЫ НА ОБОРУДОВАНИЕ И УСТАНОВКУ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2"/>
          <a:stretch/>
        </p:blipFill>
        <p:spPr>
          <a:xfrm>
            <a:off x="1511486" y="794144"/>
            <a:ext cx="4782220" cy="3544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8"/>
          <a:stretch/>
        </p:blipFill>
        <p:spPr>
          <a:xfrm>
            <a:off x="6631146" y="792185"/>
            <a:ext cx="4456981" cy="3546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8670" y="4448632"/>
            <a:ext cx="91851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Примерные цены на оборудование: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dirty="0"/>
              <a:t>Видеокамер от 800 руб. (самая простая) до 100000 руб. (очень навороченная камера).</a:t>
            </a:r>
          </a:p>
          <a:p>
            <a:pPr algn="ctr"/>
            <a:r>
              <a:rPr lang="ru-RU" dirty="0"/>
              <a:t>Видеорегистратор 4-х канальный (на 4 видеокамеры) от 4000 руб. до 60000 руб.</a:t>
            </a:r>
          </a:p>
          <a:p>
            <a:pPr algn="ctr"/>
            <a:r>
              <a:rPr lang="ru-RU" dirty="0"/>
              <a:t>Извещатель дымовой от 150 руб. до 3500 руб.</a:t>
            </a:r>
          </a:p>
          <a:p>
            <a:pPr algn="ctr"/>
            <a:r>
              <a:rPr lang="ru-RU" dirty="0"/>
              <a:t>Извещатель охранный от 250 руб. до 10000 руб.</a:t>
            </a:r>
          </a:p>
          <a:p>
            <a:pPr algn="ctr"/>
            <a:r>
              <a:rPr lang="ru-RU" dirty="0"/>
              <a:t>Цена оборудования определяется качеством, брендом и функциональными возможностями.</a:t>
            </a:r>
            <a:endParaRPr lang="ru-RU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347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340" y="296562"/>
            <a:ext cx="6351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Цели и задачи дипломной работы: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973" y="1087396"/>
            <a:ext cx="108657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Цель:</a:t>
            </a:r>
            <a:r>
              <a:rPr lang="ru-RU" sz="2400" dirty="0"/>
              <a:t> разработка </a:t>
            </a:r>
            <a:r>
              <a:rPr lang="ru-RU" sz="2400" dirty="0" smtClean="0"/>
              <a:t>схем размещения систем видеонаблюдения, СКУД, пожарной и охранной сигнализации для ГБОУ Гимназии №1505.</a:t>
            </a:r>
          </a:p>
          <a:p>
            <a:endParaRPr lang="ru-RU" sz="2400" dirty="0" smtClean="0"/>
          </a:p>
          <a:p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Задачи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1. Изучить </a:t>
            </a:r>
            <a:r>
              <a:rPr lang="ru-RU" sz="2400" dirty="0"/>
              <a:t>правовые основы установки охранных систем в учебном заведении </a:t>
            </a:r>
            <a:endParaRPr lang="ru-RU" sz="2400" dirty="0" smtClean="0"/>
          </a:p>
          <a:p>
            <a:r>
              <a:rPr lang="ru-RU" sz="2400" dirty="0" smtClean="0"/>
              <a:t>2. Разобраться в структуре системы комплексной безопасности учебного заведения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Разобрать основные принципы установки элементов различных систем охраны </a:t>
            </a:r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ru-RU" sz="2400" dirty="0"/>
              <a:t>Ознакомиться с их техническими возможностями </a:t>
            </a:r>
            <a:endParaRPr lang="ru-RU" sz="2400" dirty="0" smtClean="0"/>
          </a:p>
          <a:p>
            <a:r>
              <a:rPr lang="ru-RU" sz="2400" dirty="0" smtClean="0"/>
              <a:t>5. </a:t>
            </a:r>
            <a:r>
              <a:rPr lang="ru-RU" sz="2400" dirty="0"/>
              <a:t>Предложить свой вариант установки этих систем для ГБОУ Гимназии №1505</a:t>
            </a:r>
          </a:p>
        </p:txBody>
      </p:sp>
    </p:spTree>
    <p:extLst>
      <p:ext uri="{BB962C8B-B14F-4D97-AF65-F5344CB8AC3E}">
        <p14:creationId xmlns:p14="http://schemas.microsoft.com/office/powerpoint/2010/main" val="32447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702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3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355" y="265521"/>
            <a:ext cx="104610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31800" algn="ctr"/>
            <a:r>
              <a:rPr lang="ru-RU" kern="50" dirty="0">
                <a:ea typeface="Lucida Sans Unicode" panose="020B0602030504020204" pitchFamily="34" charset="0"/>
              </a:rPr>
              <a:t>Опыт показывает, что в ходе любой полезной человеческой деятельности </a:t>
            </a:r>
            <a:r>
              <a:rPr lang="ru-RU" kern="50" dirty="0" smtClean="0">
                <a:ea typeface="Lucida Sans Unicode" panose="020B0602030504020204" pitchFamily="34" charset="0"/>
              </a:rPr>
              <a:t>можно </a:t>
            </a:r>
            <a:r>
              <a:rPr lang="ru-RU" kern="50" dirty="0">
                <a:ea typeface="Lucida Sans Unicode" panose="020B0602030504020204" pitchFamily="34" charset="0"/>
              </a:rPr>
              <a:t>столкнуться с различными источниками опасности. Определенные виды опасности могут подстерегать учащихся и учителей в ходе привычного учебного процесса в любом образовательном </a:t>
            </a:r>
            <a:r>
              <a:rPr lang="ru-RU" kern="50" dirty="0" smtClean="0">
                <a:ea typeface="Lucida Sans Unicode" panose="020B0602030504020204" pitchFamily="34" charset="0"/>
              </a:rPr>
              <a:t>учреждении. Это </a:t>
            </a:r>
            <a:r>
              <a:rPr lang="ru-RU" kern="50" dirty="0">
                <a:ea typeface="Lucida Sans Unicode" panose="020B0602030504020204" pitchFamily="34" charset="0"/>
              </a:rPr>
              <a:t>диктует необходимость создания в учебном заведении </a:t>
            </a:r>
            <a:endParaRPr lang="ru-RU" kern="50" dirty="0" smtClean="0">
              <a:ea typeface="Lucida Sans Unicode" panose="020B0602030504020204" pitchFamily="34" charset="0"/>
            </a:endParaRPr>
          </a:p>
          <a:p>
            <a:pPr lvl="1" indent="431800" algn="ctr">
              <a:lnSpc>
                <a:spcPct val="150000"/>
              </a:lnSpc>
            </a:pPr>
            <a:r>
              <a:rPr lang="ru-RU" u="sng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эффективной </a:t>
            </a:r>
            <a:r>
              <a:rPr lang="ru-RU" u="sng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системы комплексной безопасности</a:t>
            </a: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. 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http://go73.ru/wp-content/uploads/2013/08/izdevatelstva-v-shkole-proizvodyat-dolgoigrayushhij-effek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4" y="2105582"/>
            <a:ext cx="3016743" cy="2254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c01.rp-online.de/polopoly_fs/russischfernsehsenzeigt-szenen-turnhschule-beslkineltern-lehrfestgehalten-wurden-1.2092199.1317759686!httpImage/2599472170.jpg_gen/derivatives/dx510/2599472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37" y="4578068"/>
            <a:ext cx="3225506" cy="1871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.1rnd.ru/section/newsIconCis2/upload/images/news/icon/__149086903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64" y="2105582"/>
            <a:ext cx="3431775" cy="228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53.mchs.gov.ru/upload/site11/iblock/747/img_3785-800x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16" y="2105582"/>
            <a:ext cx="3433921" cy="228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4.s.pg13.ru/userfiles/picitem/img-20150602092858-5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77" y="4578068"/>
            <a:ext cx="3315921" cy="1865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0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4040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kern="5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</a:rPr>
              <a:t>Система </a:t>
            </a:r>
            <a:r>
              <a:rPr lang="ru-RU" u="sng" kern="5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</a:rPr>
              <a:t>комплексной </a:t>
            </a:r>
            <a:r>
              <a:rPr lang="ru-RU" u="sng" kern="5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</a:rPr>
              <a:t>безопасности (СКБ)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17015.edu35.ru/images/b27ba1a70f24793f960e39c0198790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12" y="1793183"/>
            <a:ext cx="6052778" cy="4539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931" y="615656"/>
            <a:ext cx="11203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СКБ включает в себя: проведение </a:t>
            </a:r>
            <a:r>
              <a:rPr lang="ru-RU" dirty="0"/>
              <a:t>необходимых мероприятий, разработку и обновление имеющихся нормативных документов по антитеррористической, пожарной и электробезопасности, вопросам гражданской обороны, охраны труда, правил ПДД, профилактики наркомании и токсикомании и другим вопросам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65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153" y="142144"/>
            <a:ext cx="11145795" cy="298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Правовую основу создания системы комплексной безопасности в школе составляет</a:t>
            </a:r>
            <a:r>
              <a:rPr lang="ru-RU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:</a:t>
            </a:r>
          </a:p>
          <a:p>
            <a:pPr indent="228600" algn="ctr">
              <a:spcAft>
                <a:spcPts val="0"/>
              </a:spcAft>
            </a:pPr>
            <a:endParaRPr lang="ru-RU" b="1" kern="50" dirty="0">
              <a:ea typeface="Lucida Sans Unicode" panose="020B0602030504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Российской Федерации.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конституционные законы.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Другие федеральные законы и иные нормативные правовые акты РФ.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Законы и иные нормативные акты субъектов РФ и органов местного самоуправления.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Общепризнанные принципы и нормы международного права.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Международные договоры Российской Федерации.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Постановления, приказы, положения, инструкции, памятки и другие документы (включая устав школы) регулирующие вопросы безопасности в конкретной школе.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91" y="3128603"/>
            <a:ext cx="3385371" cy="2539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59" y="3128603"/>
            <a:ext cx="3202528" cy="240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4" name="Picture 2" descr="http://www.knigi-janzen.de/images/goods/big/042972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40" y="3641125"/>
            <a:ext cx="2982098" cy="298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3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101" y="181233"/>
            <a:ext cx="996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вопросов комплексной безопасности осуществляется с помощью целого ряда систем.</a:t>
            </a:r>
          </a:p>
          <a:p>
            <a:endParaRPr lang="ru-RU" dirty="0"/>
          </a:p>
          <a:p>
            <a:pPr algn="ctr"/>
            <a:r>
              <a:rPr lang="ru-RU" dirty="0" smtClean="0"/>
              <a:t>Это прежде всего: </a:t>
            </a:r>
            <a:r>
              <a:rPr lang="ru-RU" b="1" dirty="0" smtClean="0"/>
              <a:t>система видеонаблюдения, СКУД, системы охранной и пожарной сигнализации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В моей дипломной работе рассматриваются именно эти системы.  </a:t>
            </a:r>
            <a:endParaRPr lang="ru-RU" dirty="0"/>
          </a:p>
        </p:txBody>
      </p:sp>
      <p:pic>
        <p:nvPicPr>
          <p:cNvPr id="4098" name="Picture 2" descr="http://lentaregion.ru/wp-content/uploads/2016/08/video_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68" y="1957968"/>
            <a:ext cx="3293166" cy="2298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ecurit.by/assets/images/elektronnye-prohodnye-kt02-i-sistema-bezopasnosti-perco-s-20-sh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2" y="1957968"/>
            <a:ext cx="2749670" cy="2298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ifsecglobal.com/wp-content/uploads/2015/01/Hochiki-fire-detec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-966" r="1781" b="4247"/>
          <a:stretch/>
        </p:blipFill>
        <p:spPr bwMode="auto">
          <a:xfrm>
            <a:off x="4073668" y="4475203"/>
            <a:ext cx="3293166" cy="2170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evizm.mos.ru/inform/%D0%9E%D1%85%D1%80%D0%B0%D0%BD%D0%BD%D1%8B%D0%B5%20%D0%BF%D0%BE%D1%81%D1%82%D1%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80" y="1929135"/>
            <a:ext cx="3461224" cy="2356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3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713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видеонаблюдения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0346" y="708801"/>
            <a:ext cx="101646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Российском законодательстве, к сожалению, отсутствует отдельно взятый закон или другой нормативный акт, который мог бы регулировать все вопросы, связанные с установкой и эксплуатацией систем видеонаблюдения (в том числе и в школе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Фрагментарно их можно найти Конституции РФ, Кодексах РФ, Федеральных Законах РФ и документах различных ведомств.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0346" y="2285846"/>
            <a:ext cx="99513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Изучение этих документов позволило мне сделать следующие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выводы</a:t>
            </a:r>
            <a:r>
              <a:rPr lang="ru-RU" dirty="0" smtClean="0"/>
              <a:t>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Установка системы видеонаблюдения в школе, как в месте общественно пользования - </a:t>
            </a:r>
            <a:r>
              <a:rPr lang="ru-RU" u="sng" dirty="0" smtClean="0"/>
              <a:t>законна</a:t>
            </a:r>
            <a:r>
              <a:rPr lang="ru-RU" dirty="0" smtClean="0"/>
              <a:t>. Решение на установку принимает директор.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Российское </a:t>
            </a:r>
            <a:r>
              <a:rPr lang="ru-RU" dirty="0"/>
              <a:t>законодательство запрещает собирать, использовать и распространять информацию о личной жизни. </a:t>
            </a:r>
            <a:r>
              <a:rPr lang="ru-RU" dirty="0" smtClean="0"/>
              <a:t>Но </a:t>
            </a:r>
            <a:r>
              <a:rPr lang="ru-RU" dirty="0"/>
              <a:t>в нашем </a:t>
            </a:r>
            <a:r>
              <a:rPr lang="ru-RU" dirty="0" smtClean="0"/>
              <a:t>случае </a:t>
            </a:r>
            <a:r>
              <a:rPr lang="ru-RU" dirty="0"/>
              <a:t>школа является </a:t>
            </a:r>
            <a:r>
              <a:rPr lang="ru-RU" u="sng" dirty="0"/>
              <a:t>общественным местом</a:t>
            </a:r>
            <a:r>
              <a:rPr lang="ru-RU" dirty="0"/>
              <a:t>, где каждый исполняет свои обязанности. Поэтому, вмешательство в частною жизнь, в этих случаях, может произойти лишь при распространении видеозаписей в чьих-то корыстных или коммерческих целях, т.е. </a:t>
            </a:r>
            <a:r>
              <a:rPr lang="ru-RU" u="sng" dirty="0"/>
              <a:t>не по назначению.</a:t>
            </a:r>
            <a:r>
              <a:rPr lang="ru-RU" dirty="0"/>
              <a:t> Видеосъемка запрещена в туалетах, раздевалках, медкабинете, кабинете психолога.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Директор </a:t>
            </a:r>
            <a:r>
              <a:rPr lang="ru-RU" dirty="0"/>
              <a:t>школы должен утвердить «Положение о порядке использования школьной системы видеонаблюдения</a:t>
            </a:r>
            <a:r>
              <a:rPr lang="ru-RU" dirty="0" smtClean="0"/>
              <a:t>».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5122" name="Picture 2" descr="http://myma.me/wp-content/uploads/tablichki/videonablud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40" y="4882729"/>
            <a:ext cx="1975271" cy="19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8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249" y="131805"/>
            <a:ext cx="10132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Техническое обеспечение систем </a:t>
            </a:r>
            <a:r>
              <a:rPr lang="ru-RU" kern="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</a:rPr>
              <a:t>видеонаблюдения</a:t>
            </a:r>
          </a:p>
          <a:p>
            <a:pPr>
              <a:spcAft>
                <a:spcPts val="0"/>
              </a:spcAft>
            </a:pPr>
            <a:r>
              <a:rPr lang="ru-RU" kern="50" dirty="0" smtClean="0">
                <a:ea typeface="Lucida Sans Unicode" panose="020B0602030504020204" pitchFamily="34" charset="0"/>
              </a:rPr>
              <a:t>Компоненты, из которых состоит школьная система видеонаблюдения: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kern="50" dirty="0" smtClean="0">
                <a:ea typeface="Lucida Sans Unicode" panose="020B0602030504020204" pitchFamily="34" charset="0"/>
              </a:rPr>
              <a:t>Сетевой видеорегистратор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kern="50" dirty="0" smtClean="0">
                <a:ea typeface="Lucida Sans Unicode" panose="020B0602030504020204" pitchFamily="34" charset="0"/>
              </a:rPr>
              <a:t>Коммутатор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kern="50" dirty="0" smtClean="0">
                <a:ea typeface="Lucida Sans Unicode" panose="020B0602030504020204" pitchFamily="34" charset="0"/>
              </a:rPr>
              <a:t>Камеры видеонаблюдения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kern="50" dirty="0" smtClean="0">
                <a:ea typeface="Lucida Sans Unicode" panose="020B0602030504020204" pitchFamily="34" charset="0"/>
              </a:rPr>
              <a:t>Монитор</a:t>
            </a:r>
            <a:endParaRPr lang="ru-RU" kern="50" dirty="0" smtClean="0">
              <a:ea typeface="Lucida Sans Unicode" panose="020B0602030504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kern="50" dirty="0" smtClean="0">
                <a:ea typeface="Lucida Sans Unicode" panose="020B0602030504020204" pitchFamily="34" charset="0"/>
              </a:rPr>
              <a:t>Источники питания для камер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kern="50" dirty="0" smtClean="0">
                <a:ea typeface="Lucida Sans Unicode" panose="020B0602030504020204" pitchFamily="34" charset="0"/>
              </a:rPr>
              <a:t>Кабельная система подключения</a:t>
            </a:r>
            <a:endParaRPr lang="ru-RU" kern="50" dirty="0">
              <a:effectLst/>
              <a:ea typeface="Lucida Sans Unicode" panose="020B0602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97" y="2579258"/>
            <a:ext cx="5725297" cy="4102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64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8010" y="238891"/>
            <a:ext cx="1014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Основные объекты видеонаблюдения в школе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011" y="606851"/>
            <a:ext cx="10149017" cy="290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kern="50" dirty="0">
                <a:ea typeface="Lucida Sans Unicode" panose="020B0602030504020204" pitchFamily="34" charset="0"/>
                <a:cs typeface="Times New Roman" panose="02020603050405020304" pitchFamily="18" charset="0"/>
              </a:rPr>
              <a:t>Прежде всего, для размещения С.В., надо определиться с наиболее </a:t>
            </a:r>
            <a:r>
              <a:rPr lang="ru-RU" u="sng" kern="50" dirty="0">
                <a:ea typeface="Lucida Sans Unicode" panose="020B0602030504020204" pitchFamily="34" charset="0"/>
                <a:cs typeface="Times New Roman" panose="02020603050405020304" pitchFamily="18" charset="0"/>
              </a:rPr>
              <a:t>важными участками школьного двора и помещения школы</a:t>
            </a:r>
            <a:r>
              <a:rPr lang="ru-RU" kern="50" dirty="0">
                <a:ea typeface="Lucida Sans Unicode" panose="020B0602030504020204" pitchFamily="34" charset="0"/>
                <a:cs typeface="Times New Roman" panose="02020603050405020304" pitchFamily="18" charset="0"/>
              </a:rPr>
              <a:t>, где видеонаблюдение необходимо прежде всего.</a:t>
            </a:r>
          </a:p>
          <a:p>
            <a:pPr>
              <a:spcAft>
                <a:spcPts val="0"/>
              </a:spcAft>
            </a:pPr>
            <a:r>
              <a:rPr lang="ru-RU" kern="50" dirty="0">
                <a:ea typeface="Lucida Sans Unicode" panose="020B0602030504020204" pitchFamily="34" charset="0"/>
                <a:cs typeface="Times New Roman" panose="02020603050405020304" pitchFamily="18" charset="0"/>
              </a:rPr>
              <a:t>По моему представлению это: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kern="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Внешнее наблюдение:</a:t>
            </a:r>
            <a:endParaRPr lang="ru-RU" b="1" kern="50" dirty="0"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школьный двор (вход на территорию школы, стадион или спортивная площадка, отдельные строения, помимо школьного здания и др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Внутреннее наблюдение:</a:t>
            </a:r>
            <a:endParaRPr lang="ru-RU" dirty="0"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ru-RU" dirty="0">
                <a:cs typeface="Times New Roman" panose="02020603050405020304" pitchFamily="18" charset="0"/>
              </a:rPr>
              <a:t>Места наибольшего скопления детей непосредственно в здании школы (коридоры, буфет или столовая, актовый зал, спортивный зал, гардероб и </a:t>
            </a:r>
            <a:r>
              <a:rPr lang="ru-RU" dirty="0" smtClean="0">
                <a:cs typeface="Times New Roman" panose="02020603050405020304" pitchFamily="18" charset="0"/>
              </a:rPr>
              <a:t>холл)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ru-RU" dirty="0" smtClean="0">
                <a:cs typeface="Times New Roman" panose="02020603050405020304" pitchFamily="18" charset="0"/>
              </a:rPr>
              <a:t>Служебные </a:t>
            </a:r>
            <a:r>
              <a:rPr lang="ru-RU" dirty="0">
                <a:cs typeface="Times New Roman" panose="02020603050405020304" pitchFamily="18" charset="0"/>
              </a:rPr>
              <a:t>помещения (кабинет директора, </a:t>
            </a:r>
            <a:r>
              <a:rPr lang="ru-RU" dirty="0" smtClean="0">
                <a:cs typeface="Times New Roman" panose="02020603050405020304" pitchFamily="18" charset="0"/>
              </a:rPr>
              <a:t>кухня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и </a:t>
            </a:r>
            <a:r>
              <a:rPr lang="ru-RU" dirty="0">
                <a:cs typeface="Times New Roman" panose="02020603050405020304" pitchFamily="18" charset="0"/>
              </a:rPr>
              <a:t>др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r>
              <a:rPr lang="en-US" dirty="0" smtClean="0">
                <a:cs typeface="Times New Roman" panose="02020603050405020304" pitchFamily="18" charset="0"/>
              </a:rPr>
              <a:t>)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8" y="3872425"/>
            <a:ext cx="1445581" cy="257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34" y="3872425"/>
            <a:ext cx="1445581" cy="257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02" y="3872425"/>
            <a:ext cx="1445581" cy="257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00" y="3872426"/>
            <a:ext cx="1445581" cy="257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5" y="3872425"/>
            <a:ext cx="1445582" cy="257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57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820</TotalTime>
  <Words>1048</Words>
  <Application>Microsoft Office PowerPoint</Application>
  <PresentationFormat>Широкоэкранный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Lucida Sans Unicode</vt:lpstr>
      <vt:lpstr>Symbol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artem.klish@yandex.ru</dc:creator>
  <cp:lastModifiedBy>artem.klish@yandex.ru</cp:lastModifiedBy>
  <cp:revision>28</cp:revision>
  <dcterms:created xsi:type="dcterms:W3CDTF">2017-04-16T08:21:20Z</dcterms:created>
  <dcterms:modified xsi:type="dcterms:W3CDTF">2017-04-16T22:02:17Z</dcterms:modified>
</cp:coreProperties>
</file>