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embeddedFontLst>
    <p:embeddedFont>
      <p:font typeface="Proxima Nova"/>
      <p:regular r:id="rId13"/>
      <p:bold r:id="rId14"/>
      <p:italic r:id="rId15"/>
      <p:boldItalic r:id="rId16"/>
    </p:embeddedFont>
    <p:embeddedFont>
      <p:font typeface="Alfa Slab One"/>
      <p:regular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ProximaNova-regular.fnt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ProximaNova-italic.fntdata"/><Relationship Id="rId14" Type="http://schemas.openxmlformats.org/officeDocument/2006/relationships/font" Target="fonts/ProximaNova-bold.fntdata"/><Relationship Id="rId17" Type="http://schemas.openxmlformats.org/officeDocument/2006/relationships/font" Target="fonts/AlfaSlabOne-regular.fntdata"/><Relationship Id="rId16" Type="http://schemas.openxmlformats.org/officeDocument/2006/relationships/font" Target="fonts/ProximaNova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4278300" y="2751162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9" name="Shape 3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265500" y="2981125"/>
            <a:ext cx="4045200" cy="13454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roxima Nova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ru"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ctrTitle"/>
          </p:nvPr>
        </p:nvSpPr>
        <p:spPr>
          <a:xfrm>
            <a:off x="311700" y="2084325"/>
            <a:ext cx="8520600" cy="1426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ru" sz="3000">
                <a:solidFill>
                  <a:srgbClr val="3333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Проявление оригинальности младших подростков в командной и индивидуальной деятельности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r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Автор: Межникова Екатерина.</a:t>
            </a:r>
          </a:p>
          <a:p>
            <a:pPr lvl="0" algn="r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Научный руководитель: Смирнова О. М.</a:t>
            </a:r>
          </a:p>
          <a:p>
            <a:pPr lvl="0" algn="r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sp>
        <p:nvSpPr>
          <p:cNvPr id="58" name="Shape 58"/>
          <p:cNvSpPr txBox="1"/>
          <p:nvPr/>
        </p:nvSpPr>
        <p:spPr>
          <a:xfrm>
            <a:off x="1189950" y="152675"/>
            <a:ext cx="6764100" cy="7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/>
              <a:t>ГБОУ Гимназия 1505</a:t>
            </a:r>
          </a:p>
        </p:txBody>
      </p:sp>
      <p:sp>
        <p:nvSpPr>
          <p:cNvPr id="59" name="Shape 59"/>
          <p:cNvSpPr txBox="1"/>
          <p:nvPr/>
        </p:nvSpPr>
        <p:spPr>
          <a:xfrm>
            <a:off x="1189950" y="4438900"/>
            <a:ext cx="6764100" cy="7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/>
              <a:t>Москва 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/>
              <a:t>Проблема исследования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Основная деятельность младших подростков - общение и взаимодействие со сверстниками. Но, исследовав оригинальность участников группы, можно ли предположить, как это влияет на работу всей группы.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Объект - </a:t>
            </a:r>
            <a:r>
              <a:rPr lang="ru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Творческие способности.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311700" y="1281650"/>
            <a:ext cx="8520600" cy="84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rPr>
              <a:t>Предмет - </a:t>
            </a:r>
            <a:r>
              <a:rPr lang="ru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Оригинальность младших подростков.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accent3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72" name="Shape 72"/>
          <p:cNvSpPr txBox="1"/>
          <p:nvPr/>
        </p:nvSpPr>
        <p:spPr>
          <a:xfrm>
            <a:off x="311700" y="2207700"/>
            <a:ext cx="8520600" cy="8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rPr>
              <a:t>Ц</a:t>
            </a:r>
            <a:r>
              <a:rPr lang="ru" sz="3000">
                <a:solidFill>
                  <a:schemeClr val="accent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ель </a:t>
            </a:r>
            <a:r>
              <a:rPr lang="ru"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rPr>
              <a:t>-</a:t>
            </a:r>
            <a:r>
              <a:rPr lang="ru" sz="18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rPr>
              <a:t> </a:t>
            </a:r>
            <a:r>
              <a:rPr lang="ru" sz="2400">
                <a:latin typeface="Times New Roman"/>
                <a:ea typeface="Times New Roman"/>
                <a:cs typeface="Times New Roman"/>
                <a:sym typeface="Times New Roman"/>
              </a:rPr>
              <a:t>Изучить проявление оригинальности младших подростков в  индивидуальной и групповой работе со сверстниками.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chemeClr val="accent3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18667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/>
              <a:t>Задачи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7593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AutoNum type="arabicParenR"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Определить понятие оригинальности как характеристики креативности; </a:t>
            </a:r>
          </a:p>
          <a:p>
            <a:pPr indent="-228600" lvl="0" marL="4572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AutoNum type="arabicParenR"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Описать особенности психологического развития младших подростков;</a:t>
            </a:r>
          </a:p>
          <a:p>
            <a:pPr indent="-228600" lvl="0" marL="4572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AutoNum type="arabicParenR"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Спланировать исследование проявления оригинальности подростков в индивидуальной и групповой деятельности;</a:t>
            </a:r>
          </a:p>
          <a:p>
            <a:pPr indent="-228600" lvl="0" marL="4572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AutoNum type="arabicParenR"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Подобрать методики и провести тестирование оригинальности подростков; </a:t>
            </a:r>
          </a:p>
          <a:p>
            <a:pPr indent="-228600" lvl="0" marL="4572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AutoNum type="arabicParenR"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Выполнение младшими подростками индивидуального и группового творческого задания;</a:t>
            </a:r>
          </a:p>
          <a:p>
            <a:pPr indent="-228600" lvl="0" marL="4572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AutoNum type="arabicParenR"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Анализ результатов исследования.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11620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/>
              <a:t>Разработанность темы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10937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Методика Торранса «Улучшение предмета» в модификации Е.Е. Туник (Е.Е. Туник, 2013 с.178), Методика Торранса «Необычная ситуация» в модификации Е.Е. Туник (Е.Е. Туник, 2013 с.178), Методика Торранса «Незаконченные фигуры» в модификации Е.Е. Туник (Е.Е. Туник, 2013 с.178), КРЕАТИВНОСТЬ поток и психология открытий и изобретений Михай Чиксентмихайи, Психологические особенности младших подростков описаны К.Н. Поливановой (2000), О.П. Солодиловой (2004), И.В. Шаповаленко (2004). </a:t>
            </a:r>
          </a:p>
          <a:p>
            <a:pPr indent="0" lvl="0" mar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19840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/>
              <a:t>Гипотеза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Предполагается, что при работе в группах младшие подростки будут увеличивать оригинальность.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Креативность - </a:t>
            </a:r>
            <a:r>
              <a:rPr lang="ru" sz="240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творческие способности, характеризующиеся готовностью к созданию принципиально новых идей, отклоняющихся от традиционных или принятых схем мышления, включает в себя:</a:t>
            </a:r>
            <a:r>
              <a:rPr lang="ru" sz="2400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Беглость оригинальность гибкость. разработанность( по Э. Торенсу)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2690850"/>
            <a:ext cx="8520600" cy="714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rPr>
              <a:t>Оригинальность - </a:t>
            </a:r>
            <a:r>
              <a:rPr lang="ru" sz="2400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способность производить необычные идеи, отличающиеся от общепринятых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358675" y="161935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 sz="6000"/>
              <a:t>Спасибо за внимание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