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1" r:id="rId2"/>
    <p:sldId id="264" r:id="rId3"/>
    <p:sldId id="260" r:id="rId4"/>
    <p:sldId id="269" r:id="rId5"/>
    <p:sldId id="270" r:id="rId6"/>
    <p:sldId id="263" r:id="rId7"/>
    <p:sldId id="271" r:id="rId8"/>
    <p:sldId id="267" r:id="rId9"/>
    <p:sldId id="265" r:id="rId10"/>
  </p:sldIdLst>
  <p:sldSz cx="12192000" cy="6858000"/>
  <p:notesSz cx="6858000" cy="9144000"/>
  <p:defaultTex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8315" autoAdjust="0"/>
  </p:normalViewPr>
  <p:slideViewPr>
    <p:cSldViewPr snapToGrid="0">
      <p:cViewPr varScale="1">
        <p:scale>
          <a:sx n="56" d="100"/>
          <a:sy n="56" d="100"/>
        </p:scale>
        <p:origin x="-104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ru-RU"/>
  <c:style val="4"/>
  <c:chart>
    <c:autoTitleDeleted val="1"/>
    <c:plotArea>
      <c:layout/>
      <c:barChart>
        <c:barDir val="col"/>
        <c:grouping val="clustered"/>
        <c:ser>
          <c:idx val="0"/>
          <c:order val="0"/>
          <c:tx>
            <c:strRef>
              <c:f>Лист1!$B$1</c:f>
              <c:strCache>
                <c:ptCount val="1"/>
                <c:pt idx="0">
                  <c:v>Столбец1</c:v>
                </c:pt>
              </c:strCache>
            </c:strRef>
          </c:tx>
          <c:cat>
            <c:strRef>
              <c:f>Лист1!$A$2:$A$4</c:f>
              <c:strCache>
                <c:ptCount val="3"/>
                <c:pt idx="0">
                  <c:v>Не знают о сущестовании систем</c:v>
                </c:pt>
                <c:pt idx="1">
                  <c:v>Знают очень мало</c:v>
                </c:pt>
                <c:pt idx="2">
                  <c:v>Знают больше одной, но плохо</c:v>
                </c:pt>
              </c:strCache>
            </c:strRef>
          </c:cat>
          <c:val>
            <c:numRef>
              <c:f>Лист1!$B$2:$B$4</c:f>
              <c:numCache>
                <c:formatCode>General</c:formatCode>
                <c:ptCount val="3"/>
                <c:pt idx="0">
                  <c:v>5</c:v>
                </c:pt>
                <c:pt idx="1">
                  <c:v>8</c:v>
                </c:pt>
                <c:pt idx="2">
                  <c:v>2</c:v>
                </c:pt>
              </c:numCache>
            </c:numRef>
          </c:val>
        </c:ser>
        <c:axId val="71912832"/>
        <c:axId val="96432512"/>
      </c:barChart>
      <c:catAx>
        <c:axId val="71912832"/>
        <c:scaling>
          <c:orientation val="minMax"/>
        </c:scaling>
        <c:axPos val="b"/>
        <c:tickLblPos val="nextTo"/>
        <c:txPr>
          <a:bodyPr/>
          <a:lstStyle/>
          <a:p>
            <a:pPr>
              <a:defRPr sz="3200"/>
            </a:pPr>
            <a:endParaRPr lang="ru-RU"/>
          </a:p>
        </c:txPr>
        <c:crossAx val="96432512"/>
        <c:crosses val="autoZero"/>
        <c:auto val="1"/>
        <c:lblAlgn val="ctr"/>
        <c:lblOffset val="100"/>
      </c:catAx>
      <c:valAx>
        <c:axId val="96432512"/>
        <c:scaling>
          <c:orientation val="minMax"/>
        </c:scaling>
        <c:axPos val="l"/>
        <c:majorGridlines/>
        <c:numFmt formatCode="General" sourceLinked="1"/>
        <c:tickLblPos val="nextTo"/>
        <c:txPr>
          <a:bodyPr/>
          <a:lstStyle/>
          <a:p>
            <a:pPr>
              <a:defRPr sz="3200"/>
            </a:pPr>
            <a:endParaRPr lang="ru-RU"/>
          </a:p>
        </c:txPr>
        <c:crossAx val="71912832"/>
        <c:crosses val="autoZero"/>
        <c:crossBetween val="between"/>
      </c:valAx>
    </c:plotArea>
    <c:plotVisOnly val="1"/>
  </c:chart>
  <c:txPr>
    <a:bodyPr/>
    <a:lstStyle/>
    <a:p>
      <a:pPr>
        <a:defRPr sz="1800"/>
      </a:pPr>
      <a:endParaRPr lang="ru-RU"/>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EFF5C9-7AA6-45FA-A3FE-9C0F73A5E33B}" type="datetimeFigureOut">
              <a:rPr lang="ru-RU" smtClean="0"/>
              <a:pPr/>
              <a:t>19.04.2017</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D3E127-3F82-4867-AC33-138731F37D2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Здравствуйте,</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Меня зовут Агальцова Лидия Алексеевна, я ученица 10 Б класса. И сегодня на </a:t>
            </a:r>
            <a:r>
              <a:rPr lang="ru-RU" sz="1200" kern="1200" dirty="0" smtClean="0">
                <a:solidFill>
                  <a:schemeClr val="tx1"/>
                </a:solidFill>
                <a:latin typeface="+mn-lt"/>
                <a:ea typeface="+mn-ea"/>
                <a:cs typeface="+mn-cs"/>
              </a:rPr>
              <a:t>защите </a:t>
            </a:r>
            <a:r>
              <a:rPr lang="ru-RU" sz="1200" kern="1200" dirty="0" smtClean="0">
                <a:solidFill>
                  <a:schemeClr val="tx1"/>
                </a:solidFill>
                <a:latin typeface="+mn-lt"/>
                <a:ea typeface="+mn-ea"/>
                <a:cs typeface="+mn-cs"/>
              </a:rPr>
              <a:t>я представляю свой диплом на тему "Школы Актерского мастерства: специфика и различия" под руководством Н.А. Беляковой.</a:t>
            </a:r>
            <a:endParaRPr lang="ru-RU" dirty="0"/>
          </a:p>
        </p:txBody>
      </p:sp>
      <p:sp>
        <p:nvSpPr>
          <p:cNvPr id="4" name="Номер слайда 3"/>
          <p:cNvSpPr>
            <a:spLocks noGrp="1"/>
          </p:cNvSpPr>
          <p:nvPr>
            <p:ph type="sldNum" sz="quarter" idx="10"/>
          </p:nvPr>
        </p:nvSpPr>
        <p:spPr/>
        <p:txBody>
          <a:bodyPr/>
          <a:lstStyle/>
          <a:p>
            <a:fld id="{C0D3E127-3F82-4867-AC33-138731F37D26}" type="slidenum">
              <a:rPr lang="ru-RU" smtClean="0"/>
              <a:pPr/>
              <a:t>1</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Актуальность моей работы.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В настоящее время театральное мастерство привлекает к себе внимание большого количества людей. Профессия актера уважаема, её ценят и любят. Все чаще подрастающее поколение выбирает себе в качестве кумиров представителей именно этой профессии. А, следовательно, все больше детей стремятся стать актерами или, по крайней мере, выбирают в качестве хобби актерское мастерство. Из-за такого массового желания прикоснуться к театральному мастерству открывается все больше театральных студий для детей и подростков, в особенности в Москве. Да даже у нас в школе в этом году их целых три! Согласитесь, это большое количество начинающих актеров. Каждый из них индивидуален, все они играют по-разному, однако, почти каждый из них задается одним и тем же вопросом: "А как же лучше сыграть?"</a:t>
            </a:r>
          </a:p>
          <a:p>
            <a:r>
              <a:rPr lang="ru-RU" sz="1200" kern="1200" dirty="0" smtClean="0">
                <a:solidFill>
                  <a:schemeClr val="tx1"/>
                </a:solidFill>
                <a:latin typeface="+mn-lt"/>
                <a:ea typeface="+mn-ea"/>
                <a:cs typeface="+mn-cs"/>
              </a:rPr>
              <a:t>Этот вопрос остро стоит на протяжении уже многих лет. Различные театральные деятели, размышляя над данной проблемой, создавали свои системы актерского мастерства, по которым уже много лет учатся актеры в вузах. Но знают ли о них дети, которые только начали постигать это искусство? Да и важно ли вообще знать все это в столь юном возрасте? И, если да, то как преподнести детям эту информацию, ведь источников очень много, а, следовательно, в этом легко запутаться? </a:t>
            </a:r>
          </a:p>
          <a:p>
            <a:r>
              <a:rPr lang="ru-RU" sz="1200" kern="1200" dirty="0" smtClean="0">
                <a:solidFill>
                  <a:schemeClr val="tx1"/>
                </a:solidFill>
                <a:latin typeface="+mn-lt"/>
                <a:ea typeface="+mn-ea"/>
                <a:cs typeface="+mn-cs"/>
              </a:rPr>
              <a:t>Именно на эти вопросы мне и предстояло ответить.</a:t>
            </a:r>
            <a:endParaRPr lang="ru-RU" dirty="0"/>
          </a:p>
        </p:txBody>
      </p:sp>
      <p:sp>
        <p:nvSpPr>
          <p:cNvPr id="4" name="Номер слайда 3"/>
          <p:cNvSpPr>
            <a:spLocks noGrp="1"/>
          </p:cNvSpPr>
          <p:nvPr>
            <p:ph type="sldNum" sz="quarter" idx="10"/>
          </p:nvPr>
        </p:nvSpPr>
        <p:spPr/>
        <p:txBody>
          <a:bodyPr/>
          <a:lstStyle/>
          <a:p>
            <a:fld id="{C0D3E127-3F82-4867-AC33-138731F37D26}" type="slidenum">
              <a:rPr lang="ru-RU" smtClean="0"/>
              <a:pPr/>
              <a:t>2</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 ходе своей дипломной работы, для ознакомления начинающих актеров с системами актерского мастерства, я создала мини-справочник с кратким изложением нескольких систем.</a:t>
            </a:r>
          </a:p>
          <a:p>
            <a:r>
              <a:rPr lang="ru-RU" sz="1200" kern="1200" dirty="0" smtClean="0">
                <a:solidFill>
                  <a:schemeClr val="tx1"/>
                </a:solidFill>
                <a:latin typeface="+mn-lt"/>
                <a:ea typeface="+mn-ea"/>
                <a:cs typeface="+mn-cs"/>
              </a:rPr>
              <a:t>Посоветовавшись со своим руководителем, я решила остановиться на четырех основных деятелях искусства: К.С. Станиславский, М. Чехов, Вс. Мейерхольд и Ли </a:t>
            </a:r>
            <a:r>
              <a:rPr lang="ru-RU" sz="1200" kern="1200" dirty="0" err="1" smtClean="0">
                <a:solidFill>
                  <a:schemeClr val="tx1"/>
                </a:solidFill>
                <a:latin typeface="+mn-lt"/>
                <a:ea typeface="+mn-ea"/>
                <a:cs typeface="+mn-cs"/>
              </a:rPr>
              <a:t>Страсберг</a:t>
            </a:r>
            <a:r>
              <a:rPr lang="ru-RU" sz="1200" kern="1200" dirty="0" smtClean="0">
                <a:solidFill>
                  <a:schemeClr val="tx1"/>
                </a:solidFill>
                <a:latin typeface="+mn-lt"/>
                <a:ea typeface="+mn-ea"/>
                <a:cs typeface="+mn-cs"/>
              </a:rPr>
              <a:t>, и рассматривать в дальнейшем только их системы актерского мастерства. Такой выбор был сделан исходя из того, что именно эти четыре системы получили максимально большую известность, а также именно по этим системам чаще всего учатся ученики театральных вузов.</a:t>
            </a:r>
          </a:p>
          <a:p>
            <a:r>
              <a:rPr lang="ru-RU" sz="1200" kern="1200" dirty="0" smtClean="0">
                <a:solidFill>
                  <a:schemeClr val="tx1"/>
                </a:solidFill>
                <a:latin typeface="+mn-lt"/>
                <a:ea typeface="+mn-ea"/>
                <a:cs typeface="+mn-cs"/>
              </a:rPr>
              <a:t>Первая глава моего диплома, теоретическая, включает в себя разъяснение того, что же такое школы актерского мастерства. Также в первой главе содержится описание разных систем актерского мастерства, которые были составлены великими деятелями искусства. </a:t>
            </a:r>
          </a:p>
          <a:p>
            <a:r>
              <a:rPr lang="ru-RU" sz="1200" kern="1200" dirty="0" smtClean="0">
                <a:solidFill>
                  <a:schemeClr val="tx1"/>
                </a:solidFill>
                <a:latin typeface="+mn-lt"/>
                <a:ea typeface="+mn-ea"/>
                <a:cs typeface="+mn-cs"/>
              </a:rPr>
              <a:t>Вторая глава моего диплома включает в себя исследование, в ходе которого, проведя два опроса, я определила, какими знаниями по различным системам в среднем располагают начинающие актеры и есть ли у них желание получать знания в дальнейшем, а так же узнала то, что думают об этом уже состоявшиеся актеры. После оценки полученных данных, я и приняла решение о создании мини-справочника. Так же мною была проведена апробация справочника. И на основе отзывов были сделаны выводы.  </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C0D3E127-3F82-4867-AC33-138731F37D26}"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Целью моего исследования стало предоставление информации в более простом виде для начинающих актеров и всех неравнодушных к театру. </a:t>
            </a:r>
          </a:p>
          <a:p>
            <a:r>
              <a:rPr lang="ru-RU" sz="1200" kern="1200" dirty="0" smtClean="0">
                <a:solidFill>
                  <a:schemeClr val="tx1"/>
                </a:solidFill>
                <a:latin typeface="+mn-lt"/>
                <a:ea typeface="+mn-ea"/>
                <a:cs typeface="+mn-cs"/>
              </a:rPr>
              <a:t>Для достижения этой цели я поставила перед собой следующие задачи: </a:t>
            </a:r>
            <a:br>
              <a:rPr lang="ru-RU" sz="1200" kern="1200" dirty="0" smtClean="0">
                <a:solidFill>
                  <a:schemeClr val="tx1"/>
                </a:solidFill>
                <a:latin typeface="+mn-lt"/>
                <a:ea typeface="+mn-ea"/>
                <a:cs typeface="+mn-cs"/>
              </a:rPr>
            </a:br>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Изучить четыре различные системы актерского мастерства</a:t>
            </a:r>
          </a:p>
          <a:p>
            <a:pPr lvl="0"/>
            <a:r>
              <a:rPr lang="ru-RU" sz="1200" kern="1200" dirty="0" smtClean="0">
                <a:solidFill>
                  <a:schemeClr val="tx1"/>
                </a:solidFill>
                <a:latin typeface="+mn-lt"/>
                <a:ea typeface="+mn-ea"/>
                <a:cs typeface="+mn-cs"/>
              </a:rPr>
              <a:t>Разобраться в специфике и отличиях различных систем актерского мастерства</a:t>
            </a:r>
          </a:p>
          <a:p>
            <a:pPr lvl="0"/>
            <a:r>
              <a:rPr lang="ru-RU" sz="1200" kern="1200" dirty="0" smtClean="0">
                <a:solidFill>
                  <a:schemeClr val="tx1"/>
                </a:solidFill>
                <a:latin typeface="+mn-lt"/>
                <a:ea typeface="+mn-ea"/>
                <a:cs typeface="+mn-cs"/>
              </a:rPr>
              <a:t>Выяснить, знают ли ученики театральных студий о существовании этих систем, и как много они знают.</a:t>
            </a:r>
          </a:p>
          <a:p>
            <a:pPr lvl="0"/>
            <a:r>
              <a:rPr lang="ru-RU" sz="1200" kern="1200" dirty="0" smtClean="0">
                <a:solidFill>
                  <a:schemeClr val="tx1"/>
                </a:solidFill>
                <a:latin typeface="+mn-lt"/>
                <a:ea typeface="+mn-ea"/>
                <a:cs typeface="+mn-cs"/>
              </a:rPr>
              <a:t>Исследовать зависимость знания актерских систем и хорошей игры на сцене</a:t>
            </a:r>
          </a:p>
          <a:p>
            <a:pPr lvl="0"/>
            <a:r>
              <a:rPr lang="ru-RU" sz="1200" kern="1200" dirty="0" smtClean="0">
                <a:solidFill>
                  <a:schemeClr val="tx1"/>
                </a:solidFill>
                <a:latin typeface="+mn-lt"/>
                <a:ea typeface="+mn-ea"/>
                <a:cs typeface="+mn-cs"/>
              </a:rPr>
              <a:t>Разработать простой и удобный способ донести до детей и подростков информацию о системах актерского мастерства</a:t>
            </a:r>
          </a:p>
          <a:p>
            <a:pPr lvl="0"/>
            <a:r>
              <a:rPr lang="ru-RU" sz="1200" kern="1200" dirty="0" smtClean="0">
                <a:solidFill>
                  <a:schemeClr val="tx1"/>
                </a:solidFill>
                <a:latin typeface="+mn-lt"/>
                <a:ea typeface="+mn-ea"/>
                <a:cs typeface="+mn-cs"/>
              </a:rPr>
              <a:t>Создать мини-справочник с кратким изложением четырех систем</a:t>
            </a:r>
          </a:p>
          <a:p>
            <a:pPr lvl="0"/>
            <a:r>
              <a:rPr lang="ru-RU" sz="1200" kern="1200" dirty="0" smtClean="0">
                <a:solidFill>
                  <a:schemeClr val="tx1"/>
                </a:solidFill>
                <a:latin typeface="+mn-lt"/>
                <a:ea typeface="+mn-ea"/>
                <a:cs typeface="+mn-cs"/>
              </a:rPr>
              <a:t>Опробовать справочник на </a:t>
            </a:r>
            <a:r>
              <a:rPr lang="ru-RU" sz="1200" kern="1200" dirty="0" err="1" smtClean="0">
                <a:solidFill>
                  <a:schemeClr val="tx1"/>
                </a:solidFill>
                <a:latin typeface="+mn-lt"/>
                <a:ea typeface="+mn-ea"/>
                <a:cs typeface="+mn-cs"/>
              </a:rPr>
              <a:t>фокус-группе</a:t>
            </a:r>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Сформулировать общие выводы</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C0D3E127-3F82-4867-AC33-138731F37D26}"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ИССЛЕДОВАНИЕ.</a:t>
            </a:r>
          </a:p>
          <a:p>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Во второй главе моего диплома описывается мое исследование. Для того, чтобы ответить на вышеуказанные вопросы, я провела два опроса. Первый опрос был проведен среди детей и подростков от 12 до 17 лет. Всего было опрошено 15 человек. Из них 10 были учениками театральных студий нашей школы, а пятеро были учениками других театральных студий.</a:t>
            </a:r>
          </a:p>
          <a:p>
            <a:endParaRPr lang="ru-RU" dirty="0" smtClean="0"/>
          </a:p>
          <a:p>
            <a:r>
              <a:rPr lang="ru-RU" sz="1200" kern="1200" dirty="0" smtClean="0">
                <a:solidFill>
                  <a:schemeClr val="tx1"/>
                </a:solidFill>
                <a:latin typeface="+mn-lt"/>
                <a:ea typeface="+mn-ea"/>
                <a:cs typeface="+mn-cs"/>
              </a:rPr>
              <a:t>В результате этого исследования, я поняла, что почти все начинающие актеры не знакомы с теоретической стороной того, чем они занимаются. Однако все они осознают, что знание этой теории было бы полезно. </a:t>
            </a:r>
          </a:p>
          <a:p>
            <a:r>
              <a:rPr lang="ru-RU" sz="1200" kern="1200" dirty="0" smtClean="0">
                <a:solidFill>
                  <a:schemeClr val="tx1"/>
                </a:solidFill>
                <a:latin typeface="+mn-lt"/>
                <a:ea typeface="+mn-ea"/>
                <a:cs typeface="+mn-cs"/>
              </a:rPr>
              <a:t>Второй опрос был проведен среди состоявшихся актеров. Этот опрос я проводила с целью выяснить, нужны ли эти знания начинающим актерам и помогут ли они в будущем для удачных выступлений. Четверо из пяти актеров сказали, что узнавать о системах актерского мастерства они начали только в институте. Они признались, что это было трудно, но им помогали учителя. Так же четверо из пяти актеров заявляют, что знание этих систем просто необходимо, последний же член опрашиваемой группы утверждает, что знать их желательно, но не необходимо. Все актеры в той или иной мере совмещают несколько систем, выбирая из них самые удобные и простые элементы для себя. </a:t>
            </a:r>
          </a:p>
          <a:p>
            <a:r>
              <a:rPr lang="ru-RU" sz="1200" kern="1200" dirty="0" smtClean="0">
                <a:solidFill>
                  <a:schemeClr val="tx1"/>
                </a:solidFill>
                <a:latin typeface="+mn-lt"/>
                <a:ea typeface="+mn-ea"/>
                <a:cs typeface="+mn-cs"/>
              </a:rPr>
              <a:t>Это исследование также показало, что системы актерского мастерства важны для актера, но изучение их – процесс долгий и сложный.</a:t>
            </a:r>
          </a:p>
        </p:txBody>
      </p:sp>
      <p:sp>
        <p:nvSpPr>
          <p:cNvPr id="4" name="Номер слайда 3"/>
          <p:cNvSpPr>
            <a:spLocks noGrp="1"/>
          </p:cNvSpPr>
          <p:nvPr>
            <p:ph type="sldNum" sz="quarter" idx="10"/>
          </p:nvPr>
        </p:nvSpPr>
        <p:spPr/>
        <p:txBody>
          <a:bodyPr/>
          <a:lstStyle/>
          <a:p>
            <a:fld id="{C0D3E127-3F82-4867-AC33-138731F37D26}"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Создание мини-справочника </a:t>
            </a:r>
          </a:p>
          <a:p>
            <a:r>
              <a:rPr lang="ru-RU" sz="1200" kern="1200" dirty="0" smtClean="0">
                <a:solidFill>
                  <a:schemeClr val="tx1"/>
                </a:solidFill>
                <a:latin typeface="+mn-lt"/>
                <a:ea typeface="+mn-ea"/>
                <a:cs typeface="+mn-cs"/>
              </a:rPr>
              <a:t>После проведения своего исследования я выяснила, что начинающим актерам необходимо предоставить информацию о различных системах актерского мастерства, однако эта информация должна быть в простой, доступной и понятной форме. Посоветовавшись с руководителем, мы решили, что конечным продуктом моей работы станет мини-справочник, содержащий основные принципы различных актерских систем, справочную литературу и небольшие биографические данные о четырех деятелях искусства</a:t>
            </a:r>
            <a:endParaRPr lang="ru-RU" dirty="0"/>
          </a:p>
        </p:txBody>
      </p:sp>
      <p:sp>
        <p:nvSpPr>
          <p:cNvPr id="4" name="Номер слайда 3"/>
          <p:cNvSpPr>
            <a:spLocks noGrp="1"/>
          </p:cNvSpPr>
          <p:nvPr>
            <p:ph type="sldNum" sz="quarter" idx="10"/>
          </p:nvPr>
        </p:nvSpPr>
        <p:spPr/>
        <p:txBody>
          <a:bodyPr/>
          <a:lstStyle/>
          <a:p>
            <a:fld id="{C0D3E127-3F82-4867-AC33-138731F37D26}" type="slidenum">
              <a:rPr lang="ru-RU" smtClean="0"/>
              <a:pPr/>
              <a:t>6</a:t>
            </a:fld>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Я разослала группе начинающих актеров и уже состоявшимся актерам мини-справочник с целью выяснить, насколько мой продукт полезен и актуален. Начинающие актеры после ознакомления со справочником отметили, что он прост и понятен. И признались, что им захотелось узнавать ещё больше о различных системах актерского мастерства.</a:t>
            </a:r>
          </a:p>
          <a:p>
            <a:r>
              <a:rPr lang="ru-RU" sz="1200" kern="1200" dirty="0" smtClean="0">
                <a:solidFill>
                  <a:schemeClr val="tx1"/>
                </a:solidFill>
                <a:latin typeface="+mn-lt"/>
                <a:ea typeface="+mn-ea"/>
                <a:cs typeface="+mn-cs"/>
              </a:rPr>
              <a:t>Также мой мини-справочник был отправлен актерам. Благодаря их отзывам, я смогла понять, правильно ли составлен справочник, достаточно ли там информации и понятен ли он. А также можно было выяснить, поможет ли мой справочник начинающим актерам. Все пять актеров сказали, что этот справочник может быть полезен для начинающих актеров, и отметили, что он достаточно понятен и прост. А это, в свою очередь, не затрудняет понимание такого сложного материала. </a:t>
            </a:r>
          </a:p>
          <a:p>
            <a:r>
              <a:rPr lang="ru-RU" sz="1200" kern="1200" dirty="0" smtClean="0">
                <a:solidFill>
                  <a:schemeClr val="tx1"/>
                </a:solidFill>
                <a:latin typeface="+mn-lt"/>
                <a:ea typeface="+mn-ea"/>
                <a:cs typeface="+mn-cs"/>
              </a:rPr>
              <a:t>Как выяснилось в ходе моей работы, систематизирование знаний и подача их в удобной и понятной форме способны заинтересовать начинающих актеров, а также помочь им в совершенствовании своих актерских навыков.</a:t>
            </a:r>
          </a:p>
          <a:p>
            <a:r>
              <a:rPr lang="ru-RU" sz="1200" kern="1200" dirty="0" smtClean="0">
                <a:solidFill>
                  <a:schemeClr val="tx1"/>
                </a:solidFill>
                <a:latin typeface="+mn-lt"/>
                <a:ea typeface="+mn-ea"/>
                <a:cs typeface="+mn-cs"/>
              </a:rPr>
              <a:t>Так что, подводя итоги, я могу сказать, что достигла цели своего исследования и выполнила все поставленные задачи.</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C0D3E127-3F82-4867-AC33-138731F37D26}"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На этом все, спасибо за внимание. Рада буду ответить на ваши вопросы, если они возникли</a:t>
            </a:r>
            <a:endParaRPr lang="ru-RU" dirty="0"/>
          </a:p>
        </p:txBody>
      </p:sp>
      <p:sp>
        <p:nvSpPr>
          <p:cNvPr id="4" name="Номер слайда 3"/>
          <p:cNvSpPr>
            <a:spLocks noGrp="1"/>
          </p:cNvSpPr>
          <p:nvPr>
            <p:ph type="sldNum" sz="quarter" idx="10"/>
          </p:nvPr>
        </p:nvSpPr>
        <p:spPr/>
        <p:txBody>
          <a:bodyPr/>
          <a:lstStyle/>
          <a:p>
            <a:fld id="{C0D3E127-3F82-4867-AC33-138731F37D26}"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ДОП.СЛАЙД.</a:t>
            </a:r>
            <a:endParaRPr lang="ru-RU" dirty="0"/>
          </a:p>
        </p:txBody>
      </p:sp>
      <p:sp>
        <p:nvSpPr>
          <p:cNvPr id="4" name="Номер слайда 3"/>
          <p:cNvSpPr>
            <a:spLocks noGrp="1"/>
          </p:cNvSpPr>
          <p:nvPr>
            <p:ph type="sldNum" sz="quarter" idx="10"/>
          </p:nvPr>
        </p:nvSpPr>
        <p:spPr/>
        <p:txBody>
          <a:bodyPr/>
          <a:lstStyle/>
          <a:p>
            <a:fld id="{C0D3E127-3F82-4867-AC33-138731F37D26}"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BD19A948-798F-490C-8D0D-62FDA95BF269}" type="datetimeFigureOut">
              <a:rPr lang="ru-RU" smtClean="0"/>
              <a:pPr>
                <a:defRPr/>
              </a:pPr>
              <a:t>19.04.2017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E14816B-8D36-44E4-A604-628BFDAA9AC8}" type="slidenum">
              <a:rPr lang="ru-RU" smtClean="0"/>
              <a:pPr>
                <a:defRPr/>
              </a:pPr>
              <a:t>‹#›</a:t>
            </a:fld>
            <a:endParaRPr lang="ru-RU"/>
          </a:p>
        </p:txBody>
      </p:sp>
    </p:spTree>
    <p:extLst>
      <p:ext uri="{BB962C8B-B14F-4D97-AF65-F5344CB8AC3E}">
        <p14:creationId xmlns:p14="http://schemas.microsoft.com/office/powerpoint/2010/main" xmlns="" val="551723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34C533D-32B1-458B-92F8-ACC99F2A2E0C}" type="datetimeFigureOut">
              <a:rPr lang="ru-RU" smtClean="0"/>
              <a:pPr>
                <a:defRPr/>
              </a:pPr>
              <a:t>19.04.2017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2759DFC-6BEC-440F-8C2A-53C67E9070A8}" type="slidenum">
              <a:rPr lang="ru-RU" smtClean="0"/>
              <a:pPr>
                <a:defRPr/>
              </a:pPr>
              <a:t>‹#›</a:t>
            </a:fld>
            <a:endParaRPr lang="ru-RU"/>
          </a:p>
        </p:txBody>
      </p:sp>
    </p:spTree>
    <p:extLst>
      <p:ext uri="{BB962C8B-B14F-4D97-AF65-F5344CB8AC3E}">
        <p14:creationId xmlns:p14="http://schemas.microsoft.com/office/powerpoint/2010/main" xmlns="" val="2644634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B388018-840D-4AFD-B7EB-ECC66E5F5DD6}" type="datetimeFigureOut">
              <a:rPr lang="ru-RU" smtClean="0"/>
              <a:pPr>
                <a:defRPr/>
              </a:pPr>
              <a:t>19.04.2017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3DA6DBD-FE5E-4FEF-B261-25A13AFCC171}" type="slidenum">
              <a:rPr lang="ru-RU" smtClean="0"/>
              <a:pPr>
                <a:defRPr/>
              </a:pPr>
              <a:t>‹#›</a:t>
            </a:fld>
            <a:endParaRPr lang="ru-RU"/>
          </a:p>
        </p:txBody>
      </p:sp>
    </p:spTree>
    <p:extLst>
      <p:ext uri="{BB962C8B-B14F-4D97-AF65-F5344CB8AC3E}">
        <p14:creationId xmlns:p14="http://schemas.microsoft.com/office/powerpoint/2010/main" xmlns="" val="1491274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D6997C5-1CF6-4B10-BBA3-037D788050E6}" type="datetimeFigureOut">
              <a:rPr lang="ru-RU" smtClean="0"/>
              <a:pPr>
                <a:defRPr/>
              </a:pPr>
              <a:t>19.04.2017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AAD01D4-86C5-4A24-AFCB-FD9D80571EEB}" type="slidenum">
              <a:rPr lang="ru-RU" smtClean="0"/>
              <a:pPr>
                <a:defRPr/>
              </a:pPr>
              <a:t>‹#›</a:t>
            </a:fld>
            <a:endParaRPr lang="ru-RU"/>
          </a:p>
        </p:txBody>
      </p:sp>
    </p:spTree>
    <p:extLst>
      <p:ext uri="{BB962C8B-B14F-4D97-AF65-F5344CB8AC3E}">
        <p14:creationId xmlns:p14="http://schemas.microsoft.com/office/powerpoint/2010/main" xmlns="" val="791177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22AAC95-5AEA-4FF5-8890-E3318992AB69}" type="datetimeFigureOut">
              <a:rPr lang="ru-RU" smtClean="0"/>
              <a:pPr>
                <a:defRPr/>
              </a:pPr>
              <a:t>19.04.2017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2097FDA-7EC8-43D4-8633-7928BD039D00}" type="slidenum">
              <a:rPr lang="ru-RU" smtClean="0"/>
              <a:pPr>
                <a:defRPr/>
              </a:pPr>
              <a:t>‹#›</a:t>
            </a:fld>
            <a:endParaRPr lang="ru-RU"/>
          </a:p>
        </p:txBody>
      </p:sp>
    </p:spTree>
    <p:extLst>
      <p:ext uri="{BB962C8B-B14F-4D97-AF65-F5344CB8AC3E}">
        <p14:creationId xmlns:p14="http://schemas.microsoft.com/office/powerpoint/2010/main" xmlns="" val="2692887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55DBBDF-3180-46EA-95D4-E75A291BC61D}" type="datetimeFigureOut">
              <a:rPr lang="ru-RU" smtClean="0"/>
              <a:pPr>
                <a:defRPr/>
              </a:pPr>
              <a:t>19.04.2017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5C4984E-D658-4A26-B517-4A76545102D4}" type="slidenum">
              <a:rPr lang="ru-RU" smtClean="0"/>
              <a:pPr>
                <a:defRPr/>
              </a:pPr>
              <a:t>‹#›</a:t>
            </a:fld>
            <a:endParaRPr lang="ru-RU"/>
          </a:p>
        </p:txBody>
      </p:sp>
    </p:spTree>
    <p:extLst>
      <p:ext uri="{BB962C8B-B14F-4D97-AF65-F5344CB8AC3E}">
        <p14:creationId xmlns:p14="http://schemas.microsoft.com/office/powerpoint/2010/main" xmlns="" val="1721917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F53C9804-3DFA-4A79-AD48-1466A91E63DA}" type="datetimeFigureOut">
              <a:rPr lang="ru-RU" smtClean="0"/>
              <a:pPr>
                <a:defRPr/>
              </a:pPr>
              <a:t>19.04.2017</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069CEDC7-9E0A-4683-9742-711455AB9F13}" type="slidenum">
              <a:rPr lang="ru-RU" smtClean="0"/>
              <a:pPr>
                <a:defRPr/>
              </a:pPr>
              <a:t>‹#›</a:t>
            </a:fld>
            <a:endParaRPr lang="ru-RU"/>
          </a:p>
        </p:txBody>
      </p:sp>
    </p:spTree>
    <p:extLst>
      <p:ext uri="{BB962C8B-B14F-4D97-AF65-F5344CB8AC3E}">
        <p14:creationId xmlns:p14="http://schemas.microsoft.com/office/powerpoint/2010/main" xmlns="" val="3205179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9EF0D35D-E990-4A82-AB56-320499D12A6F}" type="datetimeFigureOut">
              <a:rPr lang="ru-RU" smtClean="0"/>
              <a:pPr>
                <a:defRPr/>
              </a:pPr>
              <a:t>19.04.2017</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61DA54E-6BE5-499A-98C3-5A16A487D804}" type="slidenum">
              <a:rPr lang="ru-RU" smtClean="0"/>
              <a:pPr>
                <a:defRPr/>
              </a:pPr>
              <a:t>‹#›</a:t>
            </a:fld>
            <a:endParaRPr lang="ru-RU"/>
          </a:p>
        </p:txBody>
      </p:sp>
    </p:spTree>
    <p:extLst>
      <p:ext uri="{BB962C8B-B14F-4D97-AF65-F5344CB8AC3E}">
        <p14:creationId xmlns:p14="http://schemas.microsoft.com/office/powerpoint/2010/main" xmlns="" val="3241125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D4E4132-4272-4F4C-B757-802A6A10770C}" type="datetimeFigureOut">
              <a:rPr lang="ru-RU" smtClean="0"/>
              <a:pPr>
                <a:defRPr/>
              </a:pPr>
              <a:t>19.04.2017</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B7244B1B-23E1-48A7-A4A3-19721D173B77}" type="slidenum">
              <a:rPr lang="ru-RU" smtClean="0"/>
              <a:pPr>
                <a:defRPr/>
              </a:pPr>
              <a:t>‹#›</a:t>
            </a:fld>
            <a:endParaRPr lang="ru-RU"/>
          </a:p>
        </p:txBody>
      </p:sp>
    </p:spTree>
    <p:extLst>
      <p:ext uri="{BB962C8B-B14F-4D97-AF65-F5344CB8AC3E}">
        <p14:creationId xmlns:p14="http://schemas.microsoft.com/office/powerpoint/2010/main" xmlns="" val="1623747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E5EBC46-17AC-4C3C-88E3-DA706E912370}" type="datetimeFigureOut">
              <a:rPr lang="ru-RU" smtClean="0"/>
              <a:pPr>
                <a:defRPr/>
              </a:pPr>
              <a:t>19.04.2017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7105060-791F-4329-93E9-989FC3B96CD3}" type="slidenum">
              <a:rPr lang="ru-RU" smtClean="0"/>
              <a:pPr>
                <a:defRPr/>
              </a:pPr>
              <a:t>‹#›</a:t>
            </a:fld>
            <a:endParaRPr lang="ru-RU"/>
          </a:p>
        </p:txBody>
      </p:sp>
    </p:spTree>
    <p:extLst>
      <p:ext uri="{BB962C8B-B14F-4D97-AF65-F5344CB8AC3E}">
        <p14:creationId xmlns:p14="http://schemas.microsoft.com/office/powerpoint/2010/main" xmlns="" val="773689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94FF030-6F89-4055-B041-CD35671FEB83}" type="datetimeFigureOut">
              <a:rPr lang="ru-RU" smtClean="0"/>
              <a:pPr>
                <a:defRPr/>
              </a:pPr>
              <a:t>19.04.2017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062C6FE-D432-4C06-AAFD-7E3893BEF153}" type="slidenum">
              <a:rPr lang="ru-RU" smtClean="0"/>
              <a:pPr>
                <a:defRPr/>
              </a:pPr>
              <a:t>‹#›</a:t>
            </a:fld>
            <a:endParaRPr lang="ru-RU"/>
          </a:p>
        </p:txBody>
      </p:sp>
    </p:spTree>
    <p:extLst>
      <p:ext uri="{BB962C8B-B14F-4D97-AF65-F5344CB8AC3E}">
        <p14:creationId xmlns:p14="http://schemas.microsoft.com/office/powerpoint/2010/main" xmlns="" val="3690783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0000"/>
            <a:lum/>
          </a:blip>
          <a:srcRect/>
          <a:stretch>
            <a:fillRect t="-10000" b="-10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F9371416-5CE6-43E1-9E36-9E522DA3C418}" type="datetimeFigureOut">
              <a:rPr lang="ru-RU" smtClean="0"/>
              <a:pPr>
                <a:defRPr/>
              </a:pPr>
              <a:t>19.04.2017</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0040A8DF-5D3F-482C-9135-5ECAA1027489}" type="slidenum">
              <a:rPr lang="ru-RU" smtClean="0"/>
              <a:pPr>
                <a:defRPr/>
              </a:pPr>
              <a:t>‹#›</a:t>
            </a:fld>
            <a:endParaRPr lang="ru-RU"/>
          </a:p>
        </p:txBody>
      </p:sp>
    </p:spTree>
    <p:extLst>
      <p:ext uri="{BB962C8B-B14F-4D97-AF65-F5344CB8AC3E}">
        <p14:creationId xmlns:p14="http://schemas.microsoft.com/office/powerpoint/2010/main" xmlns="" val="3497002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5000"/>
            <a:lum/>
          </a:blip>
          <a:srcRect/>
          <a:stretch>
            <a:fillRect t="-10000" b="-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707967"/>
            <a:ext cx="12191999" cy="1133205"/>
          </a:xfrm>
        </p:spPr>
        <p:txBody>
          <a:bodyPr/>
          <a:lstStyle/>
          <a:p>
            <a:pPr algn="ctr"/>
            <a:r>
              <a:rPr lang="ru-RU" sz="6000" b="1" dirty="0" smtClean="0">
                <a:ln w="10541" cmpd="sng">
                  <a:solidFill>
                    <a:schemeClr val="tx1">
                      <a:lumMod val="95000"/>
                      <a:lumOff val="5000"/>
                    </a:schemeClr>
                  </a:solidFill>
                  <a:prstDash val="solid"/>
                </a:ln>
                <a:solidFill>
                  <a:schemeClr val="tx1">
                    <a:lumMod val="95000"/>
                    <a:lumOff val="5000"/>
                  </a:schemeClr>
                </a:solidFill>
                <a:effectLst>
                  <a:outerShdw blurRad="38100" dist="38100" dir="2700000" algn="tl">
                    <a:srgbClr val="000000">
                      <a:alpha val="43137"/>
                    </a:srgbClr>
                  </a:outerShdw>
                </a:effectLst>
              </a:rPr>
              <a:t>Дипломная работа</a:t>
            </a:r>
            <a:endParaRPr lang="ru-RU" sz="6000" b="1" dirty="0">
              <a:ln w="10541" cmpd="sng">
                <a:solidFill>
                  <a:schemeClr val="tx1">
                    <a:lumMod val="95000"/>
                    <a:lumOff val="5000"/>
                  </a:schemeClr>
                </a:solidFill>
                <a:prstDash val="solid"/>
              </a:ln>
              <a:solidFill>
                <a:schemeClr val="tx1">
                  <a:lumMod val="95000"/>
                  <a:lumOff val="5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2308859" y="3030580"/>
            <a:ext cx="7602583" cy="1384664"/>
          </a:xfrm>
        </p:spPr>
        <p:txBody>
          <a:bodyPr/>
          <a:lstStyle/>
          <a:p>
            <a:pPr algn="ctr">
              <a:buNone/>
            </a:pPr>
            <a:r>
              <a:rPr lang="ru-RU" sz="4000" b="1" dirty="0" smtClean="0">
                <a:ln w="10541" cmpd="sng">
                  <a:solidFill>
                    <a:schemeClr val="tx1"/>
                  </a:solidFill>
                  <a:prstDash val="solid"/>
                </a:ln>
                <a:solidFill>
                  <a:schemeClr val="tx1">
                    <a:lumMod val="95000"/>
                    <a:lumOff val="5000"/>
                  </a:schemeClr>
                </a:solidFill>
              </a:rPr>
              <a:t>«Школы актерского мастерства:</a:t>
            </a:r>
            <a:br>
              <a:rPr lang="ru-RU" sz="4000" b="1" dirty="0" smtClean="0">
                <a:ln w="10541" cmpd="sng">
                  <a:solidFill>
                    <a:schemeClr val="tx1"/>
                  </a:solidFill>
                  <a:prstDash val="solid"/>
                </a:ln>
                <a:solidFill>
                  <a:schemeClr val="tx1">
                    <a:lumMod val="95000"/>
                    <a:lumOff val="5000"/>
                  </a:schemeClr>
                </a:solidFill>
              </a:rPr>
            </a:br>
            <a:r>
              <a:rPr lang="ru-RU" sz="4000" b="1" dirty="0" smtClean="0">
                <a:ln w="10541" cmpd="sng">
                  <a:solidFill>
                    <a:schemeClr val="tx1"/>
                  </a:solidFill>
                  <a:prstDash val="solid"/>
                </a:ln>
                <a:solidFill>
                  <a:schemeClr val="tx1">
                    <a:lumMod val="95000"/>
                    <a:lumOff val="5000"/>
                  </a:schemeClr>
                </a:solidFill>
              </a:rPr>
              <a:t>Специфика и различия»</a:t>
            </a:r>
            <a:endParaRPr lang="ru-RU" sz="4000" b="1" dirty="0">
              <a:ln w="10541" cmpd="sng">
                <a:solidFill>
                  <a:schemeClr val="tx1"/>
                </a:solidFill>
                <a:prstDash val="solid"/>
              </a:ln>
              <a:solidFill>
                <a:schemeClr val="tx1">
                  <a:lumMod val="95000"/>
                  <a:lumOff val="5000"/>
                </a:schemeClr>
              </a:solidFill>
            </a:endParaRPr>
          </a:p>
        </p:txBody>
      </p:sp>
      <p:sp>
        <p:nvSpPr>
          <p:cNvPr id="4" name="TextBox 3"/>
          <p:cNvSpPr txBox="1"/>
          <p:nvPr/>
        </p:nvSpPr>
        <p:spPr>
          <a:xfrm>
            <a:off x="4944534" y="5042118"/>
            <a:ext cx="5406673" cy="1815882"/>
          </a:xfrm>
          <a:prstGeom prst="rect">
            <a:avLst/>
          </a:prstGeom>
          <a:noFill/>
        </p:spPr>
        <p:txBody>
          <a:bodyPr wrap="none" rtlCol="0">
            <a:spAutoFit/>
          </a:bodyPr>
          <a:lstStyle/>
          <a:p>
            <a:pPr algn="r"/>
            <a:r>
              <a:rPr lang="ru-RU" sz="2800" dirty="0" smtClean="0"/>
              <a:t>Выполнила:</a:t>
            </a:r>
            <a:br>
              <a:rPr lang="ru-RU" sz="2800" dirty="0" smtClean="0"/>
            </a:br>
            <a:r>
              <a:rPr lang="ru-RU" sz="2800" dirty="0" smtClean="0"/>
              <a:t>Агальцова Лидия Алексеевна, 10Б</a:t>
            </a:r>
            <a:br>
              <a:rPr lang="ru-RU" sz="2800" dirty="0" smtClean="0"/>
            </a:br>
            <a:r>
              <a:rPr lang="ru-RU" sz="2800" dirty="0" smtClean="0"/>
              <a:t>Руководитель:</a:t>
            </a:r>
            <a:br>
              <a:rPr lang="ru-RU" sz="2800" dirty="0" smtClean="0"/>
            </a:br>
            <a:r>
              <a:rPr lang="ru-RU" sz="2800" dirty="0" smtClean="0"/>
              <a:t>Белякова Надежда Андреевна</a:t>
            </a:r>
            <a:endParaRPr lang="ru-RU" sz="2800" dirty="0"/>
          </a:p>
        </p:txBody>
      </p:sp>
    </p:spTree>
    <p:extLst>
      <p:ext uri="{BB962C8B-B14F-4D97-AF65-F5344CB8AC3E}">
        <p14:creationId xmlns:p14="http://schemas.microsoft.com/office/powerpoint/2010/main" xmlns="" val="2404271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55471" y="0"/>
            <a:ext cx="6351815" cy="1509823"/>
          </a:xfrm>
        </p:spPr>
        <p:txBody>
          <a:bodyPr/>
          <a:lstStyle/>
          <a:p>
            <a:pPr algn="ctr"/>
            <a:r>
              <a:rPr lang="ru-RU" sz="6000" b="1" dirty="0" smtClean="0">
                <a:ln w="10541" cmpd="sng">
                  <a:solidFill>
                    <a:schemeClr val="tx1">
                      <a:lumMod val="95000"/>
                      <a:lumOff val="5000"/>
                    </a:schemeClr>
                  </a:solidFill>
                  <a:prstDash val="solid"/>
                </a:ln>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Актуальность</a:t>
            </a:r>
            <a:endParaRPr lang="ru-RU" sz="6000" b="1" dirty="0">
              <a:ln w="10541" cmpd="sng">
                <a:solidFill>
                  <a:schemeClr val="tx1">
                    <a:lumMod val="95000"/>
                    <a:lumOff val="5000"/>
                  </a:schemeClr>
                </a:solidFill>
                <a:prstDash val="solid"/>
              </a:ln>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Рисунок 2" descr="-105130040_406275289.jpg"/>
          <p:cNvPicPr>
            <a:picLocks noChangeAspect="1"/>
          </p:cNvPicPr>
          <p:nvPr/>
        </p:nvPicPr>
        <p:blipFill>
          <a:blip r:embed="rId3" cstate="print"/>
          <a:stretch>
            <a:fillRect/>
          </a:stretch>
        </p:blipFill>
        <p:spPr>
          <a:xfrm>
            <a:off x="6379535" y="3120766"/>
            <a:ext cx="5812465" cy="3737234"/>
          </a:xfrm>
          <a:prstGeom prst="rect">
            <a:avLst/>
          </a:prstGeom>
          <a:ln>
            <a:noFill/>
          </a:ln>
          <a:effectLst>
            <a:softEdge rad="112500"/>
          </a:effectLst>
        </p:spPr>
      </p:pic>
      <p:pic>
        <p:nvPicPr>
          <p:cNvPr id="4" name="Рисунок 3" descr="ISTWSNw3Ews.jpg"/>
          <p:cNvPicPr>
            <a:picLocks noChangeAspect="1"/>
          </p:cNvPicPr>
          <p:nvPr/>
        </p:nvPicPr>
        <p:blipFill>
          <a:blip r:embed="rId4" cstate="print"/>
          <a:stretch>
            <a:fillRect/>
          </a:stretch>
        </p:blipFill>
        <p:spPr>
          <a:xfrm>
            <a:off x="0" y="1425768"/>
            <a:ext cx="5933775" cy="3954305"/>
          </a:xfrm>
          <a:prstGeom prst="rect">
            <a:avLst/>
          </a:prstGeom>
          <a:ln>
            <a:noFill/>
          </a:ln>
          <a:effectLst>
            <a:softEdge rad="112500"/>
          </a:effectLst>
        </p:spPr>
      </p:pic>
      <p:sp>
        <p:nvSpPr>
          <p:cNvPr id="5" name="TextBox 4"/>
          <p:cNvSpPr txBox="1"/>
          <p:nvPr/>
        </p:nvSpPr>
        <p:spPr>
          <a:xfrm>
            <a:off x="6025116" y="1509822"/>
            <a:ext cx="6166884" cy="1569660"/>
          </a:xfrm>
          <a:prstGeom prst="rect">
            <a:avLst/>
          </a:prstGeom>
          <a:noFill/>
        </p:spPr>
        <p:txBody>
          <a:bodyPr wrap="square" rtlCol="0">
            <a:spAutoFit/>
          </a:bodyPr>
          <a:lstStyle/>
          <a:p>
            <a:pPr>
              <a:buFont typeface="Arial" pitchFamily="34" charset="0"/>
              <a:buChar char="•"/>
            </a:pPr>
            <a:r>
              <a:rPr lang="ru-RU" sz="3200" b="1" dirty="0" smtClean="0"/>
              <a:t>Большое количество начинающих актеров, которым интересна и полезна эта тема.</a:t>
            </a:r>
            <a:endParaRPr lang="ru-RU" sz="3200" b="1" dirty="0"/>
          </a:p>
        </p:txBody>
      </p:sp>
      <p:sp>
        <p:nvSpPr>
          <p:cNvPr id="6" name="TextBox 5"/>
          <p:cNvSpPr txBox="1"/>
          <p:nvPr/>
        </p:nvSpPr>
        <p:spPr>
          <a:xfrm>
            <a:off x="0" y="5288340"/>
            <a:ext cx="6592186" cy="1569660"/>
          </a:xfrm>
          <a:prstGeom prst="rect">
            <a:avLst/>
          </a:prstGeom>
          <a:noFill/>
        </p:spPr>
        <p:txBody>
          <a:bodyPr wrap="square" rtlCol="0">
            <a:spAutoFit/>
          </a:bodyPr>
          <a:lstStyle/>
          <a:p>
            <a:pPr>
              <a:buFont typeface="Arial" pitchFamily="34" charset="0"/>
              <a:buChar char="•"/>
            </a:pPr>
            <a:r>
              <a:rPr lang="ru-RU" sz="3200" b="1" dirty="0" smtClean="0"/>
              <a:t>Отсутствие информации по данной теме в удобном и понятном для детей и подростков виде</a:t>
            </a:r>
            <a:endParaRPr lang="ru-RU" sz="32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medium_9f9250890645f09b46964240b28103e9.jpeg"/>
          <p:cNvPicPr>
            <a:picLocks noChangeAspect="1"/>
          </p:cNvPicPr>
          <p:nvPr/>
        </p:nvPicPr>
        <p:blipFill>
          <a:blip r:embed="rId3" cstate="print"/>
          <a:stretch>
            <a:fillRect/>
          </a:stretch>
        </p:blipFill>
        <p:spPr>
          <a:xfrm>
            <a:off x="8762854" y="1575981"/>
            <a:ext cx="3039286" cy="38396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Рисунок 7" descr="stanislavskiy_12594540_orig_.jpeg"/>
          <p:cNvPicPr>
            <a:picLocks noChangeAspect="1"/>
          </p:cNvPicPr>
          <p:nvPr/>
        </p:nvPicPr>
        <p:blipFill>
          <a:blip r:embed="rId4" cstate="print"/>
          <a:stretch>
            <a:fillRect/>
          </a:stretch>
        </p:blipFill>
        <p:spPr>
          <a:xfrm>
            <a:off x="255181" y="1664740"/>
            <a:ext cx="3029885" cy="35321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1905963" y="0"/>
            <a:ext cx="8216537" cy="1938992"/>
          </a:xfrm>
          <a:prstGeom prst="rect">
            <a:avLst/>
          </a:prstGeom>
          <a:noFill/>
        </p:spPr>
        <p:txBody>
          <a:bodyPr wrap="square" rtlCol="0">
            <a:spAutoFit/>
          </a:bodyPr>
          <a:lstStyle/>
          <a:p>
            <a:pPr algn="ctr"/>
            <a:r>
              <a:rPr lang="ru-RU" sz="6000" b="1" dirty="0" smtClean="0">
                <a:ln w="10541" cmpd="sng">
                  <a:solidFill>
                    <a:schemeClr val="tx1"/>
                  </a:solidFill>
                  <a:prstDash val="solid"/>
                </a:ln>
                <a:solidFill>
                  <a:schemeClr val="tx1">
                    <a:lumMod val="75000"/>
                    <a:lumOff val="25000"/>
                  </a:schemeClr>
                </a:solidFill>
                <a:latin typeface="Times New Roman" pitchFamily="18" charset="0"/>
                <a:cs typeface="Times New Roman" pitchFamily="18" charset="0"/>
              </a:rPr>
              <a:t>Школы актерского мастерства</a:t>
            </a:r>
            <a:endParaRPr lang="ru-RU" sz="6000" b="1" dirty="0">
              <a:ln w="10541" cmpd="sng">
                <a:solidFill>
                  <a:schemeClr val="tx1"/>
                </a:solidFill>
                <a:prstDash val="solid"/>
              </a:ln>
              <a:solidFill>
                <a:schemeClr val="tx1">
                  <a:lumMod val="75000"/>
                  <a:lumOff val="25000"/>
                </a:schemeClr>
              </a:solidFill>
              <a:latin typeface="Times New Roman" pitchFamily="18" charset="0"/>
              <a:cs typeface="Times New Roman" pitchFamily="18" charset="0"/>
            </a:endParaRPr>
          </a:p>
        </p:txBody>
      </p:sp>
      <p:pic>
        <p:nvPicPr>
          <p:cNvPr id="5" name="Рисунок 4" descr="10573.jpg"/>
          <p:cNvPicPr>
            <a:picLocks noChangeAspect="1"/>
          </p:cNvPicPr>
          <p:nvPr/>
        </p:nvPicPr>
        <p:blipFill>
          <a:blip r:embed="rId5" cstate="print"/>
          <a:stretch>
            <a:fillRect/>
          </a:stretch>
        </p:blipFill>
        <p:spPr>
          <a:xfrm>
            <a:off x="3265742" y="2124331"/>
            <a:ext cx="2740473" cy="39149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Рисунок 5" descr="408344.jpg"/>
          <p:cNvPicPr>
            <a:picLocks noChangeAspect="1"/>
          </p:cNvPicPr>
          <p:nvPr/>
        </p:nvPicPr>
        <p:blipFill>
          <a:blip r:embed="rId6" cstate="print"/>
          <a:stretch>
            <a:fillRect/>
          </a:stretch>
        </p:blipFill>
        <p:spPr>
          <a:xfrm>
            <a:off x="6060561" y="1986532"/>
            <a:ext cx="2807782" cy="4041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p:cNvSpPr txBox="1"/>
          <p:nvPr/>
        </p:nvSpPr>
        <p:spPr>
          <a:xfrm>
            <a:off x="0" y="5234026"/>
            <a:ext cx="3673353" cy="584775"/>
          </a:xfrm>
          <a:prstGeom prst="rect">
            <a:avLst/>
          </a:prstGeom>
          <a:noFill/>
        </p:spPr>
        <p:txBody>
          <a:bodyPr wrap="square" rtlCol="0">
            <a:spAutoFit/>
          </a:bodyPr>
          <a:lstStyle/>
          <a:p>
            <a:r>
              <a:rPr lang="ru-RU" sz="3200" b="1" dirty="0" smtClean="0"/>
              <a:t>К.С. Станиславский</a:t>
            </a:r>
            <a:endParaRPr lang="ru-RU" sz="3200" b="1" dirty="0"/>
          </a:p>
        </p:txBody>
      </p:sp>
      <p:sp>
        <p:nvSpPr>
          <p:cNvPr id="10" name="TextBox 9"/>
          <p:cNvSpPr txBox="1"/>
          <p:nvPr/>
        </p:nvSpPr>
        <p:spPr>
          <a:xfrm>
            <a:off x="2913321" y="5957040"/>
            <a:ext cx="3297670" cy="584775"/>
          </a:xfrm>
          <a:prstGeom prst="rect">
            <a:avLst/>
          </a:prstGeom>
          <a:noFill/>
        </p:spPr>
        <p:txBody>
          <a:bodyPr wrap="square" rtlCol="0">
            <a:spAutoFit/>
          </a:bodyPr>
          <a:lstStyle/>
          <a:p>
            <a:r>
              <a:rPr lang="ru-RU" sz="3200" b="1" dirty="0" smtClean="0"/>
              <a:t>В.Э. Мейерхольд</a:t>
            </a:r>
            <a:endParaRPr lang="ru-RU" sz="3200" b="1" dirty="0"/>
          </a:p>
        </p:txBody>
      </p:sp>
      <p:sp>
        <p:nvSpPr>
          <p:cNvPr id="11" name="TextBox 10"/>
          <p:cNvSpPr txBox="1"/>
          <p:nvPr/>
        </p:nvSpPr>
        <p:spPr>
          <a:xfrm>
            <a:off x="6527999" y="5957040"/>
            <a:ext cx="2169434" cy="584775"/>
          </a:xfrm>
          <a:prstGeom prst="rect">
            <a:avLst/>
          </a:prstGeom>
          <a:noFill/>
        </p:spPr>
        <p:txBody>
          <a:bodyPr wrap="square" rtlCol="0">
            <a:spAutoFit/>
          </a:bodyPr>
          <a:lstStyle/>
          <a:p>
            <a:r>
              <a:rPr lang="ru-RU" sz="3200" b="1" dirty="0" smtClean="0"/>
              <a:t>М.А. Чехов</a:t>
            </a:r>
            <a:endParaRPr lang="ru-RU" sz="3200" b="1" dirty="0"/>
          </a:p>
        </p:txBody>
      </p:sp>
      <p:sp>
        <p:nvSpPr>
          <p:cNvPr id="12" name="TextBox 11"/>
          <p:cNvSpPr txBox="1"/>
          <p:nvPr/>
        </p:nvSpPr>
        <p:spPr>
          <a:xfrm>
            <a:off x="9126279" y="5467942"/>
            <a:ext cx="2718391" cy="584775"/>
          </a:xfrm>
          <a:prstGeom prst="rect">
            <a:avLst/>
          </a:prstGeom>
          <a:noFill/>
        </p:spPr>
        <p:txBody>
          <a:bodyPr wrap="square" rtlCol="0">
            <a:spAutoFit/>
          </a:bodyPr>
          <a:lstStyle/>
          <a:p>
            <a:r>
              <a:rPr lang="ru-RU" sz="3200" b="1" dirty="0" smtClean="0"/>
              <a:t>Ли </a:t>
            </a:r>
            <a:r>
              <a:rPr lang="ru-RU" sz="3200" b="1" dirty="0" err="1" smtClean="0"/>
              <a:t>Страсберг</a:t>
            </a:r>
            <a:endParaRPr lang="ru-RU" sz="3200" b="1" dirty="0"/>
          </a:p>
        </p:txBody>
      </p:sp>
    </p:spTree>
    <p:extLst>
      <p:ext uri="{BB962C8B-B14F-4D97-AF65-F5344CB8AC3E}">
        <p14:creationId xmlns:p14="http://schemas.microsoft.com/office/powerpoint/2010/main" xmlns="" val="1164543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772" y="1"/>
            <a:ext cx="11419367" cy="680484"/>
          </a:xfrm>
        </p:spPr>
        <p:txBody>
          <a:bodyPr/>
          <a:lstStyle/>
          <a:p>
            <a:pPr algn="ctr"/>
            <a:r>
              <a:rPr lang="ru-RU" sz="6000" b="1" dirty="0" smtClean="0">
                <a:ln w="18415" cmpd="sng">
                  <a:solidFill>
                    <a:schemeClr val="tx1">
                      <a:lumMod val="95000"/>
                      <a:lumOff val="5000"/>
                    </a:schemeClr>
                  </a:solidFill>
                  <a:prstDash val="solid"/>
                </a:ln>
                <a:solidFill>
                  <a:schemeClr val="tx1">
                    <a:lumMod val="95000"/>
                    <a:lumOff val="5000"/>
                  </a:schemeClr>
                </a:solidFill>
                <a:effectLst>
                  <a:outerShdw blurRad="38100" dist="38100" dir="2700000" algn="tl">
                    <a:srgbClr val="000000">
                      <a:alpha val="43137"/>
                    </a:srgbClr>
                  </a:outerShdw>
                </a:effectLst>
              </a:rPr>
              <a:t>Задачи</a:t>
            </a:r>
            <a:endParaRPr lang="ru-RU" sz="6000" b="1" dirty="0">
              <a:ln w="18415" cmpd="sng">
                <a:solidFill>
                  <a:schemeClr val="tx1">
                    <a:lumMod val="95000"/>
                    <a:lumOff val="5000"/>
                  </a:schemeClr>
                </a:solidFill>
                <a:prstDash val="solid"/>
              </a:ln>
              <a:solidFill>
                <a:schemeClr val="tx1">
                  <a:lumMod val="95000"/>
                  <a:lumOff val="5000"/>
                </a:schemeClr>
              </a:solidFill>
              <a:effectLst>
                <a:outerShdw blurRad="38100" dist="38100" dir="2700000" algn="tl">
                  <a:srgbClr val="000000">
                    <a:alpha val="43137"/>
                  </a:srgbClr>
                </a:outerShdw>
              </a:effectLst>
            </a:endParaRPr>
          </a:p>
        </p:txBody>
      </p:sp>
      <p:sp>
        <p:nvSpPr>
          <p:cNvPr id="4" name="Прямоугольник 3"/>
          <p:cNvSpPr/>
          <p:nvPr/>
        </p:nvSpPr>
        <p:spPr>
          <a:xfrm>
            <a:off x="0" y="788374"/>
            <a:ext cx="12206176" cy="6324808"/>
          </a:xfrm>
          <a:prstGeom prst="rect">
            <a:avLst/>
          </a:prstGeom>
        </p:spPr>
        <p:txBody>
          <a:bodyPr wrap="square">
            <a:spAutoFit/>
          </a:bodyPr>
          <a:lstStyle/>
          <a:p>
            <a:pPr lvl="0">
              <a:buFont typeface="Arial" pitchFamily="34" charset="0"/>
              <a:buChar char="•"/>
            </a:pPr>
            <a:r>
              <a:rPr lang="ru-RU" sz="3200" b="1" dirty="0" smtClean="0"/>
              <a:t>Изучить четыре различные системы актерского мастерства</a:t>
            </a:r>
          </a:p>
          <a:p>
            <a:pPr lvl="0">
              <a:buFont typeface="Arial" pitchFamily="34" charset="0"/>
              <a:buChar char="•"/>
            </a:pPr>
            <a:r>
              <a:rPr lang="ru-RU" sz="3200" b="1" dirty="0" smtClean="0"/>
              <a:t>Разобраться в специфике и отличиях различных систем актерского мастерства</a:t>
            </a:r>
          </a:p>
          <a:p>
            <a:pPr lvl="0">
              <a:buFont typeface="Arial" pitchFamily="34" charset="0"/>
              <a:buChar char="•"/>
            </a:pPr>
            <a:r>
              <a:rPr lang="ru-RU" sz="3200" b="1" dirty="0" smtClean="0"/>
              <a:t>Выяснить, знают ли ученики театральных студий о существовании этих систем, и как много они знают.</a:t>
            </a:r>
          </a:p>
          <a:p>
            <a:pPr lvl="0">
              <a:buFont typeface="Arial" pitchFamily="34" charset="0"/>
              <a:buChar char="•"/>
            </a:pPr>
            <a:r>
              <a:rPr lang="ru-RU" sz="3200" b="1" dirty="0" smtClean="0"/>
              <a:t> Исследовать зависимость знания актерских систем и хорошей игры на сцене</a:t>
            </a:r>
          </a:p>
          <a:p>
            <a:pPr lvl="0">
              <a:buFont typeface="Arial" pitchFamily="34" charset="0"/>
              <a:buChar char="•"/>
            </a:pPr>
            <a:r>
              <a:rPr lang="ru-RU" sz="3200" b="1" dirty="0" smtClean="0"/>
              <a:t>Разработать простой и удобный способ донести до детей и подростков информацию о системах актерского мастерства</a:t>
            </a:r>
          </a:p>
          <a:p>
            <a:pPr lvl="0">
              <a:buFont typeface="Arial" pitchFamily="34" charset="0"/>
              <a:buChar char="•"/>
            </a:pPr>
            <a:r>
              <a:rPr lang="ru-RU" sz="3200" b="1" dirty="0" smtClean="0"/>
              <a:t>Создать мини-справочник с кратким изложением четырех систем</a:t>
            </a:r>
          </a:p>
          <a:p>
            <a:pPr lvl="0">
              <a:buFont typeface="Arial" pitchFamily="34" charset="0"/>
              <a:buChar char="•"/>
            </a:pPr>
            <a:r>
              <a:rPr lang="ru-RU" sz="3200" b="1" dirty="0" smtClean="0"/>
              <a:t>Опробовать справочник на </a:t>
            </a:r>
            <a:r>
              <a:rPr lang="ru-RU" sz="3200" b="1" dirty="0" err="1" smtClean="0"/>
              <a:t>фокус-группе</a:t>
            </a:r>
            <a:endParaRPr lang="ru-RU" sz="3200" b="1" dirty="0" smtClean="0"/>
          </a:p>
          <a:p>
            <a:pPr lvl="0">
              <a:buFont typeface="Arial" pitchFamily="34" charset="0"/>
              <a:buChar char="•"/>
            </a:pPr>
            <a:r>
              <a:rPr lang="ru-RU" sz="3200" b="1" dirty="0" smtClean="0"/>
              <a:t>Сформулировать общие выводы</a:t>
            </a:r>
          </a:p>
          <a:p>
            <a:pPr marL="457200" indent="-457200"/>
            <a:endParaRPr lang="ru-RU" sz="21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1325563"/>
          </a:xfrm>
        </p:spPr>
        <p:txBody>
          <a:bodyPr/>
          <a:lstStyle/>
          <a:p>
            <a:pPr algn="ctr"/>
            <a:r>
              <a:rPr lang="ru-RU" sz="6000" b="1" dirty="0" smtClean="0">
                <a:ln>
                  <a:solidFill>
                    <a:schemeClr val="tx1">
                      <a:lumMod val="95000"/>
                      <a:lumOff val="5000"/>
                    </a:schemeClr>
                  </a:solidFill>
                </a:ln>
                <a:solidFill>
                  <a:schemeClr val="tx1">
                    <a:lumMod val="95000"/>
                    <a:lumOff val="5000"/>
                  </a:schemeClr>
                </a:solidFill>
                <a:effectLst>
                  <a:outerShdw blurRad="38100" dist="38100" dir="2700000" algn="tl">
                    <a:srgbClr val="000000">
                      <a:alpha val="43137"/>
                    </a:srgbClr>
                  </a:outerShdw>
                </a:effectLst>
              </a:rPr>
              <a:t>Исследование. Опрос учеников</a:t>
            </a:r>
            <a:endParaRPr lang="ru-RU" sz="6000" b="1" dirty="0">
              <a:ln>
                <a:solidFill>
                  <a:schemeClr val="tx1">
                    <a:lumMod val="95000"/>
                    <a:lumOff val="5000"/>
                  </a:schemeClr>
                </a:solidFill>
              </a:ln>
              <a:solidFill>
                <a:schemeClr val="tx1">
                  <a:lumMod val="95000"/>
                  <a:lumOff val="5000"/>
                </a:schemeClr>
              </a:solidFill>
              <a:effectLst>
                <a:outerShdw blurRad="38100" dist="38100" dir="2700000" algn="tl">
                  <a:srgbClr val="000000">
                    <a:alpha val="43137"/>
                  </a:srgbClr>
                </a:outerShdw>
              </a:effectLst>
            </a:endParaRPr>
          </a:p>
        </p:txBody>
      </p:sp>
      <p:graphicFrame>
        <p:nvGraphicFramePr>
          <p:cNvPr id="3" name="Диаграмма 2"/>
          <p:cNvGraphicFramePr/>
          <p:nvPr/>
        </p:nvGraphicFramePr>
        <p:xfrm>
          <a:off x="361507" y="1275907"/>
          <a:ext cx="11504428" cy="55820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1507" y="0"/>
            <a:ext cx="11440633" cy="1325563"/>
          </a:xfrm>
        </p:spPr>
        <p:txBody>
          <a:bodyPr/>
          <a:lstStyle/>
          <a:p>
            <a:pPr algn="ctr"/>
            <a:r>
              <a:rPr lang="ru-RU" sz="6000" b="1" dirty="0" smtClean="0">
                <a:ln w="10541" cmpd="sng">
                  <a:solidFill>
                    <a:schemeClr val="tx1">
                      <a:lumMod val="95000"/>
                      <a:lumOff val="5000"/>
                    </a:schemeClr>
                  </a:solidFill>
                  <a:prstDash val="solid"/>
                </a:ln>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Конечная цель</a:t>
            </a:r>
            <a:endParaRPr lang="ru-RU" sz="6000" b="1" dirty="0">
              <a:ln w="10541" cmpd="sng">
                <a:solidFill>
                  <a:schemeClr val="tx1">
                    <a:lumMod val="95000"/>
                    <a:lumOff val="5000"/>
                  </a:schemeClr>
                </a:solidFill>
                <a:prstDash val="solid"/>
              </a:ln>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8" name="Picture 4" descr="C:\Users\Elzira\OneDrive\Documents\jWZrlxl-ZM0.jpg"/>
          <p:cNvPicPr>
            <a:picLocks noChangeAspect="1" noChangeArrowheads="1"/>
          </p:cNvPicPr>
          <p:nvPr/>
        </p:nvPicPr>
        <p:blipFill>
          <a:blip r:embed="rId3" cstate="print"/>
          <a:srcRect l="4832" r="15756"/>
          <a:stretch>
            <a:fillRect/>
          </a:stretch>
        </p:blipFill>
        <p:spPr bwMode="auto">
          <a:xfrm>
            <a:off x="2269065" y="1252362"/>
            <a:ext cx="7603067" cy="538550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6935" y="0"/>
            <a:ext cx="10515600" cy="1325563"/>
          </a:xfrm>
        </p:spPr>
        <p:txBody>
          <a:bodyPr/>
          <a:lstStyle/>
          <a:p>
            <a:pPr algn="ctr"/>
            <a:r>
              <a:rPr lang="ru-RU" sz="6000" b="1" dirty="0" smtClean="0">
                <a:ln>
                  <a:solidFill>
                    <a:schemeClr val="tx1">
                      <a:lumMod val="95000"/>
                      <a:lumOff val="5000"/>
                    </a:schemeClr>
                  </a:solidFill>
                </a:ln>
                <a:solidFill>
                  <a:schemeClr val="tx1">
                    <a:lumMod val="95000"/>
                    <a:lumOff val="5000"/>
                  </a:schemeClr>
                </a:solidFill>
                <a:effectLst>
                  <a:outerShdw blurRad="38100" dist="38100" dir="2700000" algn="tl">
                    <a:srgbClr val="000000">
                      <a:alpha val="43137"/>
                    </a:srgbClr>
                  </a:outerShdw>
                </a:effectLst>
              </a:rPr>
              <a:t>Апробация справочника</a:t>
            </a:r>
            <a:endParaRPr lang="ru-RU" sz="6000" b="1" dirty="0">
              <a:ln>
                <a:solidFill>
                  <a:schemeClr val="tx1">
                    <a:lumMod val="95000"/>
                    <a:lumOff val="5000"/>
                  </a:schemeClr>
                </a:solidFill>
              </a:ln>
              <a:solidFill>
                <a:schemeClr val="tx1">
                  <a:lumMod val="95000"/>
                  <a:lumOff val="5000"/>
                </a:schemeClr>
              </a:solidFill>
              <a:effectLst>
                <a:outerShdw blurRad="38100" dist="38100" dir="2700000" algn="tl">
                  <a:srgbClr val="000000">
                    <a:alpha val="43137"/>
                  </a:srgbClr>
                </a:outerShdw>
              </a:effectLst>
            </a:endParaRPr>
          </a:p>
        </p:txBody>
      </p:sp>
      <p:sp>
        <p:nvSpPr>
          <p:cNvPr id="4" name="Прямоугольник 3"/>
          <p:cNvSpPr/>
          <p:nvPr/>
        </p:nvSpPr>
        <p:spPr>
          <a:xfrm>
            <a:off x="432391" y="1489686"/>
            <a:ext cx="6096000" cy="1569660"/>
          </a:xfrm>
          <a:prstGeom prst="rect">
            <a:avLst/>
          </a:prstGeom>
        </p:spPr>
        <p:txBody>
          <a:bodyPr>
            <a:spAutoFit/>
          </a:bodyPr>
          <a:lstStyle/>
          <a:p>
            <a:r>
              <a:rPr lang="ru-RU" sz="3200" dirty="0" smtClean="0"/>
              <a:t>«Да, думаю данный справочник будет очень полезен начинающему актеру.»</a:t>
            </a:r>
          </a:p>
        </p:txBody>
      </p:sp>
      <p:sp>
        <p:nvSpPr>
          <p:cNvPr id="5" name="Прямоугольник 4"/>
          <p:cNvSpPr/>
          <p:nvPr/>
        </p:nvSpPr>
        <p:spPr>
          <a:xfrm>
            <a:off x="6145618" y="1357639"/>
            <a:ext cx="5621079" cy="1077218"/>
          </a:xfrm>
          <a:prstGeom prst="rect">
            <a:avLst/>
          </a:prstGeom>
        </p:spPr>
        <p:txBody>
          <a:bodyPr wrap="square">
            <a:spAutoFit/>
          </a:bodyPr>
          <a:lstStyle/>
          <a:p>
            <a:pPr algn="r"/>
            <a:r>
              <a:rPr lang="ru-RU" sz="3200" dirty="0" smtClean="0"/>
              <a:t>«Информации хватает. Все просто и понятно написано»</a:t>
            </a:r>
            <a:endParaRPr lang="ru-RU" sz="3200" dirty="0"/>
          </a:p>
        </p:txBody>
      </p:sp>
      <p:sp>
        <p:nvSpPr>
          <p:cNvPr id="6" name="Прямоугольник 5"/>
          <p:cNvSpPr/>
          <p:nvPr/>
        </p:nvSpPr>
        <p:spPr>
          <a:xfrm>
            <a:off x="0" y="3318570"/>
            <a:ext cx="6096000" cy="3539430"/>
          </a:xfrm>
          <a:prstGeom prst="rect">
            <a:avLst/>
          </a:prstGeom>
        </p:spPr>
        <p:txBody>
          <a:bodyPr>
            <a:spAutoFit/>
          </a:bodyPr>
          <a:lstStyle/>
          <a:p>
            <a:r>
              <a:rPr lang="ru-RU" sz="3200" dirty="0" smtClean="0"/>
              <a:t>«Я считаю, что тот справочник подошёл бы уже не для начинающего а уже более продвинутого актера. Если можно так сказать для актера второго уровня. Но, тем не менее, мне он показался интересным.»</a:t>
            </a:r>
            <a:endParaRPr lang="ru-RU" sz="3200" dirty="0"/>
          </a:p>
        </p:txBody>
      </p:sp>
      <p:sp>
        <p:nvSpPr>
          <p:cNvPr id="7" name="Прямоугольник 6"/>
          <p:cNvSpPr/>
          <p:nvPr/>
        </p:nvSpPr>
        <p:spPr>
          <a:xfrm>
            <a:off x="6663070" y="2850738"/>
            <a:ext cx="4890976" cy="3539430"/>
          </a:xfrm>
          <a:prstGeom prst="rect">
            <a:avLst/>
          </a:prstGeom>
        </p:spPr>
        <p:txBody>
          <a:bodyPr wrap="square">
            <a:spAutoFit/>
          </a:bodyPr>
          <a:lstStyle/>
          <a:p>
            <a:r>
              <a:rPr lang="ru-RU" sz="3200" dirty="0" smtClean="0"/>
              <a:t>«Для меня данная тема не особо интересна, но справочник стал для меня дополнительной информацией, которая поможет при создании образа и игры на сцене»</a:t>
            </a:r>
            <a:endParaRPr lang="ru-RU"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28899" y="495754"/>
            <a:ext cx="6727373" cy="1325563"/>
          </a:xfrm>
        </p:spPr>
        <p:txBody>
          <a:bodyPr/>
          <a:lstStyle/>
          <a:p>
            <a:pPr algn="ctr"/>
            <a:r>
              <a:rPr lang="ru-RU" dirty="0" smtClean="0">
                <a:latin typeface="Times New Roman" pitchFamily="18" charset="0"/>
                <a:cs typeface="Times New Roman" pitchFamily="18" charset="0"/>
              </a:rPr>
              <a:t>Литература</a:t>
            </a:r>
            <a:endParaRPr lang="ru-RU" dirty="0">
              <a:latin typeface="Times New Roman" pitchFamily="18" charset="0"/>
              <a:cs typeface="Times New Roman" pitchFamily="18" charset="0"/>
            </a:endParaRPr>
          </a:p>
        </p:txBody>
      </p:sp>
      <p:sp>
        <p:nvSpPr>
          <p:cNvPr id="3" name="Прямоугольник 2"/>
          <p:cNvSpPr/>
          <p:nvPr/>
        </p:nvSpPr>
        <p:spPr>
          <a:xfrm>
            <a:off x="2735942" y="2234984"/>
            <a:ext cx="6988630" cy="3477875"/>
          </a:xfrm>
          <a:prstGeom prst="rect">
            <a:avLst/>
          </a:prstGeom>
        </p:spPr>
        <p:txBody>
          <a:bodyPr wrap="square">
            <a:spAutoFit/>
          </a:bodyPr>
          <a:lstStyle/>
          <a:p>
            <a:pPr marL="457200" indent="-457200">
              <a:buAutoNum type="arabicPeriod"/>
            </a:pPr>
            <a:r>
              <a:rPr lang="ru-RU" sz="2000" dirty="0" smtClean="0">
                <a:latin typeface="Times New Roman" pitchFamily="18" charset="0"/>
                <a:cs typeface="Times New Roman" pitchFamily="18" charset="0"/>
              </a:rPr>
              <a:t>М. О. </a:t>
            </a:r>
            <a:r>
              <a:rPr lang="ru-RU" sz="2000" dirty="0" err="1" smtClean="0">
                <a:latin typeface="Times New Roman" pitchFamily="18" charset="0"/>
                <a:cs typeface="Times New Roman" pitchFamily="18" charset="0"/>
              </a:rPr>
              <a:t>Кнебель</a:t>
            </a:r>
            <a:r>
              <a:rPr lang="ru-RU" sz="2000" dirty="0" smtClean="0">
                <a:latin typeface="Times New Roman" pitchFamily="18" charset="0"/>
                <a:cs typeface="Times New Roman" pitchFamily="18" charset="0"/>
              </a:rPr>
              <a:t> «О действенном анализе пьесы и роли»</a:t>
            </a:r>
            <a:endParaRPr lang="en-US" sz="2000" dirty="0" smtClean="0">
              <a:latin typeface="Times New Roman" pitchFamily="18" charset="0"/>
              <a:cs typeface="Times New Roman" pitchFamily="18" charset="0"/>
            </a:endParaRPr>
          </a:p>
          <a:p>
            <a:pPr marL="457200" indent="-457200">
              <a:buAutoNum type="arabicPeriod"/>
            </a:pPr>
            <a:r>
              <a:rPr lang="ru-RU" sz="2000" dirty="0" smtClean="0">
                <a:latin typeface="Times New Roman" pitchFamily="18" charset="0"/>
                <a:cs typeface="Times New Roman" pitchFamily="18" charset="0"/>
              </a:rPr>
              <a:t>М. О. </a:t>
            </a:r>
            <a:r>
              <a:rPr lang="ru-RU" sz="2000" dirty="0" err="1" smtClean="0">
                <a:latin typeface="Times New Roman" pitchFamily="18" charset="0"/>
                <a:cs typeface="Times New Roman" pitchFamily="18" charset="0"/>
              </a:rPr>
              <a:t>Кнебель</a:t>
            </a:r>
            <a:r>
              <a:rPr lang="ru-RU" sz="2000" dirty="0" smtClean="0">
                <a:latin typeface="Times New Roman" pitchFamily="18" charset="0"/>
                <a:cs typeface="Times New Roman" pitchFamily="18" charset="0"/>
              </a:rPr>
              <a:t> «Поэзия педагогики»</a:t>
            </a:r>
            <a:endParaRPr lang="en-US" sz="2000" dirty="0" smtClean="0">
              <a:latin typeface="Times New Roman" pitchFamily="18" charset="0"/>
              <a:cs typeface="Times New Roman" pitchFamily="18" charset="0"/>
            </a:endParaRPr>
          </a:p>
          <a:p>
            <a:pPr marL="457200" indent="-457200">
              <a:buAutoNum type="arabicPeriod"/>
            </a:pPr>
            <a:r>
              <a:rPr lang="ru-RU" sz="2000" dirty="0" smtClean="0">
                <a:latin typeface="Times New Roman" pitchFamily="18" charset="0"/>
                <a:cs typeface="Times New Roman" pitchFamily="18" charset="0"/>
              </a:rPr>
              <a:t>Михаил Александрович Чехов «Путь актёра»</a:t>
            </a:r>
            <a:endParaRPr lang="en-US" sz="2000" dirty="0" smtClean="0">
              <a:latin typeface="Times New Roman" pitchFamily="18" charset="0"/>
              <a:cs typeface="Times New Roman" pitchFamily="18" charset="0"/>
            </a:endParaRPr>
          </a:p>
          <a:p>
            <a:pPr marL="457200" indent="-457200">
              <a:buAutoNum type="arabicPeriod"/>
            </a:pPr>
            <a:r>
              <a:rPr lang="ru-RU" sz="2000" dirty="0" smtClean="0">
                <a:latin typeface="Times New Roman" pitchFamily="18" charset="0"/>
                <a:cs typeface="Times New Roman" pitchFamily="18" charset="0"/>
              </a:rPr>
              <a:t>Николай Демидов «Искусство жить на сцене»</a:t>
            </a:r>
            <a:endParaRPr lang="en-US" sz="2000" dirty="0" smtClean="0">
              <a:latin typeface="Times New Roman" pitchFamily="18" charset="0"/>
              <a:cs typeface="Times New Roman" pitchFamily="18" charset="0"/>
            </a:endParaRPr>
          </a:p>
          <a:p>
            <a:pPr marL="457200" indent="-457200">
              <a:buAutoNum type="arabicPeriod"/>
            </a:pPr>
            <a:r>
              <a:rPr lang="ru-RU" sz="2000" dirty="0" err="1" smtClean="0">
                <a:latin typeface="Times New Roman" pitchFamily="18" charset="0"/>
                <a:cs typeface="Times New Roman" pitchFamily="18" charset="0"/>
              </a:rPr>
              <a:t>Станиславкий</a:t>
            </a:r>
            <a:r>
              <a:rPr lang="ru-RU" sz="2000" dirty="0" smtClean="0">
                <a:latin typeface="Times New Roman" pitchFamily="18" charset="0"/>
                <a:cs typeface="Times New Roman" pitchFamily="18" charset="0"/>
              </a:rPr>
              <a:t> «Работа актера над собой»</a:t>
            </a:r>
            <a:endParaRPr lang="en-US" sz="2000" dirty="0" smtClean="0">
              <a:latin typeface="Times New Roman" pitchFamily="18" charset="0"/>
              <a:cs typeface="Times New Roman" pitchFamily="18" charset="0"/>
            </a:endParaRPr>
          </a:p>
          <a:p>
            <a:pPr marL="457200" indent="-457200">
              <a:buAutoNum type="arabicPeriod"/>
            </a:pPr>
            <a:r>
              <a:rPr lang="ru-RU" sz="2000" dirty="0" smtClean="0">
                <a:latin typeface="Times New Roman" pitchFamily="18" charset="0"/>
                <a:cs typeface="Times New Roman" pitchFamily="18" charset="0"/>
              </a:rPr>
              <a:t>Станиславский «Моя жизнь в искусстве»</a:t>
            </a:r>
            <a:endParaRPr lang="en-US" sz="2000" dirty="0" smtClean="0">
              <a:latin typeface="Times New Roman" pitchFamily="18" charset="0"/>
              <a:cs typeface="Times New Roman" pitchFamily="18" charset="0"/>
            </a:endParaRPr>
          </a:p>
          <a:p>
            <a:pPr marL="457200" indent="-457200">
              <a:buAutoNum type="arabicPeriod"/>
            </a:pPr>
            <a:r>
              <a:rPr lang="ru-RU" sz="2000" dirty="0" smtClean="0">
                <a:latin typeface="Times New Roman" pitchFamily="18" charset="0"/>
                <a:cs typeface="Times New Roman" pitchFamily="18" charset="0"/>
              </a:rPr>
              <a:t>М. О. </a:t>
            </a:r>
            <a:r>
              <a:rPr lang="ru-RU" sz="2000" dirty="0" err="1" smtClean="0">
                <a:latin typeface="Times New Roman" pitchFamily="18" charset="0"/>
                <a:cs typeface="Times New Roman" pitchFamily="18" charset="0"/>
              </a:rPr>
              <a:t>Кнебель</a:t>
            </a:r>
            <a:r>
              <a:rPr lang="ru-RU" sz="2000" dirty="0" smtClean="0">
                <a:latin typeface="Times New Roman" pitchFamily="18" charset="0"/>
                <a:cs typeface="Times New Roman" pitchFamily="18" charset="0"/>
              </a:rPr>
              <a:t> «Поэзия педагогики»</a:t>
            </a:r>
            <a:endParaRPr lang="en-US" sz="2000" dirty="0" smtClean="0">
              <a:latin typeface="Times New Roman" pitchFamily="18" charset="0"/>
              <a:cs typeface="Times New Roman" pitchFamily="18" charset="0"/>
            </a:endParaRPr>
          </a:p>
          <a:p>
            <a:pPr marL="457200" indent="-457200">
              <a:buAutoNum type="arabicPeriod"/>
            </a:pPr>
            <a:r>
              <a:rPr lang="ru-RU" sz="2000" dirty="0" err="1" smtClean="0">
                <a:latin typeface="Times New Roman" pitchFamily="18" charset="0"/>
                <a:cs typeface="Times New Roman" pitchFamily="18" charset="0"/>
              </a:rPr>
              <a:t>Е.Гротовски</a:t>
            </a:r>
            <a:r>
              <a:rPr lang="ru-RU" sz="2000" dirty="0" smtClean="0">
                <a:latin typeface="Times New Roman" pitchFamily="18" charset="0"/>
                <a:cs typeface="Times New Roman" pitchFamily="18" charset="0"/>
              </a:rPr>
              <a:t> «Актерский тренинг»</a:t>
            </a:r>
            <a:endParaRPr lang="en-US" sz="2000" dirty="0" smtClean="0">
              <a:latin typeface="Times New Roman" pitchFamily="18" charset="0"/>
              <a:cs typeface="Times New Roman" pitchFamily="18" charset="0"/>
            </a:endParaRPr>
          </a:p>
          <a:p>
            <a:pPr marL="457200" indent="-457200">
              <a:buAutoNum type="arabicPeriod"/>
            </a:pPr>
            <a:r>
              <a:rPr lang="ru-RU" sz="2000" dirty="0" smtClean="0">
                <a:latin typeface="Times New Roman" pitchFamily="18" charset="0"/>
                <a:cs typeface="Times New Roman" pitchFamily="18" charset="0"/>
              </a:rPr>
              <a:t>Е. </a:t>
            </a:r>
            <a:r>
              <a:rPr lang="ru-RU" sz="2000" dirty="0" err="1" smtClean="0">
                <a:latin typeface="Times New Roman" pitchFamily="18" charset="0"/>
                <a:cs typeface="Times New Roman" pitchFamily="18" charset="0"/>
              </a:rPr>
              <a:t>Гротовский</a:t>
            </a:r>
            <a:r>
              <a:rPr lang="ru-RU" sz="2000" dirty="0" smtClean="0">
                <a:latin typeface="Times New Roman" pitchFamily="18" charset="0"/>
                <a:cs typeface="Times New Roman" pitchFamily="18" charset="0"/>
              </a:rPr>
              <a:t> «От Бедного театра к Искусству-проводнику»</a:t>
            </a:r>
            <a:endParaRPr lang="en-US" sz="2000" dirty="0" smtClean="0">
              <a:latin typeface="Times New Roman" pitchFamily="18" charset="0"/>
              <a:cs typeface="Times New Roman" pitchFamily="18" charset="0"/>
            </a:endParaRPr>
          </a:p>
          <a:p>
            <a:pPr marL="457200" indent="-457200">
              <a:buAutoNum type="arabicPeriod"/>
            </a:pPr>
            <a:r>
              <a:rPr lang="ru-RU" sz="2000" dirty="0" smtClean="0">
                <a:latin typeface="Times New Roman" pitchFamily="18" charset="0"/>
                <a:cs typeface="Times New Roman" pitchFamily="18" charset="0"/>
              </a:rPr>
              <a:t>Э. Пол «Мастер-класс для начинающего актера»</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3853" y="1"/>
            <a:ext cx="3947532" cy="4036740"/>
          </a:xfrm>
        </p:spPr>
        <p:txBody>
          <a:bodyPr/>
          <a:lstStyle/>
          <a:p>
            <a:r>
              <a:rPr lang="ru-RU" sz="5400" b="1" dirty="0" smtClean="0">
                <a:effectLst>
                  <a:outerShdw blurRad="38100" dist="38100" dir="2700000" algn="tl">
                    <a:srgbClr val="000000">
                      <a:alpha val="43137"/>
                    </a:srgbClr>
                  </a:outerShdw>
                </a:effectLst>
                <a:latin typeface="Times New Roman" pitchFamily="18" charset="0"/>
                <a:cs typeface="Times New Roman" pitchFamily="18" charset="0"/>
              </a:rPr>
              <a:t>Мария Макарова</a:t>
            </a:r>
            <a:endParaRPr lang="ru-RU" sz="5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Текст 3"/>
          <p:cNvSpPr>
            <a:spLocks noGrp="1"/>
          </p:cNvSpPr>
          <p:nvPr>
            <p:ph type="body" sz="half" idx="2"/>
          </p:nvPr>
        </p:nvSpPr>
        <p:spPr>
          <a:xfrm>
            <a:off x="0" y="3969834"/>
            <a:ext cx="7203688" cy="2888166"/>
          </a:xfrm>
        </p:spPr>
        <p:txBody>
          <a:bodyPr/>
          <a:lstStyle/>
          <a:p>
            <a:r>
              <a:rPr lang="ru-RU" sz="3000" dirty="0" smtClean="0">
                <a:latin typeface="Times New Roman" pitchFamily="18" charset="0"/>
                <a:cs typeface="Times New Roman" pitchFamily="18" charset="0"/>
              </a:rPr>
              <a:t>«Разобраться в отличиях различных методик и течений не так просто, а особенно теперь - в конце XX и в XXI веке, мне кажется, вообще наблюдается тенденция к смешиванию всего (это касается не только театрального искусства или искусства кино)»</a:t>
            </a:r>
          </a:p>
          <a:p>
            <a:endParaRPr lang="ru-RU" sz="3200" dirty="0" smtClean="0">
              <a:latin typeface="Times New Roman" pitchFamily="18" charset="0"/>
              <a:cs typeface="Times New Roman" pitchFamily="18" charset="0"/>
            </a:endParaRPr>
          </a:p>
          <a:p>
            <a:endParaRPr lang="ru-RU" sz="3200" dirty="0">
              <a:latin typeface="Times New Roman" pitchFamily="18" charset="0"/>
              <a:cs typeface="Times New Roman" pitchFamily="18" charset="0"/>
            </a:endParaRPr>
          </a:p>
        </p:txBody>
      </p:sp>
      <p:pic>
        <p:nvPicPr>
          <p:cNvPr id="3075" name="Picture 3" descr="C:\Users\Elzira\Desktop\диплом\d3dac77c57cc35e747b94598e1530244.jpg"/>
          <p:cNvPicPr>
            <a:picLocks noChangeAspect="1" noChangeArrowheads="1"/>
          </p:cNvPicPr>
          <p:nvPr/>
        </p:nvPicPr>
        <p:blipFill>
          <a:blip r:embed="rId3" cstate="print"/>
          <a:srcRect/>
          <a:stretch>
            <a:fillRect/>
          </a:stretch>
        </p:blipFill>
        <p:spPr bwMode="auto">
          <a:xfrm>
            <a:off x="0" y="0"/>
            <a:ext cx="3233854" cy="4042316"/>
          </a:xfrm>
          <a:prstGeom prst="rect">
            <a:avLst/>
          </a:prstGeom>
          <a:noFill/>
        </p:spPr>
      </p:pic>
      <p:sp>
        <p:nvSpPr>
          <p:cNvPr id="9" name="TextBox 8"/>
          <p:cNvSpPr txBox="1"/>
          <p:nvPr/>
        </p:nvSpPr>
        <p:spPr>
          <a:xfrm>
            <a:off x="12546419" y="3227361"/>
            <a:ext cx="6698511" cy="1815882"/>
          </a:xfrm>
          <a:prstGeom prst="rect">
            <a:avLst/>
          </a:prstGeom>
          <a:noFill/>
        </p:spPr>
        <p:txBody>
          <a:bodyPr wrap="square" rtlCol="0">
            <a:spAutoFit/>
          </a:bodyPr>
          <a:lstStyle/>
          <a:p>
            <a:r>
              <a:rPr lang="ru-RU" sz="2800" dirty="0" smtClean="0">
                <a:latin typeface="Times New Roman" pitchFamily="18" charset="0"/>
                <a:cs typeface="Times New Roman" pitchFamily="18" charset="0"/>
              </a:rPr>
              <a:t>«Упорядочивание различных принципов, брошюры и справочники - это очень важная вещь даже в таких, казалось бы, творческих профессиях»</a:t>
            </a:r>
            <a:endParaRPr lang="ru-RU" sz="2800" dirty="0">
              <a:latin typeface="Times New Roman" pitchFamily="18" charset="0"/>
              <a:cs typeface="Times New Roman" pitchFamily="18" charset="0"/>
            </a:endParaRPr>
          </a:p>
        </p:txBody>
      </p:sp>
      <p:pic>
        <p:nvPicPr>
          <p:cNvPr id="6" name="Picture 2" descr="C:\Users\Elzira\Desktop\диплом\n2Ti0wfcnYw.jpg"/>
          <p:cNvPicPr>
            <a:picLocks noChangeAspect="1" noChangeArrowheads="1"/>
          </p:cNvPicPr>
          <p:nvPr/>
        </p:nvPicPr>
        <p:blipFill>
          <a:blip r:embed="rId4" cstate="print"/>
          <a:srcRect/>
          <a:stretch>
            <a:fillRect/>
          </a:stretch>
        </p:blipFill>
        <p:spPr bwMode="auto">
          <a:xfrm>
            <a:off x="9529276" y="0"/>
            <a:ext cx="2662724" cy="3992137"/>
          </a:xfrm>
          <a:prstGeom prst="rect">
            <a:avLst/>
          </a:prstGeom>
          <a:noFill/>
        </p:spPr>
      </p:pic>
      <p:sp>
        <p:nvSpPr>
          <p:cNvPr id="7" name="Прямоугольник 6"/>
          <p:cNvSpPr/>
          <p:nvPr/>
        </p:nvSpPr>
        <p:spPr>
          <a:xfrm>
            <a:off x="5464098" y="-2"/>
            <a:ext cx="4113674" cy="1754326"/>
          </a:xfrm>
          <a:prstGeom prst="rect">
            <a:avLst/>
          </a:prstGeom>
        </p:spPr>
        <p:txBody>
          <a:bodyPr wrap="square">
            <a:spAutoFit/>
          </a:bodyPr>
          <a:lstStyle/>
          <a:p>
            <a:pPr algn="r"/>
            <a:r>
              <a:rPr lang="ru-RU" sz="5400" b="1" dirty="0" smtClean="0">
                <a:effectLst>
                  <a:outerShdw blurRad="38100" dist="38100" dir="2700000" algn="tl">
                    <a:srgbClr val="000000">
                      <a:alpha val="43137"/>
                    </a:srgbClr>
                  </a:outerShdw>
                </a:effectLst>
                <a:latin typeface="Times New Roman" pitchFamily="18" charset="0"/>
                <a:cs typeface="Times New Roman" pitchFamily="18" charset="0"/>
              </a:rPr>
              <a:t>Евгений</a:t>
            </a:r>
            <a:r>
              <a:rPr lang="ru-RU" sz="48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5400" b="1" dirty="0" smtClean="0">
                <a:effectLst>
                  <a:outerShdw blurRad="38100" dist="38100" dir="2700000" algn="tl">
                    <a:srgbClr val="000000">
                      <a:alpha val="43137"/>
                    </a:srgbClr>
                  </a:outerShdw>
                </a:effectLst>
                <a:latin typeface="Times New Roman" pitchFamily="18" charset="0"/>
                <a:cs typeface="Times New Roman" pitchFamily="18" charset="0"/>
              </a:rPr>
              <a:t>Казак</a:t>
            </a:r>
            <a:endParaRPr lang="ru-RU" sz="4800" dirty="0">
              <a:effectLst>
                <a:outerShdw blurRad="38100" dist="38100" dir="2700000" algn="tl">
                  <a:srgbClr val="000000">
                    <a:alpha val="43137"/>
                  </a:srgbClr>
                </a:outerShdw>
              </a:effectLst>
            </a:endParaRPr>
          </a:p>
        </p:txBody>
      </p:sp>
      <p:sp>
        <p:nvSpPr>
          <p:cNvPr id="8" name="Прямоугольник 7"/>
          <p:cNvSpPr/>
          <p:nvPr/>
        </p:nvSpPr>
        <p:spPr>
          <a:xfrm>
            <a:off x="7895062" y="3997932"/>
            <a:ext cx="4296937" cy="2862322"/>
          </a:xfrm>
          <a:prstGeom prst="rect">
            <a:avLst/>
          </a:prstGeom>
        </p:spPr>
        <p:txBody>
          <a:bodyPr wrap="square">
            <a:spAutoFit/>
          </a:bodyPr>
          <a:lstStyle/>
          <a:p>
            <a:pPr lvl="1" algn="r"/>
            <a:r>
              <a:rPr lang="ru-RU" sz="3000" dirty="0" smtClean="0">
                <a:latin typeface="Times New Roman" pitchFamily="18" charset="0"/>
                <a:cs typeface="Times New Roman" pitchFamily="18" charset="0"/>
              </a:rPr>
              <a:t>«В щепке учили по разному, приводя примеры из разных школ, поэтому как к таковой одной системе не привязан.»</a:t>
            </a:r>
            <a:endParaRPr lang="ru-RU" sz="3000" dirty="0">
              <a:latin typeface="Times New Roman" pitchFamily="18" charset="0"/>
              <a:cs typeface="Times New Roman" pitchFamily="18" charset="0"/>
            </a:endParaRPr>
          </a:p>
        </p:txBody>
      </p:sp>
      <p:sp>
        <p:nvSpPr>
          <p:cNvPr id="10" name="TextBox 9"/>
          <p:cNvSpPr txBox="1"/>
          <p:nvPr/>
        </p:nvSpPr>
        <p:spPr>
          <a:xfrm>
            <a:off x="14176831" y="4919008"/>
            <a:ext cx="3380015" cy="1938992"/>
          </a:xfrm>
          <a:prstGeom prst="rect">
            <a:avLst/>
          </a:prstGeom>
          <a:noFill/>
        </p:spPr>
        <p:txBody>
          <a:bodyPr wrap="square" rtlCol="0">
            <a:spAutoFit/>
          </a:bodyPr>
          <a:lstStyle/>
          <a:p>
            <a:r>
              <a:rPr lang="ru-RU" sz="2400" dirty="0" smtClean="0">
                <a:latin typeface="Times New Roman" pitchFamily="18" charset="0"/>
                <a:cs typeface="Times New Roman" pitchFamily="18" charset="0"/>
              </a:rPr>
              <a:t>«Я думаю, что для детских театральных студий, брошюрки со словарём были бы полезны»</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uss_lang">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Шаблон презентации «Международный день кино».pptx" id="{EF25F49E-8139-4298-863A-A923549DCC8C}" vid="{72907F0E-92C9-4985-818F-93DF7A468FB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1084</TotalTime>
  <Words>1173</Words>
  <Application>Microsoft Office PowerPoint</Application>
  <PresentationFormat>Произвольный</PresentationFormat>
  <Paragraphs>88</Paragraphs>
  <Slides>9</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Russ_lang</vt:lpstr>
      <vt:lpstr>Дипломная работа</vt:lpstr>
      <vt:lpstr>Актуальность</vt:lpstr>
      <vt:lpstr>Слайд 3</vt:lpstr>
      <vt:lpstr>Задачи</vt:lpstr>
      <vt:lpstr>Исследование. Опрос учеников</vt:lpstr>
      <vt:lpstr>Конечная цель</vt:lpstr>
      <vt:lpstr>Апробация справочника</vt:lpstr>
      <vt:lpstr>Литература</vt:lpstr>
      <vt:lpstr>Мария Макарова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jul</dc:creator>
  <cp:lastModifiedBy>Лидия Агальцова</cp:lastModifiedBy>
  <cp:revision>108</cp:revision>
  <dcterms:created xsi:type="dcterms:W3CDTF">2016-05-11T09:39:39Z</dcterms:created>
  <dcterms:modified xsi:type="dcterms:W3CDTF">2017-04-19T10:24:26Z</dcterms:modified>
</cp:coreProperties>
</file>