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3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3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4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8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67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3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60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2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3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5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3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4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3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orum.antichat.ru/threads/68675/" TargetMode="External"/><Relationship Id="rId3" Type="http://schemas.openxmlformats.org/officeDocument/2006/relationships/hyperlink" Target="http://phpfaq.ru/tech/hashing" TargetMode="External"/><Relationship Id="rId7" Type="http://schemas.openxmlformats.org/officeDocument/2006/relationships/hyperlink" Target="https://lifehacker.ru/2014/06/07/nadyozhnyj-parol/" TargetMode="External"/><Relationship Id="rId2" Type="http://schemas.openxmlformats.org/officeDocument/2006/relationships/hyperlink" Target="http://www.studfiles.ru/preview/5514229/page: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curitylab.ru/analytics/462201.php" TargetMode="External"/><Relationship Id="rId5" Type="http://schemas.openxmlformats.org/officeDocument/2006/relationships/hyperlink" Target="https://acm.bsu.by/w/images/c/c0/HashTables.pdf" TargetMode="External"/><Relationship Id="rId10" Type="http://schemas.openxmlformats.org/officeDocument/2006/relationships/hyperlink" Target="http://re.mipt.ru/infsec/2004/essay/2004_MD5_Message-Digest_Algorithm__Strelnikov.pdf" TargetMode="External"/><Relationship Id="rId4" Type="http://schemas.openxmlformats.org/officeDocument/2006/relationships/hyperlink" Target="http://www.k-press.ru/CS/2000/4/bintree_htm/hash.asp" TargetMode="External"/><Relationship Id="rId9" Type="http://schemas.openxmlformats.org/officeDocument/2006/relationships/hyperlink" Target="http://wordbook.xyz/downloa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9113" y="1371600"/>
            <a:ext cx="8915399" cy="259942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Диплом на тему</a:t>
            </a:r>
            <a:br>
              <a:rPr lang="ru-RU" sz="4000" b="1" dirty="0"/>
            </a:br>
            <a:r>
              <a:rPr lang="ru-RU" sz="4000" b="1" dirty="0"/>
              <a:t>Алгоритмы </a:t>
            </a:r>
            <a:r>
              <a:rPr lang="ru-RU" sz="4000" b="1" dirty="0" err="1"/>
              <a:t>хэширования</a:t>
            </a:r>
            <a:r>
              <a:rPr lang="ru-RU" sz="4000" b="1" dirty="0"/>
              <a:t> паролей. Моделирование алгоритма </a:t>
            </a:r>
            <a:r>
              <a:rPr lang="ru-RU" sz="4000" b="1" dirty="0" err="1" smtClean="0"/>
              <a:t>хэширования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89212" y="0"/>
            <a:ext cx="6943407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ГБОУ Гимназия № 1505</a:t>
            </a:r>
          </a:p>
          <a:p>
            <a:pPr marL="457200" algn="ctr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«Московская городская педагогическая гимназия – лаборатория»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8612" y="4156692"/>
            <a:ext cx="6096000" cy="13044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Руководитель: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Пяткина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Галина Александровна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Рецензент: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8812" y="5646815"/>
            <a:ext cx="6096000" cy="10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9286" y="289998"/>
            <a:ext cx="8911687" cy="1280890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1939" y="1326188"/>
            <a:ext cx="8915400" cy="5287112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ru-RU" sz="3700" dirty="0"/>
              <a:t>I.	</a:t>
            </a:r>
            <a:r>
              <a:rPr lang="ru-RU" sz="3700" dirty="0" err="1"/>
              <a:t>Корбит</a:t>
            </a:r>
            <a:r>
              <a:rPr lang="ru-RU" sz="3700" dirty="0"/>
              <a:t> А.Г., Кривоносова Т.М. Методическое пособие. Алгоритмы вычислительной математики. [ Электронный ресурс]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2"/>
              </a:rPr>
              <a:t>http://www.studfiles.ru/preview/5514229/page:7/</a:t>
            </a:r>
            <a:r>
              <a:rPr lang="ru-RU" sz="3700" dirty="0"/>
              <a:t>  </a:t>
            </a:r>
          </a:p>
          <a:p>
            <a:pPr marL="0" lvl="0" indent="0" algn="just">
              <a:buNone/>
            </a:pPr>
            <a:r>
              <a:rPr lang="ru-RU" sz="3700" dirty="0"/>
              <a:t>II.	Разработчики  PHP. Технология </a:t>
            </a:r>
            <a:r>
              <a:rPr lang="ru-RU" sz="3700" dirty="0" err="1"/>
              <a:t>хэширования</a:t>
            </a:r>
            <a:r>
              <a:rPr lang="ru-RU" sz="3700" dirty="0"/>
              <a:t> паролей [Электронный ресурс]</a:t>
            </a:r>
          </a:p>
          <a:p>
            <a:pPr marL="0" lvl="0" indent="0" algn="just">
              <a:buNone/>
            </a:pPr>
            <a:r>
              <a:rPr lang="ru-RU" sz="3700" dirty="0" smtClean="0"/>
              <a:t>Режим </a:t>
            </a:r>
            <a:r>
              <a:rPr lang="ru-RU" sz="3700" dirty="0"/>
              <a:t>доступа:  </a:t>
            </a:r>
            <a:r>
              <a:rPr lang="ru-RU" sz="3700" u="sng" dirty="0">
                <a:hlinkClick r:id="rId3"/>
              </a:rPr>
              <a:t>http://phpfaq.ru/tech/hashing</a:t>
            </a:r>
            <a:r>
              <a:rPr lang="ru-RU" sz="3700" dirty="0"/>
              <a:t> </a:t>
            </a:r>
          </a:p>
          <a:p>
            <a:pPr marL="0" lvl="0" indent="0" algn="just">
              <a:buNone/>
            </a:pPr>
            <a:r>
              <a:rPr lang="ru-RU" sz="3700" dirty="0"/>
              <a:t>III.	Издательский дом "К-Пресс". Бинарные деревья. [Электронный ресурс]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4"/>
              </a:rPr>
              <a:t>http://www.k-press.ru/CS/2000/4/bintree_htm/hash.asp</a:t>
            </a:r>
            <a:r>
              <a:rPr lang="ru-RU" sz="3700" dirty="0"/>
              <a:t> </a:t>
            </a:r>
          </a:p>
          <a:p>
            <a:pPr marL="0" lvl="0" indent="0" algn="just">
              <a:buNone/>
            </a:pPr>
            <a:r>
              <a:rPr lang="ru-RU" sz="3700" dirty="0"/>
              <a:t>IV.	Сергей Соболь. Хэш-таблицы. [Электронный ресурс]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5"/>
              </a:rPr>
              <a:t>https://acm.bsu.by/w/images/c/c0/HashTables.pdf</a:t>
            </a:r>
            <a:r>
              <a:rPr lang="ru-RU" sz="3700" dirty="0"/>
              <a:t> </a:t>
            </a:r>
          </a:p>
          <a:p>
            <a:pPr marL="0" lvl="0" indent="0" algn="just">
              <a:buNone/>
            </a:pPr>
            <a:r>
              <a:rPr lang="ru-RU" sz="3700" dirty="0"/>
              <a:t>V.	Эрик </a:t>
            </a:r>
            <a:r>
              <a:rPr lang="ru-RU" sz="3700" dirty="0" err="1"/>
              <a:t>Грубер</a:t>
            </a:r>
            <a:r>
              <a:rPr lang="ru-RU" sz="3700" dirty="0"/>
              <a:t>. Подбор LM-</a:t>
            </a:r>
            <a:r>
              <a:rPr lang="ru-RU" sz="3700" dirty="0" err="1"/>
              <a:t>хеша</a:t>
            </a:r>
            <a:r>
              <a:rPr lang="ru-RU" sz="3700" dirty="0"/>
              <a:t> – радужные таблицы против прямого перебора при помощи GPU</a:t>
            </a:r>
            <a:r>
              <a:rPr lang="ru-RU" sz="3700" dirty="0" smtClean="0"/>
              <a:t>. [</a:t>
            </a:r>
            <a:r>
              <a:rPr lang="ru-RU" sz="3700" dirty="0"/>
              <a:t>Электронный ресурс]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6"/>
              </a:rPr>
              <a:t>http://www.securitylab.ru/analytics/462201.php</a:t>
            </a:r>
            <a:r>
              <a:rPr lang="ru-RU" sz="3700" dirty="0"/>
              <a:t> </a:t>
            </a:r>
            <a:endParaRPr lang="ru-RU" sz="3700" dirty="0" smtClean="0"/>
          </a:p>
          <a:p>
            <a:pPr marL="0" lvl="0" indent="0" algn="just">
              <a:buNone/>
            </a:pPr>
            <a:r>
              <a:rPr lang="ru-RU" sz="3700" dirty="0"/>
              <a:t>VI.	Сергей </a:t>
            </a:r>
            <a:r>
              <a:rPr lang="ru-RU" sz="3700" dirty="0" err="1"/>
              <a:t>Суягин</a:t>
            </a:r>
            <a:r>
              <a:rPr lang="ru-RU" sz="3700" dirty="0"/>
              <a:t>. Как создать и запомнить надежный пароль. [Электронный ресурс]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7"/>
              </a:rPr>
              <a:t>https://lifehacker.ru/2014/06/07/nadyozhnyj-parol/</a:t>
            </a:r>
            <a:r>
              <a:rPr lang="ru-RU" sz="3700" dirty="0"/>
              <a:t> </a:t>
            </a:r>
          </a:p>
          <a:p>
            <a:pPr marL="0" lvl="0" indent="0" algn="just">
              <a:buNone/>
            </a:pPr>
            <a:r>
              <a:rPr lang="ru-RU" sz="3700" dirty="0"/>
              <a:t>VII.	Атака на </a:t>
            </a:r>
            <a:r>
              <a:rPr lang="ru-RU" sz="3700" dirty="0" err="1"/>
              <a:t>хэши</a:t>
            </a:r>
            <a:r>
              <a:rPr lang="ru-RU" sz="3700" dirty="0"/>
              <a:t>. (практическое руководство). [Электронный ресурс]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8"/>
              </a:rPr>
              <a:t>https://forum.antichat.ru/threads/68675/</a:t>
            </a:r>
            <a:r>
              <a:rPr lang="ru-RU" sz="3700" dirty="0"/>
              <a:t> </a:t>
            </a:r>
          </a:p>
          <a:p>
            <a:pPr marL="0" lvl="0" indent="0" algn="just">
              <a:buNone/>
            </a:pPr>
            <a:r>
              <a:rPr lang="ru-RU" sz="3700" dirty="0"/>
              <a:t>VIII.	Список словарей: Электронный ресурс.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9"/>
              </a:rPr>
              <a:t>http://wordbook.xyz/download</a:t>
            </a:r>
            <a:r>
              <a:rPr lang="ru-RU" sz="3700" dirty="0"/>
              <a:t> </a:t>
            </a:r>
          </a:p>
          <a:p>
            <a:pPr marL="0" lvl="0" indent="0" algn="just">
              <a:buNone/>
            </a:pPr>
            <a:r>
              <a:rPr lang="ru-RU" sz="3700" dirty="0"/>
              <a:t>IX.	Описание алгоритма MD5[Электронный ресурс]</a:t>
            </a:r>
          </a:p>
          <a:p>
            <a:pPr marL="0" lvl="0" indent="0" algn="just">
              <a:buNone/>
            </a:pPr>
            <a:r>
              <a:rPr lang="ru-RU" sz="3700" dirty="0"/>
              <a:t>Режим доступа:  </a:t>
            </a:r>
            <a:r>
              <a:rPr lang="ru-RU" sz="3700" u="sng" dirty="0">
                <a:hlinkClick r:id="rId10"/>
              </a:rPr>
              <a:t>http://re.mipt.ru/infsec/2004/essay/2004_MD5_Message-Digest_Algorithm__Strelnikov.pdf</a:t>
            </a:r>
            <a:r>
              <a:rPr lang="ru-RU" sz="37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8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6863" y="2581699"/>
            <a:ext cx="8911687" cy="12808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675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1465" y="77865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Проблема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1465" y="2059547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В наши дни </a:t>
            </a:r>
            <a:r>
              <a:rPr lang="en-US" sz="2400" dirty="0"/>
              <a:t>IT</a:t>
            </a:r>
            <a:r>
              <a:rPr lang="ru-RU" sz="2400" dirty="0"/>
              <a:t> сфера является ключевым аспектом нашей жизни. Например, купле продажа во многих случаях проводится с использованием интернет ресурсов, где наибольшее внимание необходимо уделять вопросу о защите личных данных. У каждой информации есть своя ценность, значит и её безопасность играет важную роль. Так каким образом достигается защищённость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22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4305" y="852710"/>
            <a:ext cx="1887635" cy="1280890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576" y="1824507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Цель моего исследования – это изучить способы взлома и защиты данных, а также привести пример собственного алгоритма </a:t>
            </a:r>
            <a:r>
              <a:rPr lang="ru-RU" sz="2400" dirty="0" err="1"/>
              <a:t>хэширования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64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56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30680"/>
            <a:ext cx="8915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Для выполнения этой цели были поставлены конкретные задачи:</a:t>
            </a:r>
          </a:p>
          <a:p>
            <a:pPr marL="0" indent="0">
              <a:buNone/>
            </a:pPr>
            <a:r>
              <a:rPr lang="ru-RU" sz="2400" dirty="0"/>
              <a:t>•	Изучить  информацию по данной теме реферата.</a:t>
            </a:r>
          </a:p>
          <a:p>
            <a:pPr marL="0" indent="0">
              <a:buNone/>
            </a:pPr>
            <a:r>
              <a:rPr lang="ru-RU" sz="2400" dirty="0"/>
              <a:t>•	Объяснить необходимость надёжной защиты информации.</a:t>
            </a:r>
          </a:p>
          <a:p>
            <a:pPr marL="0" indent="0">
              <a:buNone/>
            </a:pPr>
            <a:r>
              <a:rPr lang="ru-RU" sz="2400" dirty="0"/>
              <a:t>•	Изучить виды различных атак и способов взлома.</a:t>
            </a:r>
          </a:p>
          <a:p>
            <a:pPr marL="0" indent="0">
              <a:buNone/>
            </a:pPr>
            <a:r>
              <a:rPr lang="ru-RU" sz="2400" dirty="0"/>
              <a:t>•	Рассмотреть виды различных способов сокрытия и защиты информации.</a:t>
            </a:r>
          </a:p>
          <a:p>
            <a:pPr marL="0" indent="0">
              <a:buNone/>
            </a:pPr>
            <a:r>
              <a:rPr lang="ru-RU" sz="2400" dirty="0"/>
              <a:t>•	Создать собственную программу с определённым алгоритмом </a:t>
            </a:r>
            <a:r>
              <a:rPr lang="ru-RU" sz="2400" dirty="0" err="1"/>
              <a:t>хэширования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2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745" y="112703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5745" y="2188979"/>
            <a:ext cx="8915400" cy="377762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Первая </a:t>
            </a:r>
            <a:r>
              <a:rPr lang="ru-RU" sz="2400" dirty="0"/>
              <a:t>глава </a:t>
            </a:r>
            <a:r>
              <a:rPr lang="ru-RU" sz="2400" dirty="0" smtClean="0"/>
              <a:t>- </a:t>
            </a:r>
            <a:r>
              <a:rPr lang="ru-RU" sz="2400" dirty="0"/>
              <a:t>Алгоритмы </a:t>
            </a:r>
            <a:r>
              <a:rPr lang="ru-RU" sz="2400" dirty="0" err="1"/>
              <a:t>хэширования</a:t>
            </a:r>
            <a:r>
              <a:rPr lang="ru-RU" sz="2400" dirty="0"/>
              <a:t> и их назначение: Назначение пароля, Понятие хэш-функция.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Вторая </a:t>
            </a:r>
            <a:r>
              <a:rPr lang="ru-RU" sz="2400" dirty="0"/>
              <a:t>г</a:t>
            </a:r>
            <a:r>
              <a:rPr lang="ru-RU" sz="2400" dirty="0" smtClean="0"/>
              <a:t>лава - Свойства </a:t>
            </a:r>
            <a:r>
              <a:rPr lang="ru-RU" sz="2400" dirty="0"/>
              <a:t>алгоритмов </a:t>
            </a:r>
            <a:r>
              <a:rPr lang="ru-RU" sz="2400" dirty="0" err="1"/>
              <a:t>хэширования</a:t>
            </a:r>
            <a:r>
              <a:rPr lang="ru-RU" sz="2400" dirty="0"/>
              <a:t> и их составляющие: Понятие хэш-таблица и коллизия в ней, Варианты атак на </a:t>
            </a:r>
            <a:r>
              <a:rPr lang="ru-RU" sz="2400" dirty="0" err="1"/>
              <a:t>хэш</a:t>
            </a:r>
            <a:r>
              <a:rPr lang="ru-RU" sz="2400" dirty="0"/>
              <a:t> пароля, Способы защиты от атак на </a:t>
            </a:r>
            <a:r>
              <a:rPr lang="ru-RU" sz="2400" dirty="0" err="1"/>
              <a:t>хэш</a:t>
            </a:r>
            <a:r>
              <a:rPr lang="ru-RU" sz="2400" dirty="0"/>
              <a:t> пароля.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Третья глава - Современные </a:t>
            </a:r>
            <a:r>
              <a:rPr lang="ru-RU" sz="2400" dirty="0"/>
              <a:t>методики и моделирование: Современные алгоритмы </a:t>
            </a:r>
            <a:r>
              <a:rPr lang="ru-RU" sz="2400" dirty="0" err="1"/>
              <a:t>хэширования</a:t>
            </a:r>
            <a:r>
              <a:rPr lang="ru-RU" sz="2400" dirty="0"/>
              <a:t>, Разработка модели алгоритма </a:t>
            </a:r>
            <a:r>
              <a:rPr lang="ru-RU" sz="2400" dirty="0" err="1"/>
              <a:t>хэширования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3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пароля и  требования к нему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270760"/>
            <a:ext cx="8915400" cy="377762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надёжного пароля.</a:t>
            </a:r>
          </a:p>
          <a:p>
            <a:pPr>
              <a:buFont typeface="+mj-lt"/>
              <a:buAutoNum type="arabicPeriod"/>
            </a:pPr>
            <a:r>
              <a:rPr lang="ru-RU" sz="2300" dirty="0" smtClean="0"/>
              <a:t>Пароль </a:t>
            </a:r>
            <a:r>
              <a:rPr lang="ru-RU" sz="2300" dirty="0"/>
              <a:t>должен быть достаточно длинным, обычно от 8 до 12 символов. </a:t>
            </a:r>
          </a:p>
          <a:p>
            <a:pPr>
              <a:buFont typeface="+mj-lt"/>
              <a:buAutoNum type="arabicPeriod"/>
            </a:pPr>
            <a:r>
              <a:rPr lang="ru-RU" sz="2300" dirty="0" smtClean="0"/>
              <a:t>Пароль </a:t>
            </a:r>
            <a:r>
              <a:rPr lang="ru-RU" sz="2300" dirty="0"/>
              <a:t>должен содержать заглавные и прописные буквы, символы, знаки препинания и пробелы. </a:t>
            </a:r>
          </a:p>
          <a:p>
            <a:pPr>
              <a:buFont typeface="+mj-lt"/>
              <a:buAutoNum type="arabicPeriod"/>
            </a:pPr>
            <a:r>
              <a:rPr lang="ru-RU" sz="2300" dirty="0" smtClean="0"/>
              <a:t>Пароль </a:t>
            </a:r>
            <a:r>
              <a:rPr lang="ru-RU" sz="2300" dirty="0"/>
              <a:t>не должен ассоциироваться с пользователем, такие пароли как </a:t>
            </a:r>
            <a:r>
              <a:rPr lang="ru-RU" sz="2300" dirty="0" smtClean="0"/>
              <a:t>имена</a:t>
            </a:r>
            <a:r>
              <a:rPr lang="ru-RU" sz="2300" dirty="0"/>
              <a:t>, фамилии, памятные даты, номера телефонов и т.д. не подходят. </a:t>
            </a:r>
            <a:endParaRPr lang="ru-RU" sz="2300" dirty="0" smtClean="0"/>
          </a:p>
          <a:p>
            <a:pPr>
              <a:buFont typeface="+mj-lt"/>
              <a:buAutoNum type="arabicPeriod"/>
            </a:pPr>
            <a:r>
              <a:rPr lang="ru-RU" sz="2300" dirty="0" smtClean="0"/>
              <a:t>Пароль </a:t>
            </a:r>
            <a:r>
              <a:rPr lang="ru-RU" sz="2300" dirty="0"/>
              <a:t>не должен состоять из известных фраз или популярных слов. </a:t>
            </a:r>
          </a:p>
          <a:p>
            <a:pPr>
              <a:buFont typeface="+mj-lt"/>
              <a:buAutoNum type="arabicPeriod"/>
            </a:pPr>
            <a:r>
              <a:rPr lang="ru-RU" sz="2300" dirty="0" smtClean="0"/>
              <a:t>Пароль </a:t>
            </a:r>
            <a:r>
              <a:rPr lang="ru-RU" sz="2300" dirty="0"/>
              <a:t>не должен быть просто запоминающимся и широко используемым.</a:t>
            </a:r>
          </a:p>
          <a:p>
            <a:pPr>
              <a:buFont typeface="+mj-lt"/>
              <a:buAutoNum type="arabicPeriod"/>
            </a:pPr>
            <a:r>
              <a:rPr lang="ru-RU" sz="2300" dirty="0" smtClean="0"/>
              <a:t>Пароль </a:t>
            </a:r>
            <a:r>
              <a:rPr lang="ru-RU" sz="2300" dirty="0"/>
              <a:t>не должен совпадать с логином, именем сайта или любой общедоступным связанным словом.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4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хеш-функция и его составляющие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9172" y="2133600"/>
            <a:ext cx="8915400" cy="25298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Хэш-функция это особый алгоритм, уникальным образом переделывающий пароль.  Результат этих действий называется хэш-кодом.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Хэш-таблица — это массивы, хранящие пары информации: ключ, значение.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92925" y="4411980"/>
            <a:ext cx="6096000" cy="2151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115820" algn="l"/>
              </a:tabLs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Методики предотвращения коллизий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211582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цепочек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211582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Открытая адресация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  <a:tab pos="2115820" algn="l"/>
              </a:tabLst>
            </a:pP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Хэширование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солью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3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атак и способы защиты 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хэша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352541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Для получения чужой информации мошенники придумали различные варианты атак: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Использование "радужных таблиц".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Перебор по словарям.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/>
              <a:t>Вредоносное программное обеспечение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 err="1"/>
              <a:t>Фишинг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0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алгоритмы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современном мире существует огромное множество уникальных хэш-функций. Их секретность является залогом безопасности данных компании. Уникальность достигается за счёт различных вариаций одного алгоритма. Наиболее известными на данный момент являются такие хеш-функции как: CRC, MD5, SHA-1 и ГОСТ Р 34.11-94.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741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836</TotalTime>
  <Words>409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Диплом на тему Алгоритмы хэширования паролей. Моделирование алгоритма хэширования</vt:lpstr>
      <vt:lpstr>Актуальность и Проблема</vt:lpstr>
      <vt:lpstr>Цель</vt:lpstr>
      <vt:lpstr>Задачи</vt:lpstr>
      <vt:lpstr>Структура работы</vt:lpstr>
      <vt:lpstr>Назначение пароля и  требования к нему</vt:lpstr>
      <vt:lpstr>Понятие хеш-функция и его составляющие </vt:lpstr>
      <vt:lpstr>Варианты атак и способы защиты  хэша пароля </vt:lpstr>
      <vt:lpstr>Современные алгоритмы</vt:lpstr>
      <vt:lpstr>Список литературы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</dc:creator>
  <cp:lastModifiedBy>Al</cp:lastModifiedBy>
  <cp:revision>6</cp:revision>
  <dcterms:created xsi:type="dcterms:W3CDTF">2017-12-18T11:13:10Z</dcterms:created>
  <dcterms:modified xsi:type="dcterms:W3CDTF">2017-12-19T01:09:10Z</dcterms:modified>
</cp:coreProperties>
</file>