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1" r:id="rId6"/>
    <p:sldId id="264" r:id="rId7"/>
    <p:sldId id="265" r:id="rId8"/>
    <p:sldId id="266" r:id="rId9"/>
    <p:sldId id="262" r:id="rId10"/>
    <p:sldId id="268" r:id="rId11"/>
    <p:sldId id="267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031" autoAdjust="0"/>
    <p:restoredTop sz="94660"/>
  </p:normalViewPr>
  <p:slideViewPr>
    <p:cSldViewPr>
      <p:cViewPr varScale="1">
        <p:scale>
          <a:sx n="84" d="100"/>
          <a:sy n="84" d="100"/>
        </p:scale>
        <p:origin x="-9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3;&#1082;&#1086;&#1074;&#1072;%20&#1053;&#1072;&#1089;&#1090;&#1103;\Desktop\&#1050;&#1085;&#1080;&#1075;&#1072;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3;&#1082;&#1086;&#1074;&#1072;%20&#1053;&#1072;&#1089;&#1090;&#1103;\Desktop\rybuf%20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3;&#1082;&#1086;&#1074;&#1072;%20&#1053;&#1072;&#1089;&#1090;&#1103;\Desktop\&#1082;&#1085;&#1080;&#1075;&#1072;%2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График</a:t>
            </a:r>
            <a:r>
              <a:rPr lang="ru-RU" sz="2800" baseline="0" dirty="0"/>
              <a:t> роста растений с удобрением </a:t>
            </a:r>
            <a:r>
              <a:rPr lang="en-US" sz="2800" b="1" i="0" u="none" strike="noStrike" baseline="0" dirty="0"/>
              <a:t>K</a:t>
            </a:r>
            <a:r>
              <a:rPr lang="ru-RU" sz="2800" b="1" i="0" u="none" strike="noStrike" baseline="-25000" dirty="0"/>
              <a:t>2</a:t>
            </a:r>
            <a:r>
              <a:rPr lang="en-US" sz="2800" b="1" i="0" u="none" strike="noStrike" baseline="0" dirty="0"/>
              <a:t>SO</a:t>
            </a:r>
            <a:r>
              <a:rPr lang="ru-RU" sz="2800" b="1" i="0" u="none" strike="noStrike" baseline="-25000" dirty="0"/>
              <a:t>4.</a:t>
            </a:r>
            <a:endParaRPr lang="ru-RU" sz="28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Недостаток горшок 2</c:v>
          </c:tx>
          <c:marker>
            <c:symbol val="none"/>
          </c:marker>
          <c:cat>
            <c:numRef>
              <c:f>Лист1!$A$1:$A$6</c:f>
              <c:numCache>
                <c:formatCode>dd/mmm</c:formatCode>
                <c:ptCount val="6"/>
                <c:pt idx="0">
                  <c:v>42806</c:v>
                </c:pt>
                <c:pt idx="1">
                  <c:v>42808</c:v>
                </c:pt>
                <c:pt idx="2">
                  <c:v>42810</c:v>
                </c:pt>
                <c:pt idx="3">
                  <c:v>42812</c:v>
                </c:pt>
                <c:pt idx="4">
                  <c:v>42814</c:v>
                </c:pt>
                <c:pt idx="5">
                  <c:v>42816</c:v>
                </c:pt>
              </c:numCache>
            </c:numRef>
          </c:cat>
          <c:val>
            <c:numRef>
              <c:f>Лист1!$B$1:$B$6</c:f>
              <c:numCache>
                <c:formatCode>General</c:formatCode>
                <c:ptCount val="6"/>
                <c:pt idx="0">
                  <c:v>6</c:v>
                </c:pt>
                <c:pt idx="1">
                  <c:v>6.5</c:v>
                </c:pt>
                <c:pt idx="2">
                  <c:v>7.5</c:v>
                </c:pt>
                <c:pt idx="3">
                  <c:v>9</c:v>
                </c:pt>
                <c:pt idx="4">
                  <c:v>9.5</c:v>
                </c:pt>
                <c:pt idx="5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71-4BC5-B656-2242BC2B08E1}"/>
            </c:ext>
          </c:extLst>
        </c:ser>
        <c:ser>
          <c:idx val="1"/>
          <c:order val="1"/>
          <c:tx>
            <c:v>Норма горшок 3</c:v>
          </c:tx>
          <c:marker>
            <c:symbol val="none"/>
          </c:marker>
          <c:cat>
            <c:numRef>
              <c:f>Лист1!$A$1:$A$6</c:f>
              <c:numCache>
                <c:formatCode>dd/mmm</c:formatCode>
                <c:ptCount val="6"/>
                <c:pt idx="0">
                  <c:v>42806</c:v>
                </c:pt>
                <c:pt idx="1">
                  <c:v>42808</c:v>
                </c:pt>
                <c:pt idx="2">
                  <c:v>42810</c:v>
                </c:pt>
                <c:pt idx="3">
                  <c:v>42812</c:v>
                </c:pt>
                <c:pt idx="4">
                  <c:v>42814</c:v>
                </c:pt>
                <c:pt idx="5">
                  <c:v>42816</c:v>
                </c:pt>
              </c:numCache>
            </c:numRef>
          </c:cat>
          <c:val>
            <c:numRef>
              <c:f>Лист1!$C$1:$C$6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7.5</c:v>
                </c:pt>
                <c:pt idx="3">
                  <c:v>8.5</c:v>
                </c:pt>
                <c:pt idx="4">
                  <c:v>9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71-4BC5-B656-2242BC2B08E1}"/>
            </c:ext>
          </c:extLst>
        </c:ser>
        <c:ser>
          <c:idx val="2"/>
          <c:order val="2"/>
          <c:tx>
            <c:v>Избыток горшок 4</c:v>
          </c:tx>
          <c:marker>
            <c:symbol val="none"/>
          </c:marker>
          <c:cat>
            <c:numRef>
              <c:f>Лист1!$A$1:$A$6</c:f>
              <c:numCache>
                <c:formatCode>dd/mmm</c:formatCode>
                <c:ptCount val="6"/>
                <c:pt idx="0">
                  <c:v>42806</c:v>
                </c:pt>
                <c:pt idx="1">
                  <c:v>42808</c:v>
                </c:pt>
                <c:pt idx="2">
                  <c:v>42810</c:v>
                </c:pt>
                <c:pt idx="3">
                  <c:v>42812</c:v>
                </c:pt>
                <c:pt idx="4">
                  <c:v>42814</c:v>
                </c:pt>
                <c:pt idx="5">
                  <c:v>42816</c:v>
                </c:pt>
              </c:numCache>
            </c:numRef>
          </c:cat>
          <c:val>
            <c:numRef>
              <c:f>Лист1!$D$1:$D$6</c:f>
              <c:numCache>
                <c:formatCode>General</c:formatCode>
                <c:ptCount val="6"/>
                <c:pt idx="0">
                  <c:v>4.5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8.5</c:v>
                </c:pt>
                <c:pt idx="5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71-4BC5-B656-2242BC2B08E1}"/>
            </c:ext>
          </c:extLst>
        </c:ser>
        <c:marker val="1"/>
        <c:axId val="67220608"/>
        <c:axId val="67222144"/>
      </c:lineChart>
      <c:dateAx>
        <c:axId val="67220608"/>
        <c:scaling>
          <c:orientation val="minMax"/>
        </c:scaling>
        <c:axPos val="b"/>
        <c:numFmt formatCode="dd/mmm" sourceLinked="1"/>
        <c:majorTickMark val="none"/>
        <c:tickLblPos val="nextTo"/>
        <c:crossAx val="67222144"/>
        <c:crosses val="autoZero"/>
        <c:auto val="1"/>
        <c:lblOffset val="100"/>
        <c:baseTimeUnit val="days"/>
      </c:dateAx>
      <c:valAx>
        <c:axId val="672221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Рост</a:t>
                </a:r>
                <a:r>
                  <a:rPr lang="ru-RU" baseline="0"/>
                  <a:t> растений в см.</a:t>
                </a:r>
                <a:endParaRPr lang="ru-RU"/>
              </a:p>
            </c:rich>
          </c:tx>
          <c:layout/>
        </c:title>
        <c:numFmt formatCode="General" sourceLinked="1"/>
        <c:majorTickMark val="none"/>
        <c:tickLblPos val="nextTo"/>
        <c:crossAx val="672206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График</a:t>
            </a:r>
            <a:r>
              <a:rPr lang="ru-RU" sz="2400" baseline="0" dirty="0"/>
              <a:t> роста растений с удобрением </a:t>
            </a:r>
            <a:r>
              <a:rPr lang="en-US" sz="2400" b="1" i="0" u="none" strike="noStrike" baseline="0" dirty="0"/>
              <a:t>NH</a:t>
            </a:r>
            <a:r>
              <a:rPr lang="ru-RU" sz="2400" b="1" i="0" u="none" strike="noStrike" baseline="-25000" dirty="0"/>
              <a:t>4</a:t>
            </a:r>
            <a:r>
              <a:rPr lang="en-US" sz="2400" b="1" i="0" u="none" strike="noStrike" baseline="0" dirty="0"/>
              <a:t>NO</a:t>
            </a:r>
            <a:r>
              <a:rPr lang="ru-RU" sz="2400" b="1" i="0" u="none" strike="noStrike" baseline="-25000" dirty="0"/>
              <a:t>3.</a:t>
            </a:r>
            <a:endParaRPr lang="ru-RU" sz="24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Недостаток горшок 5</c:v>
          </c:tx>
          <c:marker>
            <c:symbol val="none"/>
          </c:marker>
          <c:cat>
            <c:numRef>
              <c:f>Лист1!$A$1:$A$6</c:f>
              <c:numCache>
                <c:formatCode>dd/mmm</c:formatCode>
                <c:ptCount val="6"/>
                <c:pt idx="0">
                  <c:v>42806</c:v>
                </c:pt>
                <c:pt idx="1">
                  <c:v>42808</c:v>
                </c:pt>
                <c:pt idx="2">
                  <c:v>42810</c:v>
                </c:pt>
                <c:pt idx="3">
                  <c:v>42812</c:v>
                </c:pt>
                <c:pt idx="4">
                  <c:v>42814</c:v>
                </c:pt>
                <c:pt idx="5">
                  <c:v>42816</c:v>
                </c:pt>
              </c:numCache>
            </c:numRef>
          </c:cat>
          <c:val>
            <c:numRef>
              <c:f>Лист1!$B$1:$B$6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6.5</c:v>
                </c:pt>
                <c:pt idx="3">
                  <c:v>7</c:v>
                </c:pt>
                <c:pt idx="4">
                  <c:v>8.5</c:v>
                </c:pt>
                <c:pt idx="5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B8-4CDC-93E9-62502059A83B}"/>
            </c:ext>
          </c:extLst>
        </c:ser>
        <c:ser>
          <c:idx val="1"/>
          <c:order val="1"/>
          <c:tx>
            <c:v>Норма горшок 6</c:v>
          </c:tx>
          <c:marker>
            <c:symbol val="none"/>
          </c:marker>
          <c:cat>
            <c:numRef>
              <c:f>Лист1!$A$1:$A$6</c:f>
              <c:numCache>
                <c:formatCode>dd/mmm</c:formatCode>
                <c:ptCount val="6"/>
                <c:pt idx="0">
                  <c:v>42806</c:v>
                </c:pt>
                <c:pt idx="1">
                  <c:v>42808</c:v>
                </c:pt>
                <c:pt idx="2">
                  <c:v>42810</c:v>
                </c:pt>
                <c:pt idx="3">
                  <c:v>42812</c:v>
                </c:pt>
                <c:pt idx="4">
                  <c:v>42814</c:v>
                </c:pt>
                <c:pt idx="5">
                  <c:v>42816</c:v>
                </c:pt>
              </c:numCache>
            </c:numRef>
          </c:cat>
          <c:val>
            <c:numRef>
              <c:f>Лист1!$C$1:$C$6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7.5</c:v>
                </c:pt>
                <c:pt idx="3">
                  <c:v>8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B8-4CDC-93E9-62502059A83B}"/>
            </c:ext>
          </c:extLst>
        </c:ser>
        <c:ser>
          <c:idx val="2"/>
          <c:order val="2"/>
          <c:tx>
            <c:v>Избыток горшок 7</c:v>
          </c:tx>
          <c:marker>
            <c:symbol val="none"/>
          </c:marker>
          <c:cat>
            <c:numRef>
              <c:f>Лист1!$A$1:$A$6</c:f>
              <c:numCache>
                <c:formatCode>dd/mmm</c:formatCode>
                <c:ptCount val="6"/>
                <c:pt idx="0">
                  <c:v>42806</c:v>
                </c:pt>
                <c:pt idx="1">
                  <c:v>42808</c:v>
                </c:pt>
                <c:pt idx="2">
                  <c:v>42810</c:v>
                </c:pt>
                <c:pt idx="3">
                  <c:v>42812</c:v>
                </c:pt>
                <c:pt idx="4">
                  <c:v>42814</c:v>
                </c:pt>
                <c:pt idx="5">
                  <c:v>42816</c:v>
                </c:pt>
              </c:numCache>
            </c:numRef>
          </c:cat>
          <c:val>
            <c:numRef>
              <c:f>Лист1!$D$1:$D$6</c:f>
              <c:numCache>
                <c:formatCode>General</c:formatCode>
                <c:ptCount val="6"/>
                <c:pt idx="0">
                  <c:v>4.5</c:v>
                </c:pt>
                <c:pt idx="1">
                  <c:v>6</c:v>
                </c:pt>
                <c:pt idx="2">
                  <c:v>6.5</c:v>
                </c:pt>
                <c:pt idx="3">
                  <c:v>7</c:v>
                </c:pt>
                <c:pt idx="4">
                  <c:v>7.5</c:v>
                </c:pt>
                <c:pt idx="5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B8-4CDC-93E9-62502059A83B}"/>
            </c:ext>
          </c:extLst>
        </c:ser>
        <c:marker val="1"/>
        <c:axId val="67924736"/>
        <c:axId val="67926272"/>
      </c:lineChart>
      <c:dateAx>
        <c:axId val="67924736"/>
        <c:scaling>
          <c:orientation val="minMax"/>
        </c:scaling>
        <c:axPos val="b"/>
        <c:numFmt formatCode="dd/mmm" sourceLinked="1"/>
        <c:majorTickMark val="none"/>
        <c:tickLblPos val="nextTo"/>
        <c:crossAx val="67926272"/>
        <c:crosses val="autoZero"/>
        <c:auto val="1"/>
        <c:lblOffset val="100"/>
        <c:baseTimeUnit val="days"/>
      </c:dateAx>
      <c:valAx>
        <c:axId val="679262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Рост</a:t>
                </a:r>
                <a:r>
                  <a:rPr lang="ru-RU" baseline="0"/>
                  <a:t> растений в см.</a:t>
                </a:r>
                <a:endParaRPr lang="ru-RU"/>
              </a:p>
            </c:rich>
          </c:tx>
          <c:layout/>
        </c:title>
        <c:numFmt formatCode="General" sourceLinked="1"/>
        <c:majorTickMark val="none"/>
        <c:tickLblPos val="nextTo"/>
        <c:crossAx val="6792473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График</a:t>
            </a:r>
            <a:r>
              <a:rPr lang="ru-RU" sz="2400" baseline="0" dirty="0"/>
              <a:t> роста растений с удобрением </a:t>
            </a:r>
            <a:r>
              <a:rPr lang="en-US" sz="2400" dirty="0"/>
              <a:t>Ca</a:t>
            </a:r>
            <a:r>
              <a:rPr lang="ru-RU" sz="2400" dirty="0"/>
              <a:t>(</a:t>
            </a:r>
            <a:r>
              <a:rPr lang="en-US" sz="2400" dirty="0"/>
              <a:t>H</a:t>
            </a:r>
            <a:r>
              <a:rPr lang="ru-RU" sz="2400" baseline="-25000" dirty="0"/>
              <a:t>2</a:t>
            </a:r>
            <a:r>
              <a:rPr lang="en-US" sz="2400" dirty="0"/>
              <a:t>PO</a:t>
            </a:r>
            <a:r>
              <a:rPr lang="ru-RU" sz="2400" baseline="-25000" dirty="0"/>
              <a:t>4</a:t>
            </a:r>
            <a:r>
              <a:rPr lang="ru-RU" sz="2400" dirty="0"/>
              <a:t>)</a:t>
            </a:r>
            <a:r>
              <a:rPr lang="ru-RU" sz="2400" baseline="-25000" dirty="0"/>
              <a:t>2</a:t>
            </a:r>
            <a:r>
              <a:rPr lang="ru-RU" sz="2400" dirty="0"/>
              <a:t>*</a:t>
            </a:r>
            <a:r>
              <a:rPr lang="en-US" sz="2400" dirty="0"/>
              <a:t>H</a:t>
            </a:r>
            <a:r>
              <a:rPr lang="ru-RU" sz="2400" baseline="-25000" dirty="0"/>
              <a:t>2</a:t>
            </a:r>
            <a:r>
              <a:rPr lang="en-US" sz="2400" dirty="0"/>
              <a:t>O</a:t>
            </a:r>
            <a:r>
              <a:rPr lang="ru-RU" sz="2400" dirty="0"/>
              <a:t> и </a:t>
            </a:r>
            <a:r>
              <a:rPr lang="en-US" sz="2400" dirty="0" err="1"/>
              <a:t>CaSO</a:t>
            </a:r>
            <a:r>
              <a:rPr lang="ru-RU" sz="2400" baseline="-25000" dirty="0"/>
              <a:t>4.</a:t>
            </a:r>
            <a:endParaRPr lang="ru-RU" sz="24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Недостаток горшок 8</c:v>
          </c:tx>
          <c:marker>
            <c:symbol val="none"/>
          </c:marker>
          <c:cat>
            <c:numRef>
              <c:f>Лист1!$A$1:$A$6</c:f>
              <c:numCache>
                <c:formatCode>dd/mmm</c:formatCode>
                <c:ptCount val="6"/>
                <c:pt idx="0">
                  <c:v>42806</c:v>
                </c:pt>
                <c:pt idx="1">
                  <c:v>42808</c:v>
                </c:pt>
                <c:pt idx="2">
                  <c:v>42810</c:v>
                </c:pt>
                <c:pt idx="3">
                  <c:v>42812</c:v>
                </c:pt>
                <c:pt idx="4">
                  <c:v>42814</c:v>
                </c:pt>
                <c:pt idx="5">
                  <c:v>42816</c:v>
                </c:pt>
              </c:numCache>
            </c:numRef>
          </c:cat>
          <c:val>
            <c:numRef>
              <c:f>Лист1!$B$1:$B$6</c:f>
              <c:numCache>
                <c:formatCode>General</c:formatCode>
                <c:ptCount val="6"/>
                <c:pt idx="0">
                  <c:v>4</c:v>
                </c:pt>
                <c:pt idx="1">
                  <c:v>5.5</c:v>
                </c:pt>
                <c:pt idx="2">
                  <c:v>6</c:v>
                </c:pt>
                <c:pt idx="3">
                  <c:v>8</c:v>
                </c:pt>
                <c:pt idx="4">
                  <c:v>8.5</c:v>
                </c:pt>
                <c:pt idx="5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22-42AD-AF74-548F6947D296}"/>
            </c:ext>
          </c:extLst>
        </c:ser>
        <c:ser>
          <c:idx val="1"/>
          <c:order val="1"/>
          <c:tx>
            <c:v>Норма горшок 9</c:v>
          </c:tx>
          <c:marker>
            <c:symbol val="none"/>
          </c:marker>
          <c:cat>
            <c:numRef>
              <c:f>Лист1!$A$1:$A$6</c:f>
              <c:numCache>
                <c:formatCode>dd/mmm</c:formatCode>
                <c:ptCount val="6"/>
                <c:pt idx="0">
                  <c:v>42806</c:v>
                </c:pt>
                <c:pt idx="1">
                  <c:v>42808</c:v>
                </c:pt>
                <c:pt idx="2">
                  <c:v>42810</c:v>
                </c:pt>
                <c:pt idx="3">
                  <c:v>42812</c:v>
                </c:pt>
                <c:pt idx="4">
                  <c:v>42814</c:v>
                </c:pt>
                <c:pt idx="5">
                  <c:v>42816</c:v>
                </c:pt>
              </c:numCache>
            </c:numRef>
          </c:cat>
          <c:val>
            <c:numRef>
              <c:f>Лист1!$C$1:$C$6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7.5</c:v>
                </c:pt>
                <c:pt idx="3">
                  <c:v>8.5</c:v>
                </c:pt>
                <c:pt idx="4">
                  <c:v>9.5</c:v>
                </c:pt>
                <c:pt idx="5">
                  <c:v>10.5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22-42AD-AF74-548F6947D296}"/>
            </c:ext>
          </c:extLst>
        </c:ser>
        <c:ser>
          <c:idx val="2"/>
          <c:order val="2"/>
          <c:tx>
            <c:v>Избыток горшок 10</c:v>
          </c:tx>
          <c:marker>
            <c:symbol val="none"/>
          </c:marker>
          <c:cat>
            <c:numRef>
              <c:f>Лист1!$A$1:$A$6</c:f>
              <c:numCache>
                <c:formatCode>dd/mmm</c:formatCode>
                <c:ptCount val="6"/>
                <c:pt idx="0">
                  <c:v>42806</c:v>
                </c:pt>
                <c:pt idx="1">
                  <c:v>42808</c:v>
                </c:pt>
                <c:pt idx="2">
                  <c:v>42810</c:v>
                </c:pt>
                <c:pt idx="3">
                  <c:v>42812</c:v>
                </c:pt>
                <c:pt idx="4">
                  <c:v>42814</c:v>
                </c:pt>
                <c:pt idx="5">
                  <c:v>42816</c:v>
                </c:pt>
              </c:numCache>
            </c:numRef>
          </c:cat>
          <c:val>
            <c:numRef>
              <c:f>Лист1!$D$1:$D$6</c:f>
              <c:numCache>
                <c:formatCode>General</c:formatCode>
                <c:ptCount val="6"/>
                <c:pt idx="0">
                  <c:v>4.5</c:v>
                </c:pt>
                <c:pt idx="1">
                  <c:v>7</c:v>
                </c:pt>
                <c:pt idx="2">
                  <c:v>7.5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22-42AD-AF74-548F6947D296}"/>
            </c:ext>
          </c:extLst>
        </c:ser>
        <c:marker val="1"/>
        <c:axId val="68563328"/>
        <c:axId val="68564864"/>
      </c:lineChart>
      <c:dateAx>
        <c:axId val="68563328"/>
        <c:scaling>
          <c:orientation val="minMax"/>
        </c:scaling>
        <c:axPos val="b"/>
        <c:numFmt formatCode="dd/mmm" sourceLinked="1"/>
        <c:majorTickMark val="none"/>
        <c:tickLblPos val="nextTo"/>
        <c:crossAx val="68564864"/>
        <c:crosses val="autoZero"/>
        <c:auto val="1"/>
        <c:lblOffset val="100"/>
        <c:baseTimeUnit val="days"/>
      </c:dateAx>
      <c:valAx>
        <c:axId val="68564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Рост</a:t>
                </a:r>
                <a:r>
                  <a:rPr lang="ru-RU" baseline="0"/>
                  <a:t> растений в см.</a:t>
                </a:r>
                <a:endParaRPr lang="ru-RU"/>
              </a:p>
            </c:rich>
          </c:tx>
          <c:layout/>
        </c:title>
        <c:numFmt formatCode="General" sourceLinked="1"/>
        <c:majorTickMark val="none"/>
        <c:tickLblPos val="nextTo"/>
        <c:crossAx val="685633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AAFF-50C6-4233-960E-E5213D3D2DBB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CA49-4E8C-40B9-BC69-4A2EC707E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5729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Влияние концентрации микроэлементов на рост кресс</a:t>
            </a:r>
            <a:r>
              <a:rPr lang="en-US" sz="6000" b="1" dirty="0" smtClean="0"/>
              <a:t>- </a:t>
            </a:r>
            <a:r>
              <a:rPr lang="ru-RU" sz="6000" b="1" dirty="0" smtClean="0"/>
              <a:t>салата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429132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Автор Полякова Анастасия 10 А</a:t>
            </a:r>
          </a:p>
          <a:p>
            <a:pPr algn="r"/>
            <a:r>
              <a:rPr lang="ru-RU" sz="2400" dirty="0" smtClean="0"/>
              <a:t>Научный руководитель Кудряшова Елена Евгеньевна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00076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Москва 2016/2017 год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85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</a:rPr>
              <a:t>ГБОУ Гимназия № 1505 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«Московская городская педагогическая гимназия – лаборатория»</a:t>
            </a:r>
            <a:endParaRPr lang="ru-RU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5360"/>
            <a:ext cx="871543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процессе проведённого эксперимента было доказано: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Рост кресс-салата зависит от введения макроудобрений.</a:t>
            </a:r>
          </a:p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Рост кресс- салата зависит от типа макроудобрений. Эффективнее всего для данного растения явился суперфосфат.</a:t>
            </a:r>
          </a:p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Рост кресс-салата зависит от концентрации макроудобрений в растворе.</a:t>
            </a:r>
          </a:p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Растения с коротким вегетативным периодом не нуждаются в удобрениях. Достаточно минеральных веществ в почве, воды и света.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8929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Спасибо за помощь в работе моему консультанту Кудряшовой Е.Е. и рецензенту Шалимовой Е.Г.</a:t>
            </a:r>
            <a:endParaRPr lang="ru-RU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4488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200" dirty="0" smtClean="0"/>
              <a:t>Спасибо за внимание!</a:t>
            </a:r>
            <a:endParaRPr lang="ru-RU" sz="8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Макроэлементы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72066" y="1857364"/>
            <a:ext cx="40719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Макроэлементы- необходимые химические вещества для роста растений, вносимые в почву в большом количестве.</a:t>
            </a:r>
            <a:endParaRPr lang="ru-RU" sz="3200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643050"/>
            <a:ext cx="4786346" cy="3388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0530" y="1357298"/>
            <a:ext cx="46434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Концентрация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макроэлементов может быть как недостаточной, так и избыточной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 и другое плохо, поэтому выбор оптимальной концентрации макроэлементов влияет на урожайность растений.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Актуальность</a:t>
            </a:r>
            <a:endParaRPr lang="ru-RU" sz="3600" b="1" dirty="0"/>
          </a:p>
        </p:txBody>
      </p:sp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500174"/>
            <a:ext cx="4071966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9256" y="1285860"/>
            <a:ext cx="321471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Выбор </a:t>
            </a:r>
            <a:r>
              <a:rPr lang="ru-RU" sz="2800" dirty="0"/>
              <a:t>опытным путём оптимальной концентрации элементов для наибольшего роста кресс-салата.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6ba33d16c5c6e4a3a41d1e764d666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214422"/>
            <a:ext cx="5072098" cy="33681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4714884"/>
            <a:ext cx="821537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Объект исследования- </a:t>
            </a:r>
            <a:r>
              <a:rPr lang="ru-RU" sz="3600" dirty="0" smtClean="0"/>
              <a:t>кресс</a:t>
            </a:r>
            <a:r>
              <a:rPr lang="en-US" sz="3600" dirty="0" smtClean="0"/>
              <a:t>- </a:t>
            </a:r>
            <a:r>
              <a:rPr lang="ru-RU" sz="3600" dirty="0" smtClean="0"/>
              <a:t>салат.</a:t>
            </a:r>
            <a:endParaRPr lang="ru-RU" sz="3600" b="1" dirty="0" smtClean="0"/>
          </a:p>
          <a:p>
            <a:endParaRPr lang="ru-RU" sz="800" b="1" dirty="0" smtClean="0"/>
          </a:p>
          <a:p>
            <a:r>
              <a:rPr lang="ru-RU" sz="3600" b="1" dirty="0" smtClean="0"/>
              <a:t>Предмет исследования- </a:t>
            </a:r>
            <a:r>
              <a:rPr lang="ru-RU" sz="3600" dirty="0" smtClean="0"/>
              <a:t>рост кресс</a:t>
            </a:r>
            <a:r>
              <a:rPr lang="en-US" sz="3600" dirty="0" smtClean="0"/>
              <a:t>- </a:t>
            </a:r>
            <a:r>
              <a:rPr lang="ru-RU" sz="3600" dirty="0" smtClean="0"/>
              <a:t>салата.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000108"/>
            <a:ext cx="8358246" cy="525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1) Теоретическое </a:t>
            </a:r>
            <a:r>
              <a:rPr lang="ru-RU" sz="2800" dirty="0"/>
              <a:t>обоснование физиологических </a:t>
            </a:r>
            <a:r>
              <a:rPr lang="ru-RU" sz="2800" dirty="0" smtClean="0"/>
              <a:t>особенностей кресс</a:t>
            </a:r>
            <a:r>
              <a:rPr lang="en-US" sz="2800" dirty="0" smtClean="0"/>
              <a:t>- </a:t>
            </a:r>
            <a:r>
              <a:rPr lang="ru-RU" sz="2800" dirty="0" smtClean="0"/>
              <a:t>салата.</a:t>
            </a:r>
          </a:p>
          <a:p>
            <a:endParaRPr lang="ru-RU" sz="2800" dirty="0"/>
          </a:p>
          <a:p>
            <a:r>
              <a:rPr lang="ru-RU" sz="2800" dirty="0" smtClean="0"/>
              <a:t>2</a:t>
            </a:r>
            <a:r>
              <a:rPr lang="ru-RU" sz="2800" dirty="0"/>
              <a:t>) Обзор микроэлементов и влияние их на рост </a:t>
            </a:r>
            <a:r>
              <a:rPr lang="ru-RU" sz="2800" dirty="0" smtClean="0"/>
              <a:t>кресс</a:t>
            </a:r>
            <a:r>
              <a:rPr lang="en-US" sz="2800" dirty="0" smtClean="0"/>
              <a:t>- </a:t>
            </a:r>
            <a:r>
              <a:rPr lang="ru-RU" sz="2800" dirty="0" smtClean="0"/>
              <a:t>салата.</a:t>
            </a:r>
          </a:p>
          <a:p>
            <a:endParaRPr lang="ru-RU" sz="2800" dirty="0"/>
          </a:p>
          <a:p>
            <a:r>
              <a:rPr lang="ru-RU" sz="2800" dirty="0"/>
              <a:t>3) Проведение экспериментов с различными концентрациями макроэлементов в растворе, вносимым в почву с </a:t>
            </a:r>
            <a:r>
              <a:rPr lang="ru-RU" sz="2800" dirty="0" smtClean="0"/>
              <a:t>кресс</a:t>
            </a:r>
            <a:r>
              <a:rPr lang="en-US" sz="2800" dirty="0" smtClean="0"/>
              <a:t>- </a:t>
            </a:r>
            <a:r>
              <a:rPr lang="ru-RU" sz="2800" dirty="0" smtClean="0"/>
              <a:t>салатом.</a:t>
            </a:r>
          </a:p>
          <a:p>
            <a:endParaRPr lang="ru-RU" sz="2800" dirty="0"/>
          </a:p>
          <a:p>
            <a:r>
              <a:rPr lang="ru-RU" sz="2800" dirty="0"/>
              <a:t>4) Обобщение результатов и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0"/>
          <a:ext cx="9001156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715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000108"/>
            <a:ext cx="82868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</a:t>
            </a:r>
            <a:r>
              <a:rPr lang="ru-RU" sz="2800" dirty="0" smtClean="0"/>
              <a:t>Власюк </a:t>
            </a:r>
            <a:r>
              <a:rPr lang="ru-RU" sz="2800" dirty="0"/>
              <a:t>П.А."Биологические элементы в жизнедеятельности растений".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2) Булыгин С.Ю., </a:t>
            </a:r>
            <a:r>
              <a:rPr lang="ru-RU" sz="2800" dirty="0" err="1"/>
              <a:t>Демишев</a:t>
            </a:r>
            <a:r>
              <a:rPr lang="ru-RU" sz="2800" dirty="0"/>
              <a:t> Л.Ф., Доронин В.А."Макроэлементы в сельском хозяйстве".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3) </a:t>
            </a:r>
            <a:r>
              <a:rPr lang="ru-RU" sz="2800" dirty="0" err="1"/>
              <a:t>Дудченко</a:t>
            </a:r>
            <a:r>
              <a:rPr lang="ru-RU" sz="2800" dirty="0"/>
              <a:t> Л. Г., </a:t>
            </a:r>
            <a:r>
              <a:rPr lang="ru-RU" sz="2800" dirty="0" err="1"/>
              <a:t>Козьяков</a:t>
            </a:r>
            <a:r>
              <a:rPr lang="ru-RU" sz="2800" dirty="0"/>
              <a:t> А. С., Кривенко В. В. "Пряно-ароматические и пряно-вкусовые растения".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4) </a:t>
            </a:r>
            <a:r>
              <a:rPr lang="ru-RU" sz="2800" dirty="0" err="1"/>
              <a:t>Каталымов</a:t>
            </a:r>
            <a:r>
              <a:rPr lang="ru-RU" sz="2800" dirty="0"/>
              <a:t> М.В. "Микроэлементы и микроудобрения".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329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Полякова Настя</dc:creator>
  <cp:lastModifiedBy>Полякова Настя</cp:lastModifiedBy>
  <cp:revision>48</cp:revision>
  <dcterms:created xsi:type="dcterms:W3CDTF">2016-12-18T20:01:40Z</dcterms:created>
  <dcterms:modified xsi:type="dcterms:W3CDTF">2017-04-20T16:43:47Z</dcterms:modified>
</cp:coreProperties>
</file>