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D6D6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A7A7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3E3"/>
          </a:solidFill>
        </a:fill>
      </a:tcStyle>
    </a:wholeTbl>
    <a:band2H>
      <a:tcTxStyle b="def" i="def"/>
      <a:tcStyle>
        <a:tcBdr/>
        <a:fill>
          <a:solidFill>
            <a:srgbClr val="E9EAF2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26DB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4DB"/>
          </a:solidFill>
        </a:fill>
      </a:tcStyle>
    </a:wholeTbl>
    <a:band2H>
      <a:tcTxStyle b="def" i="def"/>
      <a:tcStyle>
        <a:tcBdr/>
        <a:fill>
          <a:solidFill>
            <a:srgbClr val="F2F2EE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4B39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A7A7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457200" y="228598"/>
            <a:ext cx="7772400" cy="457200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pc="-79" sz="8800">
                <a:solidFill>
                  <a:srgbClr val="000000"/>
                </a:solidFill>
              </a:defRPr>
            </a:lvl1pPr>
          </a:lstStyle>
          <a:p>
            <a:pPr lvl="0">
              <a:defRPr b="0" cap="none" spc="0" sz="1800"/>
            </a:pPr>
            <a:r>
              <a:rPr b="1" cap="all" spc="-79" sz="8800"/>
              <a:t>Образец заголовка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57200" y="4800600"/>
            <a:ext cx="6858000" cy="2057400"/>
          </a:xfrm>
          <a:prstGeom prst="rect">
            <a:avLst/>
          </a:prstGeom>
        </p:spPr>
        <p:txBody>
          <a:bodyPr/>
          <a:lstStyle>
            <a:lvl1pPr>
              <a:defRPr b="1" cap="all" spc="12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120" sz="2000">
                <a:solidFill>
                  <a:srgbClr val="D1282E"/>
                </a:solidFill>
              </a:rPr>
              <a:t>Образец подзаголовка</a:t>
            </a:r>
          </a:p>
        </p:txBody>
      </p:sp>
      <p:sp>
        <p:nvSpPr>
          <p:cNvPr id="10" name="Shape 10"/>
          <p:cNvSpPr/>
          <p:nvPr/>
        </p:nvSpPr>
        <p:spPr>
          <a:xfrm>
            <a:off x="9001124" y="4846320"/>
            <a:ext cx="142877" cy="2011680"/>
          </a:xfrm>
          <a:prstGeom prst="rect">
            <a:avLst/>
          </a:prstGeom>
          <a:solidFill>
            <a:srgbClr val="D128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9001124" y="-1"/>
            <a:ext cx="142877" cy="48463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57200" y="1752600"/>
            <a:ext cx="7620000" cy="510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Образец текста</a:t>
            </a:r>
            <a:endParaRPr sz="2000"/>
          </a:p>
          <a:p>
            <a:pPr lvl="1">
              <a:defRPr sz="1800"/>
            </a:pPr>
            <a:r>
              <a:rPr sz="2000"/>
              <a:t>Второй уровень</a:t>
            </a:r>
            <a:endParaRPr sz="2000"/>
          </a:p>
          <a:p>
            <a:pPr lvl="2">
              <a:defRPr sz="1800"/>
            </a:pPr>
            <a:r>
              <a:rPr sz="2000"/>
              <a:t>Третий уровень</a:t>
            </a:r>
            <a:endParaRPr sz="2000"/>
          </a:p>
          <a:p>
            <a:pPr lvl="3">
              <a:defRPr sz="1800"/>
            </a:pPr>
            <a:r>
              <a:rPr sz="2000"/>
              <a:t>Четвертый уровень</a:t>
            </a:r>
            <a:endParaRPr sz="2000"/>
          </a:p>
          <a:p>
            <a:pPr lvl="4">
              <a:defRPr sz="1800"/>
            </a:pPr>
            <a:r>
              <a:rPr sz="2000"/>
              <a:t>Пятый уровень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Образец текста</a:t>
            </a:r>
            <a:endParaRPr sz="2000"/>
          </a:p>
          <a:p>
            <a:pPr lvl="1">
              <a:defRPr sz="1800"/>
            </a:pPr>
            <a:r>
              <a:rPr sz="2000"/>
              <a:t>Второй уровень</a:t>
            </a:r>
            <a:endParaRPr sz="2000"/>
          </a:p>
          <a:p>
            <a:pPr lvl="2">
              <a:defRPr sz="1800"/>
            </a:pPr>
            <a:r>
              <a:rPr sz="2000"/>
              <a:t>Третий уровень</a:t>
            </a:r>
            <a:endParaRPr sz="2000"/>
          </a:p>
          <a:p>
            <a:pPr lvl="3">
              <a:defRPr sz="1800"/>
            </a:pPr>
            <a:r>
              <a:rPr sz="2000"/>
              <a:t>Четвертый уровень</a:t>
            </a:r>
            <a:endParaRPr sz="2000"/>
          </a:p>
          <a:p>
            <a:pPr lvl="4">
              <a:defRPr sz="1800"/>
            </a:pPr>
            <a:r>
              <a:rPr sz="2000"/>
              <a:t>Пятый уровень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457200" y="1752600"/>
            <a:ext cx="7620000" cy="5105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Образец текста</a:t>
            </a:r>
            <a:endParaRPr sz="2000"/>
          </a:p>
          <a:p>
            <a:pPr lvl="1">
              <a:defRPr sz="1800"/>
            </a:pPr>
            <a:r>
              <a:rPr sz="2000"/>
              <a:t>Второй уровень</a:t>
            </a:r>
            <a:endParaRPr sz="2000"/>
          </a:p>
          <a:p>
            <a:pPr lvl="2">
              <a:defRPr sz="1800"/>
            </a:pPr>
            <a:r>
              <a:rPr sz="2000"/>
              <a:t>Третий уровень</a:t>
            </a:r>
            <a:endParaRPr sz="2000"/>
          </a:p>
          <a:p>
            <a:pPr lvl="3">
              <a:defRPr sz="1800"/>
            </a:pPr>
            <a:r>
              <a:rPr sz="2000"/>
              <a:t>Четвертый уровень</a:t>
            </a:r>
            <a:endParaRPr sz="2000"/>
          </a:p>
          <a:p>
            <a:pPr lvl="4">
              <a:defRPr sz="1800"/>
            </a:pPr>
            <a:r>
              <a:rPr sz="2000"/>
              <a:t>Пятый уровень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457200" y="1295400"/>
            <a:ext cx="7772400" cy="462597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pc="-79" sz="8800">
                <a:solidFill>
                  <a:srgbClr val="000000"/>
                </a:solidFill>
              </a:defRPr>
            </a:lvl1pPr>
          </a:lstStyle>
          <a:p>
            <a:pPr lvl="0">
              <a:defRPr b="0" cap="none" spc="0" sz="1800"/>
            </a:pPr>
            <a:r>
              <a:rPr b="1" cap="all" spc="-79" sz="8800"/>
              <a:t>Образец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0"/>
            <a:ext cx="7772400" cy="1295401"/>
          </a:xfrm>
          <a:prstGeom prst="rect">
            <a:avLst/>
          </a:prstGeom>
        </p:spPr>
        <p:txBody>
          <a:bodyPr anchor="b"/>
          <a:lstStyle>
            <a:lvl1pPr>
              <a:defRPr b="1" cap="all" spc="120">
                <a:solidFill>
                  <a:srgbClr val="D1282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120" sz="2000">
                <a:solidFill>
                  <a:srgbClr val="D1282E"/>
                </a:solidFill>
              </a:rPr>
              <a:t>Образец текста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630679" y="1574800"/>
            <a:ext cx="3291842" cy="5283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487680" indent="-21336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  <a:endParaRPr sz="2800"/>
          </a:p>
          <a:p>
            <a:pPr lvl="1">
              <a:defRPr sz="1800"/>
            </a:pPr>
            <a:r>
              <a:rPr sz="2800"/>
              <a:t>Второй уровень</a:t>
            </a:r>
            <a:endParaRPr sz="2800"/>
          </a:p>
          <a:p>
            <a:pPr lvl="2">
              <a:defRPr sz="1800"/>
            </a:pPr>
            <a:r>
              <a:rPr sz="2800"/>
              <a:t>Третий уровень</a:t>
            </a:r>
            <a:endParaRPr sz="2800"/>
          </a:p>
          <a:p>
            <a:pPr lvl="3">
              <a:defRPr sz="1800"/>
            </a:pPr>
            <a:r>
              <a:rPr sz="2800"/>
              <a:t>Четвертый уровень</a:t>
            </a:r>
            <a:endParaRPr sz="2800"/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627632" y="1524318"/>
            <a:ext cx="3291841" cy="68821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b="1" cap="all" spc="100" sz="1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/>
            </a:pPr>
            <a:r>
              <a:rPr b="1" cap="all" spc="100"/>
              <a:t>Образец текста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3575050" y="1600200"/>
            <a:ext cx="511175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83325" indent="-209005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7" name="Shape 37"/>
          <p:cNvSpPr/>
          <p:nvPr>
            <p:ph type="title"/>
          </p:nvPr>
        </p:nvSpPr>
        <p:spPr>
          <a:xfrm>
            <a:off x="457200" y="0"/>
            <a:ext cx="5791200" cy="1524319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9001124" y="4846320"/>
            <a:ext cx="142877" cy="2011680"/>
          </a:xfrm>
          <a:prstGeom prst="rect">
            <a:avLst/>
          </a:prstGeom>
          <a:solidFill>
            <a:srgbClr val="D128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457200" y="5715000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2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43" name="Shape 43"/>
          <p:cNvSpPr/>
          <p:nvPr/>
        </p:nvSpPr>
        <p:spPr>
          <a:xfrm>
            <a:off x="9001124" y="-1"/>
            <a:ext cx="142877" cy="484632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001124" y="0"/>
            <a:ext cx="142877" cy="1371600"/>
          </a:xfrm>
          <a:prstGeom prst="rect">
            <a:avLst/>
          </a:prstGeom>
          <a:solidFill>
            <a:srgbClr val="D128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9001124" y="1371600"/>
            <a:ext cx="142877" cy="54864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6629400" y="0"/>
            <a:ext cx="2057400" cy="6126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Образец заголовка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2000"/>
              <a:t>Образец текста</a:t>
            </a:r>
            <a:endParaRPr sz="2000"/>
          </a:p>
          <a:p>
            <a:pPr lvl="1">
              <a:defRPr sz="1800"/>
            </a:pPr>
            <a:r>
              <a:rPr sz="2000"/>
              <a:t>Второй уровень</a:t>
            </a:r>
            <a:endParaRPr sz="2000"/>
          </a:p>
          <a:p>
            <a:pPr lvl="2">
              <a:defRPr sz="1800"/>
            </a:pPr>
            <a:r>
              <a:rPr sz="2000"/>
              <a:t>Третий уровень</a:t>
            </a:r>
            <a:endParaRPr sz="2000"/>
          </a:p>
          <a:p>
            <a:pPr lvl="3">
              <a:defRPr sz="1800"/>
            </a:pPr>
            <a:r>
              <a:rPr sz="2000"/>
              <a:t>Четвертый уровень</a:t>
            </a:r>
            <a:endParaRPr sz="2000"/>
          </a:p>
          <a:p>
            <a:pPr lvl="4">
              <a:defRPr sz="1800"/>
            </a:pPr>
            <a:r>
              <a:rPr sz="2000"/>
              <a:t>Пятый уровень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 rot="16200000">
            <a:off x="8227376" y="5849525"/>
            <a:ext cx="1315722" cy="43706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400">
                <a:solidFill>
                  <a:srgbClr val="D1282E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1pPr>
      <a:lvl2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2pPr>
      <a:lvl3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3pPr>
      <a:lvl4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4pPr>
      <a:lvl5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5pPr>
      <a:lvl6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6pPr>
      <a:lvl7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7pPr>
      <a:lvl8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8pPr>
      <a:lvl9pPr>
        <a:defRPr b="1" cap="all" spc="-60" sz="3600">
          <a:solidFill>
            <a:srgbClr val="D1282E"/>
          </a:solidFill>
          <a:latin typeface="Arial Black"/>
          <a:ea typeface="Arial Black"/>
          <a:cs typeface="Arial Black"/>
          <a:sym typeface="Arial Black"/>
        </a:defRPr>
      </a:lvl9pPr>
    </p:titleStyle>
    <p:bodyStyle>
      <a:lvl1pPr>
        <a:spcBef>
          <a:spcPts val="600"/>
        </a:spcBef>
        <a:defRPr sz="2000">
          <a:latin typeface="Arial Bold"/>
          <a:ea typeface="Arial Bold"/>
          <a:cs typeface="Arial Bold"/>
          <a:sym typeface="Arial Bold"/>
        </a:defRPr>
      </a:lvl1pPr>
      <a:lvl2pPr marL="457200" indent="-182879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2pPr>
      <a:lvl3pPr marL="1168400" indent="-25400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3pPr>
      <a:lvl4pPr marL="1625600" indent="-25400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4pPr>
      <a:lvl5pPr marL="2082800" indent="-25400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5pPr>
      <a:lvl6pPr marL="2571750" indent="-28575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6pPr>
      <a:lvl7pPr marL="3028950" indent="-28575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7pPr>
      <a:lvl8pPr marL="3486150" indent="-28575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8pPr>
      <a:lvl9pPr marL="3943350" indent="-285750">
        <a:spcBef>
          <a:spcPts val="600"/>
        </a:spcBef>
        <a:buSzPct val="100000"/>
        <a:buChar char="•"/>
        <a:defRPr sz="2000">
          <a:latin typeface="Arial Bold"/>
          <a:ea typeface="Arial Bold"/>
          <a:cs typeface="Arial Bold"/>
          <a:sym typeface="Arial Bold"/>
        </a:defRPr>
      </a:lvl9pPr>
    </p:bodyStyle>
    <p:otherStyle>
      <a:lvl1pPr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1pPr>
      <a:lvl2pPr indent="457200"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2pPr>
      <a:lvl3pPr indent="914400"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3pPr>
      <a:lvl4pPr indent="1371600"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4pPr>
      <a:lvl5pPr indent="1828800"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5pPr>
      <a:lvl6pPr indent="2286000"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6pPr>
      <a:lvl7pPr indent="2743200"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7pPr>
      <a:lvl8pPr indent="3200400"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8pPr>
      <a:lvl9pPr indent="3657600">
        <a:defRPr sz="2400">
          <a:solidFill>
            <a:schemeClr val="tx1"/>
          </a:solidFill>
          <a:latin typeface="+mn-lt"/>
          <a:ea typeface="+mn-ea"/>
          <a:cs typeface="+mn-cs"/>
          <a:sym typeface="Arial Bol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282514" y="-1183080"/>
            <a:ext cx="7811787" cy="5435297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 b="0" cap="none" spc="0" sz="1800"/>
            </a:pPr>
            <a:r>
              <a:rPr b="1" cap="all" spc="-26" sz="2900"/>
              <a:t>феномен февральской революции в рефлексии русской консервативной мысли XX</a:t>
            </a:r>
            <a:r>
              <a:rPr b="1" cap="all" spc="-23" sz="2600"/>
              <a:t>века </a:t>
            </a:r>
            <a:endParaRPr b="1" cap="all" spc="-26" sz="2900"/>
          </a:p>
          <a:p>
            <a:pPr lvl="0">
              <a:spcBef>
                <a:spcPts val="600"/>
              </a:spcBef>
              <a:defRPr b="0" cap="none" spc="0" sz="1800"/>
            </a:pPr>
            <a:r>
              <a:rPr b="1" cap="all" spc="100"/>
              <a:t>(Февраль 17-го как историческая катастрофа Россиив оценках И. Ильина и А. Солженицына) 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4970687" y="4836856"/>
            <a:ext cx="3888433" cy="165618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b="0" cap="none" spc="0" sz="1800">
                <a:solidFill>
                  <a:srgbClr val="000000"/>
                </a:solidFill>
              </a:defRPr>
            </a:pPr>
            <a:r>
              <a:rPr b="1" cap="all">
                <a:solidFill>
                  <a:srgbClr val="D1282E"/>
                </a:solidFill>
              </a:rPr>
              <a:t>автор:</a:t>
            </a:r>
            <a:endParaRPr b="1" cap="all" spc="120">
              <a:solidFill>
                <a:srgbClr val="D1282E"/>
              </a:solidFill>
            </a:endParaRPr>
          </a:p>
          <a:p>
            <a:pPr lvl="0">
              <a:lnSpc>
                <a:spcPct val="80000"/>
              </a:lnSpc>
              <a:defRPr b="0" cap="none" spc="0" sz="1800">
                <a:solidFill>
                  <a:srgbClr val="000000"/>
                </a:solidFill>
              </a:defRPr>
            </a:pPr>
            <a:r>
              <a:rPr b="1" cap="all"/>
              <a:t>Катаева Катерина</a:t>
            </a:r>
            <a:endParaRPr b="1" cap="all" spc="120"/>
          </a:p>
          <a:p>
            <a:pPr lvl="0">
              <a:lnSpc>
                <a:spcPct val="80000"/>
              </a:lnSpc>
              <a:defRPr b="0" cap="none" spc="0" sz="1800">
                <a:solidFill>
                  <a:srgbClr val="000000"/>
                </a:solidFill>
              </a:defRPr>
            </a:pPr>
            <a:r>
              <a:rPr b="1" cap="all">
                <a:solidFill>
                  <a:srgbClr val="D1282E"/>
                </a:solidFill>
              </a:rPr>
              <a:t>Научный руководитель: </a:t>
            </a:r>
            <a:endParaRPr b="1" cap="all" spc="120">
              <a:solidFill>
                <a:srgbClr val="D1282E"/>
              </a:solidFill>
            </a:endParaRPr>
          </a:p>
          <a:p>
            <a:pPr lvl="0">
              <a:lnSpc>
                <a:spcPct val="80000"/>
              </a:lnSpc>
              <a:defRPr b="0" cap="none" spc="0" sz="1800">
                <a:solidFill>
                  <a:srgbClr val="000000"/>
                </a:solidFill>
              </a:defRPr>
            </a:pPr>
            <a:r>
              <a:rPr b="1" cap="all"/>
              <a:t>К.Ф.Н Гутлин м.Н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146672" y="0"/>
            <a:ext cx="6972946" cy="1371601"/>
          </a:xfrm>
          <a:prstGeom prst="rect">
            <a:avLst/>
          </a:prstGeom>
        </p:spPr>
        <p:txBody>
          <a:bodyPr/>
          <a:lstStyle/>
          <a:p>
            <a:pPr lvl="0" defTabSz="905255">
              <a:defRPr b="0" cap="none" spc="0" sz="1800">
                <a:solidFill>
                  <a:srgbClr val="000000"/>
                </a:solidFill>
              </a:defRPr>
            </a:pPr>
            <a:r>
              <a:rPr b="1" cap="all" spc="-99" sz="3564">
                <a:solidFill>
                  <a:srgbClr val="D1282E"/>
                </a:solidFill>
              </a:rPr>
              <a:t>Актуальность</a:t>
            </a:r>
            <a:endParaRPr b="1" cap="all" spc="-99" sz="3564">
              <a:solidFill>
                <a:srgbClr val="D1282E"/>
              </a:solidFill>
            </a:endParaRPr>
          </a:p>
          <a:p>
            <a:pPr lvl="0" defTabSz="905255">
              <a:defRPr b="0" cap="none" spc="0" sz="1800">
                <a:solidFill>
                  <a:srgbClr val="000000"/>
                </a:solidFill>
              </a:defRPr>
            </a:pPr>
            <a:r>
              <a:rPr b="1" cap="all" spc="-99" sz="3564">
                <a:solidFill>
                  <a:srgbClr val="D1282E"/>
                </a:solidFill>
              </a:rPr>
              <a:t>исследования</a:t>
            </a:r>
          </a:p>
        </p:txBody>
      </p:sp>
      <p:sp>
        <p:nvSpPr>
          <p:cNvPr id="59" name="Shape 59"/>
          <p:cNvSpPr/>
          <p:nvPr/>
        </p:nvSpPr>
        <p:spPr>
          <a:xfrm>
            <a:off x="267671" y="1678312"/>
            <a:ext cx="8025532" cy="339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t>Отголоски Февральской революции обнаруживаются во многих событиях не только Российской, но и всемирной истории. </a:t>
            </a:r>
          </a:p>
          <a:p>
            <a:pPr lvl="0" algn="just"/>
          </a:p>
          <a:p>
            <a:pPr lvl="0" marL="180473" indent="-180473" algn="just">
              <a:buSzPct val="100000"/>
              <a:buChar char="•"/>
            </a:pPr>
            <a:r>
              <a:t>Цветные революции 20-го века имеют общие родовые черты с событиями февраля 1917-го года. Совпадения проявляются вплоть до используемых лозунгов и словесных клише. Представляется актуальным найти и обосновать корни параллелей на глубинном историческом уровне.</a:t>
            </a:r>
          </a:p>
          <a:p>
            <a:pPr lvl="0" marL="180473" indent="-180473" algn="just">
              <a:buSzPct val="100000"/>
              <a:buChar char="•"/>
            </a:pPr>
            <a:r>
              <a:t>Оценка февральской революции представляется сверх актуальной, для того чтобы сориентировать широкие массы в современном историческом пространстве. </a:t>
            </a:r>
          </a:p>
          <a:p>
            <a:pPr lvl="0" algn="just" defTabSz="457200"/>
            <a:endParaRPr sz="1200"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D1282E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347602" y="0"/>
            <a:ext cx="5791201" cy="1371601"/>
          </a:xfrm>
          <a:prstGeom prst="rect">
            <a:avLst/>
          </a:prstGeom>
        </p:spPr>
        <p:txBody>
          <a:bodyPr/>
          <a:lstStyle>
            <a:lvl1pPr defTabSz="905255">
              <a:defRPr spc="-99" sz="3564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99" sz="3564">
                <a:solidFill>
                  <a:srgbClr val="D1282E"/>
                </a:solidFill>
              </a:rPr>
              <a:t>Цель исследования</a:t>
            </a:r>
          </a:p>
        </p:txBody>
      </p:sp>
      <p:sp>
        <p:nvSpPr>
          <p:cNvPr id="63" name="Shape 63"/>
          <p:cNvSpPr/>
          <p:nvPr/>
        </p:nvSpPr>
        <p:spPr>
          <a:xfrm>
            <a:off x="818666" y="1732806"/>
            <a:ext cx="7506667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74072" indent="-374072" algn="just">
              <a:buSzPct val="100000"/>
              <a:buAutoNum type="arabicPeriod" startAt="1"/>
            </a:pPr>
            <a:r>
              <a:t>Выяснить понимание роли и значения февраля 1917-го года И. А.Ильиным </a:t>
            </a:r>
          </a:p>
          <a:p>
            <a:pPr lvl="0" marL="374072" indent="-374072" algn="just">
              <a:buSzPct val="100000"/>
              <a:buAutoNum type="arabicPeriod" startAt="1"/>
            </a:pPr>
            <a:r>
              <a:t>Выяснить понимание роли и значения февраля 1917-го года А. Солженицына.</a:t>
            </a:r>
          </a:p>
          <a:p>
            <a:pPr lvl="0" marL="374072" indent="-374072" algn="just">
              <a:buSzPct val="100000"/>
              <a:buAutoNum type="arabicPeriod" startAt="1"/>
            </a:pPr>
            <a:r>
              <a:t>На основании сформулировать общую либерально-консервативную оценку февральской революции и показать нюансы восприятия изучаемых авторов.</a:t>
            </a:r>
          </a:p>
        </p:txBody>
      </p:sp>
      <p:pic>
        <p:nvPicPr>
          <p:cNvPr id="64" name="pasted-image.tif"/>
          <p:cNvPicPr/>
          <p:nvPr/>
        </p:nvPicPr>
        <p:blipFill>
          <a:blip r:embed="rId2">
            <a:extLst/>
          </a:blip>
          <a:srcRect l="0" t="9583" r="0" b="0"/>
          <a:stretch>
            <a:fillRect/>
          </a:stretch>
        </p:blipFill>
        <p:spPr>
          <a:xfrm>
            <a:off x="-30253" y="4362373"/>
            <a:ext cx="9026585" cy="3799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проблема исследования 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420667" y="1775024"/>
            <a:ext cx="5531935" cy="23397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Отторжение февральской революции российским народно-массовым и интеллигентским сознанием несмотря на крушение коммунистической идеологии.</a:t>
            </a:r>
          </a:p>
        </p:txBody>
      </p:sp>
      <p:pic>
        <p:nvPicPr>
          <p:cNvPr id="68" name="pasted-image.tif"/>
          <p:cNvPicPr/>
          <p:nvPr/>
        </p:nvPicPr>
        <p:blipFill>
          <a:blip r:embed="rId2">
            <a:extLst/>
          </a:blip>
          <a:srcRect l="0" t="1403" r="0" b="25050"/>
          <a:stretch>
            <a:fillRect/>
          </a:stretch>
        </p:blipFill>
        <p:spPr>
          <a:xfrm>
            <a:off x="4822" y="3893275"/>
            <a:ext cx="9007758" cy="2986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457200" y="152718"/>
            <a:ext cx="5791200" cy="1371601"/>
          </a:xfrm>
          <a:prstGeom prst="rect">
            <a:avLst/>
          </a:prstGeom>
        </p:spPr>
        <p:txBody>
          <a:bodyPr/>
          <a:lstStyle>
            <a:lvl1pPr defTabSz="905255">
              <a:defRPr spc="-99" sz="3564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99" sz="3564">
                <a:solidFill>
                  <a:srgbClr val="D1282E"/>
                </a:solidFill>
              </a:rPr>
              <a:t>Задачи исследования</a:t>
            </a:r>
          </a:p>
        </p:txBody>
      </p:sp>
      <p:sp>
        <p:nvSpPr>
          <p:cNvPr id="71" name="Shape 71"/>
          <p:cNvSpPr/>
          <p:nvPr/>
        </p:nvSpPr>
        <p:spPr>
          <a:xfrm>
            <a:off x="288052" y="1920169"/>
            <a:ext cx="5470746" cy="301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74072" indent="-374072">
              <a:buSzPct val="100000"/>
              <a:buAutoNum type="arabicPeriod" startAt="1"/>
            </a:pPr>
            <a:r>
              <a:t>Выяснить понимание роли и значения февраля 1917-го года И. А.Ильиным </a:t>
            </a:r>
          </a:p>
          <a:p>
            <a:pPr lvl="0"/>
          </a:p>
          <a:p>
            <a:pPr lvl="0" marL="374072" indent="-374072">
              <a:buSzPct val="100000"/>
              <a:buAutoNum type="arabicPeriod" startAt="2"/>
            </a:pPr>
            <a:r>
              <a:t>Выяснить понимание роли и значения февраля 1917-го года А. Солженицына.</a:t>
            </a:r>
          </a:p>
          <a:p>
            <a:pPr lvl="0"/>
          </a:p>
          <a:p>
            <a:pPr lvl="0" marL="374072" indent="-374072">
              <a:buSzPct val="100000"/>
              <a:buAutoNum type="arabicPeriod" startAt="3"/>
            </a:pPr>
            <a:r>
              <a:t>На основании сформулировать общую либерально-консервативную оценку февральской революции и показать нюансы восприятия изучаемых авторов.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D1282E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457200" y="152718"/>
            <a:ext cx="5791200" cy="1371601"/>
          </a:xfrm>
          <a:prstGeom prst="rect">
            <a:avLst/>
          </a:prstGeom>
        </p:spPr>
        <p:txBody>
          <a:bodyPr/>
          <a:lstStyle>
            <a:lvl1pPr>
              <a:defRPr spc="-100" sz="32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100" sz="3200">
                <a:solidFill>
                  <a:srgbClr val="D1282E"/>
                </a:solidFill>
              </a:rPr>
              <a:t>Источниковая база исследования</a:t>
            </a:r>
          </a:p>
        </p:txBody>
      </p:sp>
      <p:sp>
        <p:nvSpPr>
          <p:cNvPr id="75" name="Shape 75"/>
          <p:cNvSpPr/>
          <p:nvPr/>
        </p:nvSpPr>
        <p:spPr>
          <a:xfrm>
            <a:off x="364117" y="1859140"/>
            <a:ext cx="8415766" cy="3817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74072" indent="-374072">
              <a:buSzPct val="100000"/>
              <a:buAutoNum type="arabicPeriod" startAt="1"/>
            </a:pPr>
            <a:r>
              <a:t>Ильин </a:t>
            </a:r>
            <a:r>
              <a:t>И.А</a:t>
            </a:r>
            <a:r>
              <a:t>. "Наши задачи: Почему сокрушился в России монархический строй», 1954. Т. 2. Издательство Москва, М., 1993</a:t>
            </a:r>
          </a:p>
          <a:p>
            <a:pPr lvl="0" marL="374072" indent="-374072">
              <a:buSzPct val="100000"/>
              <a:buAutoNum type="arabicPeriod" startAt="1"/>
            </a:pPr>
            <a:r>
              <a:t>Ильин </a:t>
            </a:r>
            <a:r>
              <a:t>И.А</a:t>
            </a:r>
            <a:r>
              <a:t>. "Наши задачи: Заветы февраля», 1949. Т. 2. Издательство Москва, М., 1993</a:t>
            </a:r>
          </a:p>
          <a:p>
            <a:pPr lvl="0" marL="374072" indent="-374072">
              <a:buSzPct val="100000"/>
              <a:buAutoNum type="arabicPeriod" startAt="1"/>
            </a:pPr>
            <a:r>
              <a:t>Солженицын А. И. Размышления над февральской революцией., Москва, 2000</a:t>
            </a:r>
          </a:p>
          <a:p>
            <a:pPr lvl="0" marL="374072" indent="-374072">
              <a:buSzPct val="100000"/>
              <a:buAutoNum type="arabicPeriod" startAt="1"/>
            </a:pPr>
            <a:r>
              <a:t>Острецов В. И. Была ли русской русская идея И. Ильина? / Русский крестоносец, Санкт-Петербург, 2006 г.</a:t>
            </a:r>
          </a:p>
          <a:p>
            <a:pPr lvl="0" marL="374072" indent="-374072">
              <a:buSzPct val="100000"/>
              <a:buAutoNum type="arabicPeriod" startAt="1"/>
            </a:pPr>
            <a:r>
              <a:t>Солоневич И. Л. Народная монархия / Отв. ред. О. Платонов. — М.: Институт русской цивилизации, 2010. — 624 с.</a:t>
            </a:r>
          </a:p>
          <a:p>
            <a:pPr lvl="0" marL="374072" indent="-374072">
              <a:buSzPct val="100000"/>
              <a:buAutoNum type="arabicPeriod" startAt="1"/>
            </a:pPr>
            <a:r>
              <a:t>Катков Г.М. Февральская революция (Предисловие А. И. Солженицына). Париж, 1984. 1-е издание — 1967 г.</a:t>
            </a:r>
          </a:p>
          <a:p>
            <a:pPr lvl="0" marL="374072" indent="-374072">
              <a:buSzPct val="100000"/>
              <a:buAutoNum type="arabicPeriod" startAt="1"/>
            </a:pPr>
            <a:r>
              <a:t>Медведев Р.А. Избранные сочинения: В четырех томах.-Том четвертый.- М. 2005. 608 С.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D1282E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 sz="3200"/>
            </a:lvl1pPr>
          </a:lstStyle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100" sz="3200">
                <a:solidFill>
                  <a:srgbClr val="D1282E"/>
                </a:solidFill>
              </a:rPr>
              <a:t>Источниковая база исследования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D1282E"/>
                </a:solidFill>
              </a:rPr>
            </a:fld>
          </a:p>
        </p:txBody>
      </p:sp>
      <p:pic>
        <p:nvPicPr>
          <p:cNvPr id="8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5306" y="1338121"/>
            <a:ext cx="2540001" cy="367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689" y="1586580"/>
            <a:ext cx="3104801" cy="4745777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3762813" y="5958839"/>
            <a:ext cx="3176896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b="1" cap="all" spc="1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/>
            </a:pPr>
            <a:r>
              <a:rPr b="1" cap="all" spc="100"/>
              <a:t>Иван Солженицын </a:t>
            </a:r>
          </a:p>
        </p:txBody>
      </p:sp>
      <p:sp>
        <p:nvSpPr>
          <p:cNvPr id="83" name="Shape 83"/>
          <p:cNvSpPr/>
          <p:nvPr/>
        </p:nvSpPr>
        <p:spPr>
          <a:xfrm>
            <a:off x="5025307" y="5088580"/>
            <a:ext cx="206482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 b="1" cap="all" spc="1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cap="none" spc="0"/>
            </a:pPr>
            <a:r>
              <a:rPr b="1" cap="all" spc="100"/>
              <a:t>Иван ильин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5351258" y="0"/>
            <a:ext cx="3335542" cy="6126163"/>
          </a:xfrm>
          <a:prstGeom prst="rect">
            <a:avLst/>
          </a:prstGeom>
        </p:spPr>
        <p:txBody>
          <a:bodyPr/>
          <a:lstStyle/>
          <a:p>
            <a:pPr lvl="0">
              <a:defRPr b="0" cap="none" spc="0" sz="1800">
                <a:solidFill>
                  <a:srgbClr val="000000"/>
                </a:solidFill>
              </a:defRPr>
            </a:pPr>
            <a:r>
              <a:rPr b="1" cap="all" spc="-60" sz="3600">
                <a:solidFill>
                  <a:srgbClr val="D1282E"/>
                </a:solidFill>
              </a:rPr>
              <a:t>спасибо за внимание 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7A7A7A"/>
          </a:solidFill>
          <a:prstDash val="solid"/>
          <a:bevel/>
        </a:ln>
        <a:effectLst>
          <a:outerShdw sx="100000" sy="100000" kx="0" ky="0" algn="b" rotWithShape="0" blurRad="38100" dist="23000" dir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8575" cap="flat">
          <a:solidFill>
            <a:srgbClr val="7A7A7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rgbClr val="7A7A7A"/>
          </a:solidFill>
          <a:prstDash val="solid"/>
          <a:bevel/>
        </a:ln>
        <a:effectLst>
          <a:outerShdw sx="100000" sy="100000" kx="0" ky="0" algn="b" rotWithShape="0" blurRad="38100" dist="23000" dir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8575" cap="flat">
          <a:solidFill>
            <a:srgbClr val="7A7A7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