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71" r:id="rId5"/>
    <p:sldId id="258" r:id="rId6"/>
    <p:sldId id="259" r:id="rId7"/>
    <p:sldId id="260" r:id="rId8"/>
    <p:sldId id="268" r:id="rId9"/>
    <p:sldId id="267" r:id="rId10"/>
    <p:sldId id="269" r:id="rId11"/>
    <p:sldId id="27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C82325-7173-4820-9DCA-AE6DE405043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95A42BC-6C2B-45AD-986E-7AEC1CA58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2325-7173-4820-9DCA-AE6DE405043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42BC-6C2B-45AD-986E-7AEC1CA58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2325-7173-4820-9DCA-AE6DE405043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42BC-6C2B-45AD-986E-7AEC1CA58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C82325-7173-4820-9DCA-AE6DE405043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42BC-6C2B-45AD-986E-7AEC1CA58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C82325-7173-4820-9DCA-AE6DE405043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95A42BC-6C2B-45AD-986E-7AEC1CA5889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C82325-7173-4820-9DCA-AE6DE405043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5A42BC-6C2B-45AD-986E-7AEC1CA58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C82325-7173-4820-9DCA-AE6DE405043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95A42BC-6C2B-45AD-986E-7AEC1CA58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2325-7173-4820-9DCA-AE6DE405043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42BC-6C2B-45AD-986E-7AEC1CA58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C82325-7173-4820-9DCA-AE6DE405043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5A42BC-6C2B-45AD-986E-7AEC1CA58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C82325-7173-4820-9DCA-AE6DE405043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95A42BC-6C2B-45AD-986E-7AEC1CA58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C82325-7173-4820-9DCA-AE6DE405043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95A42BC-6C2B-45AD-986E-7AEC1CA58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C82325-7173-4820-9DCA-AE6DE405043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95A42BC-6C2B-45AD-986E-7AEC1CA58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sylab.info/images/4/47/%D0%A3%D0%A1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Исследование явления эмпатии, его природы и последствий.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572008"/>
            <a:ext cx="8062912" cy="1752600"/>
          </a:xfrm>
        </p:spPr>
        <p:txBody>
          <a:bodyPr/>
          <a:lstStyle/>
          <a:p>
            <a:r>
              <a:rPr lang="ru-RU" dirty="0" smtClean="0"/>
              <a:t>Автор: Иванов Дмитрий 10Б</a:t>
            </a:r>
          </a:p>
          <a:p>
            <a:r>
              <a:rPr lang="ru-RU" dirty="0" smtClean="0"/>
              <a:t>Руководитель: </a:t>
            </a:r>
            <a:r>
              <a:rPr lang="ru-RU" dirty="0" err="1" smtClean="0"/>
              <a:t>Саленко</a:t>
            </a:r>
            <a:r>
              <a:rPr lang="ru-RU" dirty="0" smtClean="0"/>
              <a:t> Вениамин </a:t>
            </a:r>
            <a:r>
              <a:rPr lang="ru-RU" dirty="0" smtClean="0"/>
              <a:t>Борисович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Интерпретация результатов.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В целом, средний результат соответствует «Среднему уровню эмпатии», а следовательно не расходится с результатами прошлых исследований.  Однако большинство показателей </a:t>
            </a:r>
            <a:r>
              <a:rPr lang="ru-RU" dirty="0" err="1" smtClean="0"/>
              <a:t>соответсвуют</a:t>
            </a:r>
            <a:r>
              <a:rPr lang="ru-RU" dirty="0" smtClean="0"/>
              <a:t> нижним границам групп, также среди результатов не было ни одной отметки выше 50 и ниже 20, это говорит о том, что подростки имеют более низкое восприятия чужих чувств и среди выборки не было ни одного экстраординарного в эмпатическом плане индивидуума. </a:t>
            </a:r>
          </a:p>
          <a:p>
            <a:r>
              <a:rPr lang="ru-RU" dirty="0" smtClean="0"/>
              <a:t>Возможно, это вызвано стрессами и гормональным взлетом, вследствие чего эмпатические способности притупляются.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Интерпретация результатов.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Интересным фактом является то, что большая часть людей с низким уровнем эмпатии (68%) являлись учениками 5-8 классов. Из этого можно сделать вывод, что с возрастом и жизненным опытом способности человека к эмпатии возрастают. Также они зависят от умственных способностей человека, о чем говорит исследование в области аутизма Барона-Коэна и косвенно подтверждает разница в схожих по численности русскоязычных выборках среди школьников и взрослых людей.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Гипотеза исследования была опровергнута, результатами опроса было доказано, что подростки менее склонны к эмпатии чем взрослые люди.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en-US" dirty="0" smtClean="0"/>
              <a:t>. </a:t>
            </a:r>
            <a:r>
              <a:rPr lang="ru-RU" dirty="0" err="1" smtClean="0"/>
              <a:t>Косоногов</a:t>
            </a:r>
            <a:r>
              <a:rPr lang="ru-RU" dirty="0" smtClean="0"/>
              <a:t> В</a:t>
            </a:r>
            <a:r>
              <a:rPr lang="en-US" dirty="0" smtClean="0"/>
              <a:t>.</a:t>
            </a:r>
            <a:r>
              <a:rPr lang="ru-RU" dirty="0" smtClean="0"/>
              <a:t>А</a:t>
            </a:r>
            <a:r>
              <a:rPr lang="en-US" dirty="0" smtClean="0"/>
              <a:t>. </a:t>
            </a:r>
            <a:r>
              <a:rPr lang="ru-RU" dirty="0" smtClean="0"/>
              <a:t>Психометрические свойства эмпатии русских людей</a:t>
            </a:r>
            <a:r>
              <a:rPr lang="en-US" dirty="0" smtClean="0"/>
              <a:t>//Psychology in Russia: State of the Art, 7(1), 96-104, 2014.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Рифкин</a:t>
            </a:r>
            <a:r>
              <a:rPr lang="ru-RU" dirty="0" smtClean="0"/>
              <a:t> Дж. </a:t>
            </a:r>
            <a:r>
              <a:rPr lang="ru-RU" dirty="0" err="1" smtClean="0"/>
              <a:t>Эмпатическая</a:t>
            </a:r>
            <a:r>
              <a:rPr lang="ru-RU" dirty="0" smtClean="0"/>
              <a:t> Цивилизация - N. Y.: J. P. </a:t>
            </a:r>
            <a:r>
              <a:rPr lang="ru-RU" dirty="0" err="1" smtClean="0"/>
              <a:t>Tarcher</a:t>
            </a:r>
            <a:r>
              <a:rPr lang="ru-RU" dirty="0" smtClean="0"/>
              <a:t> / </a:t>
            </a:r>
            <a:r>
              <a:rPr lang="ru-RU" dirty="0" err="1" smtClean="0"/>
              <a:t>Penguin</a:t>
            </a:r>
            <a:r>
              <a:rPr lang="ru-RU" dirty="0" smtClean="0"/>
              <a:t>, 2009.</a:t>
            </a:r>
          </a:p>
          <a:p>
            <a:r>
              <a:rPr lang="ru-RU" dirty="0" smtClean="0"/>
              <a:t>3. Фрейд Зигмунд. Остроумие и его отношение к бессознательному — Азбука-классика, 2006.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Ягнюк</a:t>
            </a:r>
            <a:r>
              <a:rPr lang="ru-RU" dirty="0" smtClean="0"/>
              <a:t> К.В. Природа эмпатии и ее роль в психотерапии//Русский Гуманитарный Интернет-Университет, 2006.</a:t>
            </a:r>
          </a:p>
          <a:p>
            <a:r>
              <a:rPr lang="ru-RU" dirty="0" smtClean="0"/>
              <a:t>5</a:t>
            </a:r>
            <a:r>
              <a:rPr lang="en-US" dirty="0" smtClean="0"/>
              <a:t>. Baron-Cohen S., &amp; Wheelwright S, The Empathy Quotient: An investigation of adults with </a:t>
            </a:r>
            <a:r>
              <a:rPr lang="en-US" dirty="0" err="1" smtClean="0"/>
              <a:t>Asperger</a:t>
            </a:r>
            <a:r>
              <a:rPr lang="en-US" dirty="0" smtClean="0"/>
              <a:t> syndrome or high functioning autism, and normal sex differences//Journal of Autism and Developmental Disorders, 34, 163-175, 2004 //</a:t>
            </a:r>
            <a:r>
              <a:rPr lang="en-US" u="sng" dirty="0" smtClean="0">
                <a:hlinkClick r:id="rId2"/>
              </a:rPr>
              <a:t>http://psylab.info/images/4/47/%D0%A3%D0%A1.pdf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ver-workbook-empatia-1024x7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286512" cy="4714884"/>
          </a:xfrm>
          <a:prstGeom prst="rect">
            <a:avLst/>
          </a:prstGeom>
        </p:spPr>
      </p:pic>
      <p:pic>
        <p:nvPicPr>
          <p:cNvPr id="5" name="Рисунок 4" descr="sH7Hsra0C8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4000512"/>
            <a:ext cx="2857488" cy="285748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1480"/>
            <a:ext cx="3643338" cy="3643338"/>
          </a:xfrm>
          <a:prstGeom prst="rect">
            <a:avLst/>
          </a:prstGeom>
        </p:spPr>
      </p:pic>
      <p:pic>
        <p:nvPicPr>
          <p:cNvPr id="5" name="Рисунок 4" descr="photo-266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2714620"/>
            <a:ext cx="3286148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3116"/>
            <a:ext cx="8229600" cy="1399032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и объект.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Предмет исследования – явление эмпатии и способы ее проявления. </a:t>
            </a:r>
          </a:p>
          <a:p>
            <a:r>
              <a:rPr lang="ru-RU" sz="3600" dirty="0" smtClean="0"/>
              <a:t>Объект исследования – заполненные опросники испытуемых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lnSpc>
                <a:spcPct val="150000"/>
              </a:lnSpc>
            </a:pPr>
            <a:r>
              <a:rPr lang="ru-RU" dirty="0" smtClean="0"/>
              <a:t>Данная тема достаточно актуальна, так как роль эмпатии в нашей повседневной жизни трудно переоценить. Издревле люди могли понимать чужие страхи, счастье, страдание, возможно, эмпатия это то, что дает человеку право носить его гордое имя.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Гипотеза исследования – подростки проявляют более высокий уровень эмпатии по сравнению со взрослыми людьми, а также людьми с аутизмом.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Тема эмпатии изучена достаточно мало, а все работы по ней – узконаправленны, мне бы хотелось рассмотреть эмпатию в более широком смысле. Также измерения степени эмпатии не проводились в России.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>
              <a:lnSpc>
                <a:spcPct val="150000"/>
              </a:lnSpc>
            </a:pPr>
            <a:r>
              <a:rPr lang="ru-RU" dirty="0" smtClean="0"/>
              <a:t> Цель моего диплома– ознакомится с эмпатией, ее обладателями, ее свойствами и функциями. Также узнать об истории возникновения этого чувства, о способах проявления оного и провести эксперимент с опросником, разработанным учеными. Найти закономерность между возрастом опрашиваемых и силой эмпатии.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 Рассказать про эмпатию, ученых ее исследовавших, о методах исследования и способах ее проявления. </a:t>
            </a:r>
          </a:p>
          <a:p>
            <a:pPr lvl="0"/>
            <a:r>
              <a:rPr lang="ru-RU" dirty="0" smtClean="0"/>
              <a:t>Составить опросник и провести  опрос ,основанный на подобном исследованиях психологов, среди учеников гимназии и выявить закономерности развития эмпатических способностей опрашиваемых.</a:t>
            </a:r>
          </a:p>
          <a:p>
            <a:pPr lvl="0"/>
            <a:r>
              <a:rPr lang="ru-RU" dirty="0" smtClean="0"/>
              <a:t>Рассказать о способах применения эмпатии в практической психологии.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Опрос проводился в </a:t>
            </a:r>
            <a:r>
              <a:rPr lang="ru-RU" dirty="0" err="1" smtClean="0"/>
              <a:t>соцсетях</a:t>
            </a:r>
            <a:r>
              <a:rPr lang="ru-RU" dirty="0" smtClean="0"/>
              <a:t>, на случайной выборке подростков размером в 48 человек. Было опрошено 25 людей мужского пола и 25 женского. Данная выборка была сделана, чтобы не сильно отходить от исходного теста Косоногова. Далее была сделана проверка на «адекватность» прохождения теста. В результате, после общения с испытуемыми были отсеяны 2 работы содержащие только отрицательные ответы.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 в дипломе.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r>
              <a:rPr lang="ru-RU" dirty="0" smtClean="0"/>
              <a:t>Результаты опроса.</a:t>
            </a:r>
            <a:endParaRPr lang="ru-RU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052736"/>
            <a:ext cx="6842203" cy="571319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164</TotalTime>
  <Words>630</Words>
  <Application>Microsoft Office PowerPoint</Application>
  <PresentationFormat>Экран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Исследование явления эмпатии, его природы и последствий. </vt:lpstr>
      <vt:lpstr>Предмет и объект.</vt:lpstr>
      <vt:lpstr>Актуальность</vt:lpstr>
      <vt:lpstr>Гипотеза</vt:lpstr>
      <vt:lpstr>Проблема</vt:lpstr>
      <vt:lpstr>Цель</vt:lpstr>
      <vt:lpstr>Задачи</vt:lpstr>
      <vt:lpstr>Опрос в дипломе.</vt:lpstr>
      <vt:lpstr>Результаты опроса.</vt:lpstr>
      <vt:lpstr>Интерпретация результатов.</vt:lpstr>
      <vt:lpstr>Интерпретация результатов.</vt:lpstr>
      <vt:lpstr>Источники</vt:lpstr>
      <vt:lpstr>Слайд 13</vt:lpstr>
      <vt:lpstr>Слайд 14</vt:lpstr>
      <vt:lpstr>Слайд 15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явления эмпатии, его природы и последствий.</dc:title>
  <dc:creator>Димыч</dc:creator>
  <cp:lastModifiedBy>Димыч</cp:lastModifiedBy>
  <cp:revision>9</cp:revision>
  <dcterms:created xsi:type="dcterms:W3CDTF">2015-12-21T15:01:31Z</dcterms:created>
  <dcterms:modified xsi:type="dcterms:W3CDTF">2016-05-15T11:07:12Z</dcterms:modified>
</cp:coreProperties>
</file>