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0" r:id="rId22"/>
    <p:sldId id="279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99FF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86424-9F06-45C2-9B68-58A196A33CE4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2B9B6-4BDE-4D4A-926F-5213E5E502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98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2B9B6-4BDE-4D4A-926F-5213E5E502B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31C8-B8E6-4ED3-8DF4-496DE30325D8}" type="datetimeFigureOut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6E4B-B368-4634-AD6C-FD69CD48B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49280"/>
            <a:ext cx="9144000" cy="64294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Москва, 2016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056784" cy="122413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Реферат на тему: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«Нитраты в продуктах питания»</a:t>
            </a: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" y="341040"/>
            <a:ext cx="9144000" cy="642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smtClean="0"/>
              <a:t>ГБОУ Гимназия №1505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Автор:</a:t>
            </a:r>
            <a:r>
              <a:rPr lang="ru-RU" dirty="0"/>
              <a:t> ученица 9 класса «Б»</a:t>
            </a:r>
          </a:p>
          <a:p>
            <a:pPr algn="r"/>
            <a:r>
              <a:rPr lang="ru-RU" dirty="0"/>
              <a:t>Блинникова Мария</a:t>
            </a:r>
          </a:p>
          <a:p>
            <a:pPr algn="r"/>
            <a:r>
              <a:rPr lang="ru-RU" b="1" dirty="0"/>
              <a:t>Руководитель:</a:t>
            </a:r>
            <a:r>
              <a:rPr lang="ru-RU" dirty="0"/>
              <a:t> </a:t>
            </a:r>
            <a:r>
              <a:rPr lang="ru-RU" dirty="0" err="1"/>
              <a:t>Шипарева</a:t>
            </a:r>
            <a:r>
              <a:rPr lang="ru-RU" dirty="0"/>
              <a:t> Г.А.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6892788" cy="41764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По способам накопления нитраты делятся на 3 группы: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1. С высоким содержанием нитратов   - до 5000мг/кг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(свекла, капуста белокочанная, горчица, кольраби, зеленый лук, морковь, редис, салат, сельдерей, кабачки);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2. Со средним содержанием -  300-400 мг/кг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(брюква, дыня, огурцы, перец сладкий, патиссоны);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just"/>
            <a:r>
              <a:rPr lang="ru-RU" sz="2000" dirty="0" smtClean="0">
                <a:solidFill>
                  <a:schemeClr val="tx1"/>
                </a:solidFill>
              </a:rPr>
              <a:t>3. С низким содержанием – менее 300 мг/кг</a:t>
            </a:r>
          </a:p>
          <a:p>
            <a:pPr marL="457200" indent="-457200" algn="just"/>
            <a:r>
              <a:rPr lang="ru-RU" sz="2000" dirty="0" smtClean="0">
                <a:solidFill>
                  <a:schemeClr val="tx1"/>
                </a:solidFill>
              </a:rPr>
              <a:t>(баклажаны, зеленый горошек, томаты, картофель).</a:t>
            </a:r>
          </a:p>
          <a:p>
            <a:pPr marL="457200" indent="-457200"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Группы по способам накопления нитратов </a:t>
              </a:r>
              <a:b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 примерами</a:t>
              </a:r>
              <a:endParaRPr lang="ru-RU" sz="25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564" y="1484784"/>
            <a:ext cx="7776864" cy="10801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1) Рыба(в натуральном виде) содержит нитратов от 5 до 20мг/кг----- рыба(в охлажденном виде) от 2 до 15 мг/кг ---- рыба(в процессе переработки) нитраты увелич. до 110 мг/кг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Цепочка изменчивости нитратов в одном </a:t>
              </a:r>
              <a:b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том же продукте</a:t>
              </a:r>
              <a:endParaRPr lang="ru-RU" sz="25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2" descr="Отображается файл &quot;треска в живом виде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76525"/>
            <a:ext cx="3810000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AutoShape 5" descr="Отображается файл &quot;треска в замороженном виде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91" y="3413173"/>
            <a:ext cx="3117726" cy="2075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utoShape 8" descr="Отображается файл &quot;треска в копченом виде.jp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44973"/>
            <a:ext cx="3810001" cy="1764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Стрелка углом 15"/>
          <p:cNvSpPr/>
          <p:nvPr/>
        </p:nvSpPr>
        <p:spPr>
          <a:xfrm rot="5400000">
            <a:off x="5094185" y="2487441"/>
            <a:ext cx="576064" cy="954233"/>
          </a:xfrm>
          <a:prstGeom prst="bentArrow">
            <a:avLst/>
          </a:prstGeom>
          <a:solidFill>
            <a:srgbClr val="0099FF">
              <a:alpha val="30196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>
            <a:off x="4905100" y="5661247"/>
            <a:ext cx="891036" cy="576062"/>
          </a:xfrm>
          <a:prstGeom prst="bentArrow">
            <a:avLst>
              <a:gd name="adj1" fmla="val 25000"/>
              <a:gd name="adj2" fmla="val 21933"/>
              <a:gd name="adj3" fmla="val 25000"/>
              <a:gd name="adj4" fmla="val 43750"/>
            </a:avLst>
          </a:prstGeom>
          <a:solidFill>
            <a:srgbClr val="0099FF">
              <a:alpha val="30196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416824" cy="44644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1) Картошка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Мякоть- низкое содержание нитратов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кожуре и сердцевине - увеличивается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2) Свекла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ботве, около ботвы, в кончике - скапливается максимальное количество нитратов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3) Огурцы, кабачки, патиссоны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Около плодоножки - максимальное количество нитратов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кожице и мякоти их меньше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4) Белокочанная капуста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Максимальное количество нитратов приходится на: кочерыжку, верхние листья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5) Морковь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Максимальное количество нитратов- в середине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Минимальное количество нитратов- в кожице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Неравномерное распределение нитратов </a:t>
              </a:r>
              <a:b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продукте</a:t>
              </a:r>
              <a:endParaRPr lang="ru-RU" sz="25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98" y="1556792"/>
            <a:ext cx="8427974" cy="496855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1) применение необоснованно высоких доз азотных удобрений;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2) неравномерное распределение удобрений по поверхности почвы;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3) неудовлетворительное качество азотных удобрений;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4) несбалансированность внесения минеральных удобрений;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5) состав почвы;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6) чрезмерное увлечение поздними подкормками азотными удобрениями;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7) ограниченное количество сортов овощей с низким содержанием нитратов;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8) сроки созревания урожая;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9) выбор оптимальных сроков уборки урожая;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10) свет, вода, температура, овощи, выращенные в закрытом грунте,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11) условия хранения продуктов;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12) обработка гербицидами;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13) уборка недозрелой продукции;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14) преждевременное отмирание листьев;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15) болезни, вредители,  сорняки 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Факторы, влияющие на содержание нитратов в продуктах питания</a:t>
              </a:r>
              <a:endParaRPr lang="ru-RU" sz="24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6400800" cy="194421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Существует  3 основных вида определения нитратов :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 А) физические;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 Б) физико-химические;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 В) химические.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Методы определения нитратов в продуктах</a:t>
              </a:r>
              <a:endParaRPr lang="ru-RU" sz="25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нитрат-тест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495" y="1844824"/>
            <a:ext cx="6363009" cy="4126462"/>
          </a:xfrm>
          <a:prstGeom prst="rect">
            <a:avLst/>
          </a:prstGeom>
          <a:noFill/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6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Нитрат-</a:t>
              </a:r>
              <a:r>
                <a:rPr lang="ru-RU" sz="2600" b="1" cap="all" dirty="0" err="1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тестор</a:t>
              </a:r>
              <a:endParaRPr lang="ru-RU" sz="26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6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Источники поступления нитратов</a:t>
              </a:r>
              <a:endParaRPr lang="ru-RU" sz="26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20872"/>
            <a:ext cx="2664296" cy="1213565"/>
          </a:xfrm>
          <a:solidFill>
            <a:srgbClr val="0099FF">
              <a:alpha val="30196"/>
            </a:srgbClr>
          </a:solidFill>
          <a:ln w="38100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 организм человека нитраты поступают через: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1770629"/>
            <a:ext cx="8566309" cy="4475065"/>
            <a:chOff x="251520" y="1482598"/>
            <a:chExt cx="8566309" cy="4475065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6736781" y="2876973"/>
              <a:ext cx="2081048" cy="622638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Из воздуха</a:t>
              </a:r>
            </a:p>
          </p:txBody>
        </p:sp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5306781" y="1482598"/>
              <a:ext cx="2448273" cy="938290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Продукты питания растительного происхождения</a:t>
              </a:r>
            </a:p>
          </p:txBody>
        </p:sp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6192180" y="4789379"/>
              <a:ext cx="2261729" cy="1034342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Продукты питания животного происхождения</a:t>
              </a:r>
            </a:p>
          </p:txBody>
        </p:sp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251520" y="2762975"/>
              <a:ext cx="2218741" cy="576063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Воду</a:t>
              </a:r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>
            <a:xfrm>
              <a:off x="1619673" y="5381600"/>
              <a:ext cx="2610290" cy="576063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Табак</a:t>
              </a:r>
            </a:p>
          </p:txBody>
        </p:sp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251520" y="3978245"/>
              <a:ext cx="2520280" cy="577749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Лекарства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3419871" y="2420888"/>
              <a:ext cx="1332152" cy="908204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V="1">
              <a:off x="4716016" y="2643732"/>
              <a:ext cx="1476164" cy="685359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6066050" y="3645025"/>
              <a:ext cx="929737" cy="341476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788024" y="4555994"/>
              <a:ext cx="1152128" cy="529191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3491880" y="4555994"/>
              <a:ext cx="1332148" cy="673206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2915816" y="3858255"/>
              <a:ext cx="504055" cy="362833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2627784" y="3140968"/>
              <a:ext cx="792089" cy="717287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одзаголовок 2"/>
          <p:cNvSpPr txBox="1">
            <a:spLocks/>
          </p:cNvSpPr>
          <p:nvPr/>
        </p:nvSpPr>
        <p:spPr>
          <a:xfrm>
            <a:off x="1191623" y="1628800"/>
            <a:ext cx="2660297" cy="938290"/>
          </a:xfrm>
          <a:prstGeom prst="rect">
            <a:avLst/>
          </a:prstGeom>
          <a:solidFill>
            <a:srgbClr val="0099FF">
              <a:alpha val="10196"/>
            </a:srgbClr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Часть нитратов образуется в организме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226" y="1628800"/>
            <a:ext cx="8358246" cy="79208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Нитраты -------- нитриты и </a:t>
            </a:r>
            <a:r>
              <a:rPr lang="ru-RU" sz="2000" dirty="0" err="1" smtClean="0">
                <a:solidFill>
                  <a:schemeClr val="tx1"/>
                </a:solidFill>
              </a:rPr>
              <a:t>нитрозамины</a:t>
            </a:r>
            <a:r>
              <a:rPr lang="ru-RU" sz="2000" dirty="0" smtClean="0">
                <a:solidFill>
                  <a:schemeClr val="tx1"/>
                </a:solidFill>
              </a:rPr>
              <a:t> (выделяют в организм)---------ядовитые вещества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Цепочка превращения нитратов и попадания в организм. Симптомы отравления</a:t>
              </a:r>
              <a:endParaRPr lang="ru-RU" sz="24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5536" y="2564903"/>
            <a:ext cx="8280920" cy="2952328"/>
            <a:chOff x="251520" y="2564903"/>
            <a:chExt cx="8568952" cy="2952328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3347864" y="3501008"/>
              <a:ext cx="2376264" cy="1045398"/>
            </a:xfrm>
            <a:prstGeom prst="rect">
              <a:avLst/>
            </a:prstGeom>
            <a:solidFill>
              <a:srgbClr val="0099FF">
                <a:alpha val="30196"/>
              </a:srgbClr>
            </a:solidFill>
            <a:ln w="38100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2000" dirty="0" smtClean="0">
                  <a:solidFill>
                    <a:schemeClr val="tx1"/>
                  </a:solidFill>
                </a:rPr>
                <a:t>Симптомы отравления</a:t>
              </a: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251520" y="2564903"/>
              <a:ext cx="8568952" cy="2952328"/>
              <a:chOff x="251520" y="2564903"/>
              <a:chExt cx="8568952" cy="2952328"/>
            </a:xfrm>
          </p:grpSpPr>
          <p:sp>
            <p:nvSpPr>
              <p:cNvPr id="9" name="Подзаголовок 2"/>
              <p:cNvSpPr txBox="1">
                <a:spLocks/>
              </p:cNvSpPr>
              <p:nvPr/>
            </p:nvSpPr>
            <p:spPr>
              <a:xfrm>
                <a:off x="1835696" y="2564904"/>
                <a:ext cx="2261729" cy="576063"/>
              </a:xfrm>
              <a:prstGeom prst="rect">
                <a:avLst/>
              </a:prstGeom>
              <a:solidFill>
                <a:srgbClr val="0099FF">
                  <a:alpha val="10196"/>
                </a:srgbClr>
              </a:solidFill>
              <a:ln w="28575">
                <a:solidFill>
                  <a:srgbClr val="66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Слабость</a:t>
                </a:r>
              </a:p>
            </p:txBody>
          </p:sp>
          <p:sp>
            <p:nvSpPr>
              <p:cNvPr id="10" name="Подзаголовок 2"/>
              <p:cNvSpPr txBox="1">
                <a:spLocks/>
              </p:cNvSpPr>
              <p:nvPr/>
            </p:nvSpPr>
            <p:spPr>
              <a:xfrm>
                <a:off x="251520" y="3735675"/>
                <a:ext cx="2261729" cy="576063"/>
              </a:xfrm>
              <a:prstGeom prst="rect">
                <a:avLst/>
              </a:prstGeom>
              <a:solidFill>
                <a:srgbClr val="0099FF">
                  <a:alpha val="10196"/>
                </a:srgbClr>
              </a:solidFill>
              <a:ln w="28575">
                <a:solidFill>
                  <a:srgbClr val="66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Тошнота</a:t>
                </a:r>
              </a:p>
            </p:txBody>
          </p:sp>
          <p:sp>
            <p:nvSpPr>
              <p:cNvPr id="11" name="Подзаголовок 2"/>
              <p:cNvSpPr txBox="1">
                <a:spLocks/>
              </p:cNvSpPr>
              <p:nvPr/>
            </p:nvSpPr>
            <p:spPr>
              <a:xfrm>
                <a:off x="1835695" y="4941168"/>
                <a:ext cx="2261729" cy="576063"/>
              </a:xfrm>
              <a:prstGeom prst="rect">
                <a:avLst/>
              </a:prstGeom>
              <a:solidFill>
                <a:srgbClr val="0099FF">
                  <a:alpha val="10196"/>
                </a:srgbClr>
              </a:solidFill>
              <a:ln w="28575">
                <a:solidFill>
                  <a:srgbClr val="66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Сонливость</a:t>
                </a:r>
              </a:p>
            </p:txBody>
          </p:sp>
          <p:sp>
            <p:nvSpPr>
              <p:cNvPr id="12" name="Подзаголовок 2"/>
              <p:cNvSpPr txBox="1">
                <a:spLocks/>
              </p:cNvSpPr>
              <p:nvPr/>
            </p:nvSpPr>
            <p:spPr>
              <a:xfrm>
                <a:off x="4860032" y="4941167"/>
                <a:ext cx="2261729" cy="576063"/>
              </a:xfrm>
              <a:prstGeom prst="rect">
                <a:avLst/>
              </a:prstGeom>
              <a:solidFill>
                <a:srgbClr val="0099FF">
                  <a:alpha val="10196"/>
                </a:srgbClr>
              </a:solidFill>
              <a:ln w="28575">
                <a:solidFill>
                  <a:srgbClr val="66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Головная боль</a:t>
                </a:r>
              </a:p>
            </p:txBody>
          </p:sp>
          <p:sp>
            <p:nvSpPr>
              <p:cNvPr id="13" name="Подзаголовок 2"/>
              <p:cNvSpPr txBox="1">
                <a:spLocks/>
              </p:cNvSpPr>
              <p:nvPr/>
            </p:nvSpPr>
            <p:spPr>
              <a:xfrm>
                <a:off x="6558743" y="3735675"/>
                <a:ext cx="2261729" cy="576063"/>
              </a:xfrm>
              <a:prstGeom prst="rect">
                <a:avLst/>
              </a:prstGeom>
              <a:solidFill>
                <a:srgbClr val="0099FF">
                  <a:alpha val="10196"/>
                </a:srgbClr>
              </a:solidFill>
              <a:ln w="28575">
                <a:solidFill>
                  <a:srgbClr val="66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Понос</a:t>
                </a:r>
              </a:p>
            </p:txBody>
          </p:sp>
          <p:sp>
            <p:nvSpPr>
              <p:cNvPr id="14" name="Подзаголовок 2"/>
              <p:cNvSpPr txBox="1">
                <a:spLocks/>
              </p:cNvSpPr>
              <p:nvPr/>
            </p:nvSpPr>
            <p:spPr>
              <a:xfrm>
                <a:off x="4860031" y="2564903"/>
                <a:ext cx="2261729" cy="576063"/>
              </a:xfrm>
              <a:prstGeom prst="rect">
                <a:avLst/>
              </a:prstGeom>
              <a:solidFill>
                <a:srgbClr val="0099FF">
                  <a:alpha val="10196"/>
                </a:srgbClr>
              </a:solidFill>
              <a:ln w="28575">
                <a:solidFill>
                  <a:srgbClr val="66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Рвота</a:t>
                </a:r>
              </a:p>
            </p:txBody>
          </p:sp>
          <p:cxnSp>
            <p:nvCxnSpPr>
              <p:cNvPr id="15" name="Прямая со стрелкой 14"/>
              <p:cNvCxnSpPr>
                <a:stCxn id="8" idx="1"/>
              </p:cNvCxnSpPr>
              <p:nvPr/>
            </p:nvCxnSpPr>
            <p:spPr>
              <a:xfrm flipH="1" flipV="1">
                <a:off x="2843808" y="3356992"/>
                <a:ext cx="504056" cy="666715"/>
              </a:xfrm>
              <a:prstGeom prst="straightConnector1">
                <a:avLst/>
              </a:prstGeom>
              <a:ln w="28575">
                <a:solidFill>
                  <a:srgbClr val="6633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>
                <a:stCxn id="8" idx="1"/>
              </p:cNvCxnSpPr>
              <p:nvPr/>
            </p:nvCxnSpPr>
            <p:spPr>
              <a:xfrm flipH="1" flipV="1">
                <a:off x="2699792" y="4023706"/>
                <a:ext cx="648072" cy="1"/>
              </a:xfrm>
              <a:prstGeom prst="straightConnector1">
                <a:avLst/>
              </a:prstGeom>
              <a:ln w="28575">
                <a:solidFill>
                  <a:srgbClr val="6633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2966559" y="4023706"/>
                <a:ext cx="381304" cy="701437"/>
              </a:xfrm>
              <a:prstGeom prst="straightConnector1">
                <a:avLst/>
              </a:prstGeom>
              <a:ln w="28575">
                <a:solidFill>
                  <a:srgbClr val="6633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5724128" y="4003309"/>
                <a:ext cx="597160" cy="1"/>
              </a:xfrm>
              <a:prstGeom prst="straightConnector1">
                <a:avLst/>
              </a:prstGeom>
              <a:ln w="28575">
                <a:solidFill>
                  <a:srgbClr val="6633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>
                <a:stCxn id="8" idx="3"/>
              </p:cNvCxnSpPr>
              <p:nvPr/>
            </p:nvCxnSpPr>
            <p:spPr>
              <a:xfrm flipV="1">
                <a:off x="5724128" y="3356992"/>
                <a:ext cx="504056" cy="666715"/>
              </a:xfrm>
              <a:prstGeom prst="straightConnector1">
                <a:avLst/>
              </a:prstGeom>
              <a:ln w="28575">
                <a:solidFill>
                  <a:srgbClr val="6633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>
                <a:stCxn id="8" idx="3"/>
              </p:cNvCxnSpPr>
              <p:nvPr/>
            </p:nvCxnSpPr>
            <p:spPr>
              <a:xfrm>
                <a:off x="5724128" y="4023707"/>
                <a:ext cx="504056" cy="682794"/>
              </a:xfrm>
              <a:prstGeom prst="straightConnector1">
                <a:avLst/>
              </a:prstGeom>
              <a:ln w="28575">
                <a:solidFill>
                  <a:srgbClr val="6633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816667" cy="232751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1) Начинает снижаться давление и нарушается функции печени;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2) Уменьшается физическая и умственная активность человека;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3) Заболевания желудочно-кишечного тракта, возникает гипотензия;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4) Нарушается свёртываемость крови;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5) Развивается анемия;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6) Погибают разнообразные клетки и </a:t>
            </a:r>
            <a:r>
              <a:rPr lang="ru-RU" sz="2000" dirty="0" err="1" smtClean="0">
                <a:solidFill>
                  <a:schemeClr val="tx1"/>
                </a:solidFill>
              </a:rPr>
              <a:t>тд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6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Заболевания, вызванные нитратами</a:t>
              </a:r>
              <a:endParaRPr lang="ru-RU" sz="26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690" y="1916832"/>
            <a:ext cx="7786742" cy="1279044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1) Выращивание и уборка с/</a:t>
            </a:r>
            <a:r>
              <a:rPr lang="ru-RU" sz="2000" dirty="0" err="1" smtClean="0">
                <a:solidFill>
                  <a:schemeClr val="tx1"/>
                </a:solidFill>
              </a:rPr>
              <a:t>х</a:t>
            </a:r>
            <a:r>
              <a:rPr lang="ru-RU" sz="2000" dirty="0" smtClean="0">
                <a:solidFill>
                  <a:schemeClr val="tx1"/>
                </a:solidFill>
              </a:rPr>
              <a:t> продукции.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2) Хранение и транспортировка.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</a:rPr>
              <a:t>3) Кулинарная обработка.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Направления снижения нитратов </a:t>
              </a:r>
              <a:b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5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продуктах питания</a:t>
              </a:r>
              <a:endParaRPr lang="ru-RU" sz="25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64895" cy="72008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Актуальность</a:t>
            </a:r>
            <a:r>
              <a:rPr lang="ru-RU" sz="2000" dirty="0">
                <a:solidFill>
                  <a:schemeClr val="tx1"/>
                </a:solidFill>
              </a:rPr>
              <a:t> темы состоит в том, что население всего мира заинтересовано в безопасности и качестве пищевых продуктов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фото для рефера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0628" y="2445890"/>
            <a:ext cx="3730736" cy="373073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8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Актуальность</a:t>
              </a:r>
              <a:endParaRPr lang="ru-RU" sz="28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510" y="1484784"/>
            <a:ext cx="8068980" cy="5112568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1) выбирать сорта овощей с низким содержанием нитратов;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2) выращивать овощи в открытом грунте;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3) надо учитывать, что </a:t>
            </a:r>
            <a:r>
              <a:rPr lang="ru-RU" sz="1700" dirty="0" err="1" smtClean="0">
                <a:solidFill>
                  <a:schemeClr val="tx1"/>
                </a:solidFill>
              </a:rPr>
              <a:t>пчелоопыляемые</a:t>
            </a:r>
            <a:r>
              <a:rPr lang="ru-RU" sz="1700" dirty="0" smtClean="0">
                <a:solidFill>
                  <a:schemeClr val="tx1"/>
                </a:solidFill>
              </a:rPr>
              <a:t> гибриды огурцов накапливают нитратов вполовину меньше, чем </a:t>
            </a:r>
            <a:r>
              <a:rPr lang="ru-RU" sz="1700" dirty="0" err="1" smtClean="0">
                <a:solidFill>
                  <a:schemeClr val="tx1"/>
                </a:solidFill>
              </a:rPr>
              <a:t>самоопыляемые</a:t>
            </a:r>
            <a:r>
              <a:rPr lang="ru-RU" sz="17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4) </a:t>
            </a:r>
            <a:r>
              <a:rPr lang="ru-RU" sz="1700" dirty="0" err="1" smtClean="0">
                <a:solidFill>
                  <a:schemeClr val="tx1"/>
                </a:solidFill>
              </a:rPr>
              <a:t>самоопыляемые</a:t>
            </a:r>
            <a:r>
              <a:rPr lang="ru-RU" sz="1700" dirty="0" smtClean="0">
                <a:solidFill>
                  <a:schemeClr val="tx1"/>
                </a:solidFill>
              </a:rPr>
              <a:t> гибриды огурцов </a:t>
            </a:r>
            <a:r>
              <a:rPr lang="ru-RU" sz="1700" dirty="0" err="1" smtClean="0">
                <a:solidFill>
                  <a:schemeClr val="tx1"/>
                </a:solidFill>
              </a:rPr>
              <a:t>короткоплодные</a:t>
            </a:r>
            <a:r>
              <a:rPr lang="ru-RU" sz="1700" dirty="0" smtClean="0">
                <a:solidFill>
                  <a:schemeClr val="tx1"/>
                </a:solidFill>
              </a:rPr>
              <a:t> накапливают  нитратов примерно на 17% больше, чем  </a:t>
            </a:r>
            <a:r>
              <a:rPr lang="ru-RU" sz="1700" dirty="0" err="1" smtClean="0">
                <a:solidFill>
                  <a:schemeClr val="tx1"/>
                </a:solidFill>
              </a:rPr>
              <a:t>длинноплодные</a:t>
            </a:r>
            <a:r>
              <a:rPr lang="ru-RU" sz="17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5) более ярко окрашенные сорта корнеплодов ( в частности морковь) содержат нитратов больше, чем бледно окрашенные;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6) сорта зеленой стручковой фасоли склонны к накоплению большего количества нитратов, чем желтой;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7) выращивать овощи нужно на солнечном месте;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8) необходимо осуществлять контроль за содержанием азота в почве;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9) на почвах, богатых питательными веществами, количество вносимых удобрений надо уменьшить на 30-40% 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 10) уборку овощей  лучше проводить во второй половине дня.  Количество нитратов с 15час. до 17 час. Меньше;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11) собирать надо только созревшие плоды 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Правила по выращиванию на участках продуктов с низким содержанием нитратов</a:t>
              </a:r>
              <a:endParaRPr lang="ru-RU" sz="24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200800" cy="77555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Все продукты, без исключения, содержат нитраты. Безнитратных продуктов нет и не может быть!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фото для слай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667" y="2420888"/>
            <a:ext cx="5452658" cy="3958629"/>
          </a:xfrm>
          <a:prstGeom prst="rect">
            <a:avLst/>
          </a:prstGeom>
          <a:noFill/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6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Заключение</a:t>
              </a:r>
              <a:endParaRPr lang="ru-RU" sz="26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18780" y="1334373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Книги: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Гайлите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М.О  нитратах в овощах//Наука и мы - 1990г №6 с.2.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Дерягина В.П.Нитраты в продуктах// Здоровье – 1989г. №9 с. 24-28.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Дорофеева Т.И.Эти двуликие нитраты//Химия в школе– 2002г № 5 с. 43-45.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Дурновцева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И.П.,Филинова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Нитраты и нитриты: методика определения в сельскохозяйственной продукции//  Химия  в школе– 2004г. № 28 с.10-14.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Марцевич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С.Ю. Роль нитратов в ишемической болезни сердца.// Русский медицинский журнал - 2002 г. №21 том 10 с. 955-957.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Михалева М.В.,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Мартыненко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Б.В.,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Изилянова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Э.М.// Химия в школе - 2003. № 1.с. 54-56.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Стожаров А.Н. Медицинская экология // учебное пособие - .Минск Высшая школа 2007г с.370.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Сайты: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1.Библиографическое описание: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Иминова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Д.Е.,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Дюсембаев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С.Т.,Куанышев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Д.Н. Изучение содержания нитратов в импортных фруктах//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molux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archive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/107/25819.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2.Виды загрязнений окружающей природной среды и их воздействие на человека 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biofiele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225999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htmi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3.Вся правда о нитратах 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wwwuassed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chemistry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/299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htm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ссылка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действит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на 01.09.2013г.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4.Здоровье и жизнь. Отравление нитратами: симптомы    . 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vitaportal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gastroenterologiya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otravltnie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nitr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ссылка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действит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на 29.10.2012г.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5.Как правильно рассчитать нормы внесения удобрений 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dachnica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vegetable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kakpravil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uorasch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ссылка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действит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на 04.04.2016г.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6.Катионный обмен. Энциклопедия научной библиотеки//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sci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lib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article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0005723.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7.Классификация и характеристика методов исследования пищевых продуктов. Аналитический контроль качества //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studopedia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/5-11385-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klassifiratsiya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harakter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ссылка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действит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на  24.02.2015г.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8.Кто кого обманывает? (Нитраты в продуктах питания) //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xliby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domovodstvo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spodavcom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Минеральные удобрения. Аммиачная селитра //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wwwpestizidy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active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kompound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ammonini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ссылка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действит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на 04.06.2014г.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Минеральные удобрения. Кальциевая селитра //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wwwpestizidy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active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kompound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calzium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nicc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ылкадействит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на 04.06.2014г.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Ссылка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действит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на 03.2016г.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0" y="238335"/>
              <a:ext cx="9144000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Использованная литература и Интернет-ресурсы</a:t>
              </a:r>
              <a:endParaRPr lang="ru-RU" sz="24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1314" y="2276872"/>
            <a:ext cx="9144000" cy="1944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6000" b="1" kern="0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  <a:endParaRPr lang="ru-RU" sz="6000" b="1" kern="0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6545"/>
            <a:ext cx="4038600" cy="15407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Цель: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/>
          </a:p>
          <a:p>
            <a:pPr>
              <a:spcBef>
                <a:spcPts val="0"/>
              </a:spcBef>
            </a:pPr>
            <a:r>
              <a:rPr lang="ru-RU" sz="2000" dirty="0"/>
              <a:t>д</a:t>
            </a:r>
            <a:r>
              <a:rPr lang="ru-RU" sz="2000" dirty="0" smtClean="0"/>
              <a:t>ать </a:t>
            </a:r>
            <a:r>
              <a:rPr lang="ru-RU" sz="2000" dirty="0"/>
              <a:t>характеристику нитратам в продуктах питания.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672" y="1412776"/>
            <a:ext cx="4495800" cy="50405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/>
              <a:t>Задачи: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изучить </a:t>
            </a:r>
            <a:r>
              <a:rPr lang="ru-RU" sz="2000" dirty="0"/>
              <a:t>нитраты, их свойства и источники.</a:t>
            </a:r>
          </a:p>
          <a:p>
            <a:pPr lvl="0" algn="just">
              <a:spcBef>
                <a:spcPts val="0"/>
              </a:spcBef>
            </a:pPr>
            <a:r>
              <a:rPr lang="ru-RU" sz="2000" dirty="0"/>
              <a:t>н</a:t>
            </a:r>
            <a:r>
              <a:rPr lang="ru-RU" sz="2000" dirty="0" smtClean="0"/>
              <a:t>айти </a:t>
            </a:r>
            <a:r>
              <a:rPr lang="ru-RU" sz="2000" dirty="0"/>
              <a:t>информацию по содержанию нитратов в продуктах питания.</a:t>
            </a:r>
          </a:p>
          <a:p>
            <a:pPr lvl="0" algn="just">
              <a:spcBef>
                <a:spcPts val="0"/>
              </a:spcBef>
            </a:pPr>
            <a:r>
              <a:rPr lang="ru-RU" sz="2000" dirty="0"/>
              <a:t>в</a:t>
            </a:r>
            <a:r>
              <a:rPr lang="ru-RU" sz="2000" dirty="0" smtClean="0"/>
              <a:t>ыяснить </a:t>
            </a:r>
            <a:r>
              <a:rPr lang="ru-RU" sz="2000" dirty="0"/>
              <a:t>факторы, влияющие на содержание нитратов в различных овощах и фруктах.</a:t>
            </a:r>
          </a:p>
          <a:p>
            <a:pPr lvl="0" algn="just">
              <a:spcBef>
                <a:spcPts val="0"/>
              </a:spcBef>
            </a:pPr>
            <a:r>
              <a:rPr lang="ru-RU" sz="2000" dirty="0"/>
              <a:t>у</a:t>
            </a:r>
            <a:r>
              <a:rPr lang="ru-RU" sz="2000" dirty="0" smtClean="0"/>
              <a:t>знать </a:t>
            </a:r>
            <a:r>
              <a:rPr lang="ru-RU" sz="2000" dirty="0"/>
              <a:t>о влиянии нитратов на организм человека.</a:t>
            </a:r>
          </a:p>
          <a:p>
            <a:pPr lvl="0" algn="just">
              <a:spcBef>
                <a:spcPts val="0"/>
              </a:spcBef>
            </a:pPr>
            <a:r>
              <a:rPr lang="ru-RU" sz="2000" dirty="0"/>
              <a:t>п</a:t>
            </a:r>
            <a:r>
              <a:rPr lang="ru-RU" sz="2000" dirty="0" smtClean="0"/>
              <a:t>ознакомиться </a:t>
            </a:r>
            <a:r>
              <a:rPr lang="ru-RU" sz="2000" dirty="0"/>
              <a:t>с  методами определения нитратов в продуктах питания.</a:t>
            </a:r>
          </a:p>
          <a:p>
            <a:pPr lvl="0" algn="just">
              <a:spcBef>
                <a:spcPts val="0"/>
              </a:spcBef>
            </a:pPr>
            <a:r>
              <a:rPr lang="ru-RU" sz="2000" dirty="0" smtClean="0"/>
              <a:t>узнать </a:t>
            </a:r>
            <a:r>
              <a:rPr lang="ru-RU" sz="2000" dirty="0"/>
              <a:t>способы снижения нитратов в продуктах питания.</a:t>
            </a:r>
          </a:p>
          <a:p>
            <a:pPr algn="just">
              <a:spcBef>
                <a:spcPts val="0"/>
              </a:spcBef>
            </a:pP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8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Цель и задачи</a:t>
              </a:r>
              <a:endParaRPr lang="ru-RU" sz="28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24936" cy="151216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Нитраты – соли азотной кислоты. Прежнее  название – селитра: аммиачная (</a:t>
            </a:r>
            <a:r>
              <a:rPr lang="en-US" sz="2000" dirty="0" smtClean="0">
                <a:solidFill>
                  <a:schemeClr val="tx1"/>
                </a:solidFill>
              </a:rPr>
              <a:t>NH</a:t>
            </a:r>
            <a:r>
              <a:rPr lang="ru-RU" sz="200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NO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 ),натриевая(</a:t>
            </a:r>
            <a:r>
              <a:rPr lang="en-US" sz="2000" dirty="0" smtClean="0">
                <a:solidFill>
                  <a:schemeClr val="tx1"/>
                </a:solidFill>
              </a:rPr>
              <a:t>NANO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), кальциевая </a:t>
            </a:r>
            <a:r>
              <a:rPr lang="en-US" sz="2000" dirty="0" err="1" smtClean="0">
                <a:solidFill>
                  <a:schemeClr val="tx1"/>
                </a:solidFill>
              </a:rPr>
              <a:t>Ca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NO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r>
              <a:rPr lang="ru-RU" sz="2000" baseline="-25000" dirty="0" smtClean="0">
                <a:solidFill>
                  <a:schemeClr val="tx1"/>
                </a:solidFill>
              </a:rPr>
              <a:t>2</a:t>
            </a:r>
            <a:r>
              <a:rPr lang="ru-RU" sz="2000" baseline="-25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Селитра- это порошок хорошо растворимый в воде. Селитра устойчива при обычной температуре, в твердом состоянии сильный окислитель.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Промышленное месторождение натриевой селитры имеются в Чили (Южная Америка), где и осуществляется ее добыча.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1026" name="Picture 2" descr="G:\928567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78192"/>
            <a:ext cx="3548057" cy="23638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179512" y="238335"/>
              <a:ext cx="8784976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6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Определение нитратов и их месторождение</a:t>
              </a:r>
              <a:endParaRPr lang="ru-RU" sz="26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47483"/>
            <a:ext cx="8280920" cy="1645614"/>
          </a:xfrm>
          <a:solidFill>
            <a:srgbClr val="0099FF">
              <a:alpha val="30196"/>
            </a:srgbClr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NAHCO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+</a:t>
            </a:r>
            <a:r>
              <a:rPr lang="en-US" sz="2000" dirty="0" smtClean="0">
                <a:solidFill>
                  <a:schemeClr val="tx1"/>
                </a:solidFill>
              </a:rPr>
              <a:t>HNO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=</a:t>
            </a:r>
            <a:r>
              <a:rPr lang="en-US" sz="2000" dirty="0" smtClean="0">
                <a:solidFill>
                  <a:schemeClr val="tx1"/>
                </a:solidFill>
              </a:rPr>
              <a:t>NANO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+ </a:t>
            </a:r>
            <a:r>
              <a:rPr lang="en-US" sz="2000" dirty="0" smtClean="0">
                <a:solidFill>
                  <a:schemeClr val="tx1"/>
                </a:solidFill>
              </a:rPr>
              <a:t>H</a:t>
            </a:r>
            <a:r>
              <a:rPr lang="ru-RU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O</a:t>
            </a:r>
            <a:r>
              <a:rPr lang="ru-RU" sz="2000" dirty="0" smtClean="0">
                <a:solidFill>
                  <a:schemeClr val="tx1"/>
                </a:solidFill>
              </a:rPr>
              <a:t> + </a:t>
            </a:r>
            <a:r>
              <a:rPr lang="en-US" sz="2000" dirty="0" smtClean="0">
                <a:solidFill>
                  <a:schemeClr val="tx1"/>
                </a:solidFill>
              </a:rPr>
              <a:t>CO</a:t>
            </a:r>
            <a:r>
              <a:rPr lang="ru-RU" sz="2000" baseline="-25000" dirty="0" smtClean="0">
                <a:solidFill>
                  <a:schemeClr val="tx1"/>
                </a:solidFill>
              </a:rPr>
              <a:t>2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aseline="-25000" dirty="0" smtClean="0">
                <a:solidFill>
                  <a:schemeClr val="tx1"/>
                </a:solidFill>
              </a:rPr>
              <a:t>      сода    азотная к-та  нитрит натрия  вода   углекислый газ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или  </a:t>
            </a:r>
            <a:r>
              <a:rPr lang="en-US" sz="2000" dirty="0" smtClean="0">
                <a:solidFill>
                  <a:schemeClr val="tx1"/>
                </a:solidFill>
              </a:rPr>
              <a:t>NAOH</a:t>
            </a:r>
            <a:r>
              <a:rPr lang="ru-RU" sz="2000" dirty="0" smtClean="0">
                <a:solidFill>
                  <a:schemeClr val="tx1"/>
                </a:solidFill>
              </a:rPr>
              <a:t> + </a:t>
            </a:r>
            <a:r>
              <a:rPr lang="en-US" sz="2000" dirty="0" smtClean="0">
                <a:solidFill>
                  <a:schemeClr val="tx1"/>
                </a:solidFill>
              </a:rPr>
              <a:t>HNO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</a:rPr>
              <a:t>NANO</a:t>
            </a:r>
            <a:r>
              <a:rPr lang="ru-RU" sz="2000" baseline="-25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 + Н</a:t>
            </a:r>
            <a:r>
              <a:rPr lang="ru-RU" sz="2000" baseline="-25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1"/>
                </a:solidFill>
              </a:rPr>
              <a:t> О</a:t>
            </a:r>
          </a:p>
          <a:p>
            <a:r>
              <a:rPr lang="ru-RU" sz="2000" baseline="30000" dirty="0" smtClean="0">
                <a:solidFill>
                  <a:schemeClr val="tx1"/>
                </a:solidFill>
              </a:rPr>
              <a:t>едкий натр    азотная к-та   нитрит натрия     вода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8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Способ получения нитратов</a:t>
              </a:r>
              <a:endParaRPr lang="ru-RU" sz="28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2706" y="148478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Наиболее простой способ получения нитратов – это нейтрализация азотной кислоты содой или едким натром. В промышленности не используется из-за неэкономичности.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046"/>
            <a:ext cx="2842235" cy="189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AutoShape 4" descr="Отображается файл &quot;едкий натр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Отображается файл &quot;едкий натр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39046"/>
            <a:ext cx="2971428" cy="1894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92602" y="4639046"/>
            <a:ext cx="1400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/>
              <a:t>Сода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74574" y="6190602"/>
            <a:ext cx="20373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i="1" dirty="0" smtClean="0"/>
              <a:t>Едкий натр</a:t>
            </a:r>
            <a:r>
              <a:rPr lang="en-US" sz="1500" i="1" dirty="0" smtClean="0"/>
              <a:t> </a:t>
            </a:r>
            <a:r>
              <a:rPr lang="ru-RU" sz="1500" i="1" dirty="0" smtClean="0"/>
              <a:t>(</a:t>
            </a:r>
            <a:r>
              <a:rPr lang="en-US" sz="1500" i="1" dirty="0" err="1" smtClean="0"/>
              <a:t>NaOH</a:t>
            </a:r>
            <a:r>
              <a:rPr lang="en-US" sz="1500" i="1" dirty="0" smtClean="0"/>
              <a:t>)</a:t>
            </a:r>
            <a:endParaRPr lang="ru-RU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56792"/>
            <a:ext cx="8001056" cy="12961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Азот ( </a:t>
            </a:r>
            <a:r>
              <a:rPr lang="en-US" sz="2000" dirty="0" smtClean="0">
                <a:solidFill>
                  <a:schemeClr val="tx1"/>
                </a:solidFill>
              </a:rPr>
              <a:t>N</a:t>
            </a:r>
            <a:r>
              <a:rPr lang="ru-RU" sz="2000" dirty="0" smtClean="0">
                <a:solidFill>
                  <a:schemeClr val="tx1"/>
                </a:solidFill>
              </a:rPr>
              <a:t> ) -  минеральный элемент. Он входит в состав органических соединений – аминокислот, амидов, белков, нуклеиновых кислот и </a:t>
            </a:r>
            <a:r>
              <a:rPr lang="ru-RU" sz="2000" dirty="0" err="1" smtClean="0">
                <a:solidFill>
                  <a:schemeClr val="tx1"/>
                </a:solidFill>
              </a:rPr>
              <a:t>нуклеидов</a:t>
            </a:r>
            <a:r>
              <a:rPr lang="ru-RU" sz="2000" dirty="0" smtClean="0">
                <a:solidFill>
                  <a:schemeClr val="tx1"/>
                </a:solidFill>
              </a:rPr>
              <a:t>, хлорофилла и многих других важнейших органических соединений.   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10280"/>
              </p:ext>
            </p:extLst>
          </p:nvPr>
        </p:nvGraphicFramePr>
        <p:xfrm>
          <a:off x="683568" y="3429000"/>
          <a:ext cx="7817520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54380"/>
                <a:gridCol w="1954380"/>
                <a:gridCol w="1954380"/>
                <a:gridCol w="19543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Наименование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Химическая формула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Массовая доля азота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Температура</a:t>
                      </a:r>
                      <a:r>
                        <a:rPr lang="ru-RU" b="1" baseline="0" dirty="0" smtClean="0"/>
                        <a:t> плавления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Аммиачная селитра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NH4NO3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26-35%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169,6</a:t>
                      </a:r>
                      <a:r>
                        <a:rPr lang="ru-RU" baseline="0" dirty="0" smtClean="0"/>
                        <a:t> градусов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Кальциевая селитра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Ca(NO3)2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13-15%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308 градусов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Натриевая селитра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NaNO3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15-16%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561 градус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179512" y="238335"/>
              <a:ext cx="8784976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Определение азота, виды селит с % содержанием азота и </a:t>
              </a:r>
              <a:r>
                <a:rPr lang="ru-RU" sz="2400" b="1" cap="all" dirty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емпературой</a:t>
              </a:r>
              <a:r>
                <a:rPr lang="en-US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плавления</a:t>
              </a:r>
              <a:endParaRPr lang="ru-RU" sz="24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10801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почве постоянно происходит процесс нитрификации, т.е. перевод одного питательного вещества для растений – аммиака – в другую форму – азотную кислоту.</a:t>
            </a:r>
          </a:p>
          <a:p>
            <a:pPr algn="just"/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-2598"/>
            <a:ext cx="9144000" cy="1199350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8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Превращение азота</a:t>
              </a:r>
              <a:endParaRPr lang="ru-RU" sz="28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utoShape 2" descr="Отображается файл &quot;аммиак.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24"/>
            <a:ext cx="2424339" cy="2262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utoShape 5" descr="Отображается файл &quot;азотная кислота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44" y="3326524"/>
            <a:ext cx="2172207" cy="2262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6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Источники накопления нитратов в почве</a:t>
              </a:r>
              <a:endParaRPr lang="ru-RU" sz="26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12490"/>
            <a:ext cx="2664296" cy="1213565"/>
          </a:xfrm>
          <a:solidFill>
            <a:srgbClr val="0099FF">
              <a:alpha val="30196"/>
            </a:srgbClr>
          </a:solidFill>
          <a:ln w="38100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Источники накопления нитратов в почве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251520" y="1620418"/>
            <a:ext cx="8652396" cy="4616894"/>
            <a:chOff x="251520" y="1340769"/>
            <a:chExt cx="8652396" cy="4616894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251520" y="2251439"/>
              <a:ext cx="2952328" cy="792087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Корма для скота, кормовые добавки и т.д.</a:t>
              </a:r>
            </a:p>
          </p:txBody>
        </p:sp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619672" y="1340769"/>
              <a:ext cx="3600400" cy="576063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Органические удобрения - навоз</a:t>
              </a:r>
            </a:p>
          </p:txBody>
        </p:sp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5652120" y="1482598"/>
              <a:ext cx="3024336" cy="938290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Азотные удобрения – натриевая селитра, кальциевая и аммиачная</a:t>
              </a:r>
            </a:p>
          </p:txBody>
        </p:sp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6630751" y="2996953"/>
              <a:ext cx="2261729" cy="576063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Азот атмосферы</a:t>
              </a:r>
            </a:p>
          </p:txBody>
        </p:sp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6642187" y="4221088"/>
              <a:ext cx="2261729" cy="576063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Атмосферные осадки</a:t>
              </a:r>
            </a:p>
          </p:txBody>
        </p:sp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5675158" y="5229200"/>
              <a:ext cx="2641258" cy="576063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Грунтовые воды</a:t>
              </a:r>
            </a:p>
          </p:txBody>
        </p:sp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1619672" y="5381600"/>
              <a:ext cx="3600399" cy="576063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Бобовые растения</a:t>
              </a:r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>
            <a:xfrm>
              <a:off x="251520" y="3730010"/>
              <a:ext cx="2520280" cy="1068827"/>
            </a:xfrm>
            <a:prstGeom prst="rect">
              <a:avLst/>
            </a:prstGeom>
            <a:solidFill>
              <a:srgbClr val="0099FF">
                <a:alpha val="10196"/>
              </a:srgbClr>
            </a:solidFill>
            <a:ln w="28575">
              <a:solidFill>
                <a:srgbClr val="66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ru-RU" sz="1800" dirty="0" smtClean="0">
                  <a:solidFill>
                    <a:schemeClr val="tx1"/>
                  </a:solidFill>
                </a:rPr>
                <a:t>Продукты сгорания и выбросы химических предприятий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3707904" y="2057098"/>
              <a:ext cx="1044116" cy="1271993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V="1">
              <a:off x="4716016" y="2643732"/>
              <a:ext cx="1476164" cy="685359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6066050" y="3730010"/>
              <a:ext cx="1314262" cy="256490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6084168" y="3986499"/>
              <a:ext cx="432048" cy="378605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7" idx="2"/>
            </p:cNvCxnSpPr>
            <p:nvPr/>
          </p:nvCxnSpPr>
          <p:spPr>
            <a:xfrm>
              <a:off x="4752020" y="4826055"/>
              <a:ext cx="1332148" cy="466770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3491880" y="4555994"/>
              <a:ext cx="1332148" cy="673206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>
              <a:off x="2915816" y="3858255"/>
              <a:ext cx="504055" cy="362833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 flipV="1">
              <a:off x="2627784" y="3140968"/>
              <a:ext cx="792089" cy="717287"/>
            </a:xfrm>
            <a:prstGeom prst="straightConnector1">
              <a:avLst/>
            </a:prstGeom>
            <a:ln w="28575">
              <a:solidFill>
                <a:srgbClr val="6633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6400800" cy="2592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1) В медицине: в таблетках, в капсулах, в спреях, </a:t>
            </a:r>
            <a:r>
              <a:rPr lang="ru-RU" sz="2000" dirty="0" err="1" smtClean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 аэрозоли;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2) В пищевой промышленности(Е250, Е251, Е252 для мясных консервов, колбас, ветчины ,сыров);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3) При производстве взрывчатых веществ, в пиротехнике. 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598"/>
            <a:ext cx="9144000" cy="1069486"/>
            <a:chOff x="0" y="0"/>
            <a:chExt cx="9144000" cy="1412776"/>
          </a:xfrm>
          <a:solidFill>
            <a:srgbClr val="996633">
              <a:alpha val="55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12776"/>
            </a:xfrm>
            <a:prstGeom prst="rect">
              <a:avLst/>
            </a:prstGeom>
            <a:grpFill/>
            <a:ln w="38100">
              <a:solidFill>
                <a:srgbClr val="6633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251520" y="238335"/>
              <a:ext cx="8568952" cy="8864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2600" b="1" cap="all" dirty="0" smtClean="0">
                  <a:ln w="9000" cmpd="sng">
                    <a:noFill/>
                    <a:prstDash val="solid"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Применение нитратов в других отраслях</a:t>
              </a:r>
              <a:endParaRPr lang="ru-RU" sz="2600" b="1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1537</Words>
  <Application>Microsoft Office PowerPoint</Application>
  <PresentationFormat>Экран (4:3)</PresentationFormat>
  <Paragraphs>211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Москва, 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Гимназия №1505</dc:title>
  <dc:creator>1</dc:creator>
  <cp:lastModifiedBy>Customer</cp:lastModifiedBy>
  <cp:revision>33</cp:revision>
  <dcterms:created xsi:type="dcterms:W3CDTF">2016-04-25T20:53:03Z</dcterms:created>
  <dcterms:modified xsi:type="dcterms:W3CDTF">2016-04-28T06:50:02Z</dcterms:modified>
</cp:coreProperties>
</file>