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8" r:id="rId12"/>
    <p:sldId id="270" r:id="rId13"/>
    <p:sldId id="269" r:id="rId14"/>
    <p:sldId id="271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0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Реферат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Современная молодёжь: основные ценности, позиции,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ориентиры.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93096"/>
            <a:ext cx="7772400" cy="1199704"/>
          </a:xfrm>
        </p:spPr>
        <p:txBody>
          <a:bodyPr>
            <a:noAutofit/>
          </a:bodyPr>
          <a:lstStyle/>
          <a:p>
            <a:r>
              <a:rPr lang="ru-RU" sz="1600" dirty="0" smtClean="0"/>
              <a:t>Автор: ученица 9в класса Трофимова Елизавета</a:t>
            </a:r>
          </a:p>
          <a:p>
            <a:r>
              <a:rPr lang="ru-RU" sz="1600" dirty="0" smtClean="0"/>
              <a:t>Научный руководитель: </a:t>
            </a:r>
            <a:r>
              <a:rPr lang="ru-RU" sz="1600" dirty="0" err="1" smtClean="0"/>
              <a:t>Бурикова</a:t>
            </a:r>
            <a:r>
              <a:rPr lang="ru-RU" sz="1600" dirty="0" smtClean="0"/>
              <a:t> Ирина Валерьевна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837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ГБОУ города Москвы Гимназия №1505</a:t>
            </a:r>
          </a:p>
          <a:p>
            <a:pPr algn="ctr"/>
            <a:r>
              <a:rPr lang="ru-RU" dirty="0">
                <a:solidFill>
                  <a:schemeClr val="tx2"/>
                </a:solidFill>
              </a:rPr>
              <a:t>«Московская городская педагогическая гимназия-лаборатория</a:t>
            </a:r>
            <a:r>
              <a:rPr lang="ru-RU" dirty="0" smtClean="0">
                <a:solidFill>
                  <a:schemeClr val="tx2"/>
                </a:solidFill>
              </a:rPr>
              <a:t>»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0814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anchor="ctr">
            <a:normAutofit fontScale="92500" lnSpcReduction="2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ru-RU" b="1" dirty="0">
                <a:solidFill>
                  <a:schemeClr val="tx2"/>
                </a:solidFill>
              </a:rPr>
              <a:t>Типы </a:t>
            </a:r>
            <a:r>
              <a:rPr lang="ru-RU" b="1" dirty="0" smtClean="0">
                <a:solidFill>
                  <a:schemeClr val="tx2"/>
                </a:solidFill>
              </a:rPr>
              <a:t>субкультур:</a:t>
            </a:r>
            <a:r>
              <a:rPr lang="ru-RU" b="1" dirty="0">
                <a:solidFill>
                  <a:schemeClr val="tx2"/>
                </a:solidFill>
              </a:rPr>
              <a:t>	</a:t>
            </a:r>
            <a:endParaRPr lang="ru-RU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Политизированные субкультуры;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Эколого-этические субкультуры;</a:t>
            </a:r>
            <a:endParaRPr lang="ru-RU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Нетрадиционные </a:t>
            </a:r>
            <a:r>
              <a:rPr lang="ru-RU" dirty="0">
                <a:solidFill>
                  <a:schemeClr val="tx2"/>
                </a:solidFill>
              </a:rPr>
              <a:t>религиозные </a:t>
            </a:r>
            <a:r>
              <a:rPr lang="ru-RU" dirty="0" smtClean="0">
                <a:solidFill>
                  <a:schemeClr val="tx2"/>
                </a:solidFill>
              </a:rPr>
              <a:t>субкультуры;</a:t>
            </a:r>
            <a:endParaRPr lang="ru-RU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Радикальные </a:t>
            </a:r>
            <a:r>
              <a:rPr lang="ru-RU" dirty="0">
                <a:solidFill>
                  <a:schemeClr val="tx2"/>
                </a:solidFill>
              </a:rPr>
              <a:t>молодежные </a:t>
            </a:r>
            <a:r>
              <a:rPr lang="ru-RU" dirty="0" smtClean="0">
                <a:solidFill>
                  <a:schemeClr val="tx2"/>
                </a:solidFill>
              </a:rPr>
              <a:t>субкультуры;</a:t>
            </a:r>
            <a:endParaRPr lang="ru-RU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Субкультуры </a:t>
            </a:r>
            <a:r>
              <a:rPr lang="ru-RU" dirty="0">
                <a:solidFill>
                  <a:schemeClr val="tx2"/>
                </a:solidFill>
              </a:rPr>
              <a:t>образа </a:t>
            </a:r>
            <a:r>
              <a:rPr lang="ru-RU" dirty="0" smtClean="0">
                <a:solidFill>
                  <a:schemeClr val="tx2"/>
                </a:solidFill>
              </a:rPr>
              <a:t>жизни;</a:t>
            </a:r>
            <a:endParaRPr lang="ru-RU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Субкультуры </a:t>
            </a:r>
            <a:r>
              <a:rPr lang="ru-RU" dirty="0">
                <a:solidFill>
                  <a:schemeClr val="tx2"/>
                </a:solidFill>
              </a:rPr>
              <a:t>по </a:t>
            </a:r>
            <a:r>
              <a:rPr lang="ru-RU" dirty="0" smtClean="0">
                <a:solidFill>
                  <a:schemeClr val="tx2"/>
                </a:solidFill>
              </a:rPr>
              <a:t>интересам; </a:t>
            </a:r>
            <a:endParaRPr lang="ru-RU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Субкультура </a:t>
            </a:r>
            <a:r>
              <a:rPr lang="ru-RU" dirty="0">
                <a:solidFill>
                  <a:schemeClr val="tx2"/>
                </a:solidFill>
              </a:rPr>
              <a:t>«золотой </a:t>
            </a:r>
            <a:r>
              <a:rPr lang="ru-RU" dirty="0" smtClean="0">
                <a:solidFill>
                  <a:schemeClr val="tx2"/>
                </a:solidFill>
              </a:rPr>
              <a:t>молодежи.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СОДЕРЖАНИЕ. </a:t>
            </a:r>
            <a:r>
              <a:rPr lang="en-US" dirty="0" smtClean="0"/>
              <a:t>II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ru-RU" dirty="0"/>
              <a:t>ГЛАВА. </a:t>
            </a:r>
          </a:p>
        </p:txBody>
      </p:sp>
    </p:spTree>
    <p:extLst>
      <p:ext uri="{BB962C8B-B14F-4D97-AF65-F5344CB8AC3E}">
        <p14:creationId xmlns:p14="http://schemas.microsoft.com/office/powerpoint/2010/main" xmlns="" val="541764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anchor="ctr">
            <a:no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ru-RU" sz="2500" b="1" dirty="0">
                <a:solidFill>
                  <a:schemeClr val="tx2"/>
                </a:solidFill>
              </a:rPr>
              <a:t>Музыкальные</a:t>
            </a:r>
            <a:r>
              <a:rPr lang="ru-RU" sz="2500" dirty="0">
                <a:solidFill>
                  <a:schemeClr val="tx2"/>
                </a:solidFill>
              </a:rPr>
              <a:t> </a:t>
            </a:r>
            <a:r>
              <a:rPr lang="ru-RU" sz="2500" b="1" dirty="0">
                <a:solidFill>
                  <a:schemeClr val="tx2"/>
                </a:solidFill>
              </a:rPr>
              <a:t>субкультуры</a:t>
            </a:r>
            <a:endParaRPr lang="ru-RU" sz="25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tx2"/>
                </a:solidFill>
              </a:rPr>
              <a:t>имидж формируется в подражании сценическому имиджу исполнителей;</a:t>
            </a:r>
          </a:p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tx2"/>
                </a:solidFill>
              </a:rPr>
              <a:t>первые подобные субкультуры:</a:t>
            </a:r>
          </a:p>
          <a:p>
            <a:pPr lvl="1">
              <a:lnSpc>
                <a:spcPct val="150000"/>
              </a:lnSpc>
            </a:pPr>
            <a:r>
              <a:rPr lang="ru-RU" sz="2500" dirty="0" smtClean="0">
                <a:solidFill>
                  <a:schemeClr val="tx2"/>
                </a:solidFill>
              </a:rPr>
              <a:t>хиппи (в дальнейшем связаны битники);</a:t>
            </a:r>
          </a:p>
          <a:p>
            <a:pPr lvl="1">
              <a:lnSpc>
                <a:spcPct val="150000"/>
              </a:lnSpc>
            </a:pPr>
            <a:r>
              <a:rPr lang="ru-RU" sz="2500" dirty="0" smtClean="0">
                <a:solidFill>
                  <a:schemeClr val="tx2"/>
                </a:solidFill>
              </a:rPr>
              <a:t>движение пацифистов;</a:t>
            </a:r>
          </a:p>
          <a:p>
            <a:pPr lvl="1">
              <a:lnSpc>
                <a:spcPct val="150000"/>
              </a:lnSpc>
            </a:pPr>
            <a:r>
              <a:rPr lang="ru-RU" sz="2500" dirty="0" smtClean="0">
                <a:solidFill>
                  <a:schemeClr val="tx2"/>
                </a:solidFill>
              </a:rPr>
              <a:t>поклонники рок-музыки (в дальнейшем связаны панки и металлисты).</a:t>
            </a:r>
            <a:endParaRPr lang="ru-RU" sz="2500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СОДЕРЖАНИЕ. </a:t>
            </a:r>
            <a:r>
              <a:rPr lang="en-US" dirty="0"/>
              <a:t>III </a:t>
            </a:r>
            <a:r>
              <a:rPr lang="ru-RU" dirty="0"/>
              <a:t>ГЛАВА. </a:t>
            </a:r>
          </a:p>
        </p:txBody>
      </p:sp>
    </p:spTree>
    <p:extLst>
      <p:ext uri="{BB962C8B-B14F-4D97-AF65-F5344CB8AC3E}">
        <p14:creationId xmlns:p14="http://schemas.microsoft.com/office/powerpoint/2010/main" xmlns="" val="1337465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СОДЕРЖАНИЕ. </a:t>
            </a:r>
            <a:r>
              <a:rPr lang="en-US" dirty="0"/>
              <a:t>III </a:t>
            </a:r>
            <a:r>
              <a:rPr lang="ru-RU" dirty="0"/>
              <a:t>ГЛАВА.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455299" y="2060848"/>
            <a:ext cx="8233402" cy="3289217"/>
            <a:chOff x="537214" y="1268760"/>
            <a:chExt cx="8233402" cy="3289217"/>
          </a:xfrm>
        </p:grpSpPr>
        <p:pic>
          <p:nvPicPr>
            <p:cNvPr id="6" name="Picture 2" descr="http://ethnoboho.ru/wp-content/uploads/2016/04/%D0%AF%D1%80%D0%BA%D0%B0%D1%8F-%D0%BE%D0%B4%D0%B5%D0%B6%D0%B4%D0%B0-%D1%85%D0%B8%D0%BF%D0%BF%D0%B8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214" y="1268760"/>
              <a:ext cx="3665862" cy="2880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537214" y="4149080"/>
              <a:ext cx="36658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i="1" dirty="0" smtClean="0">
                  <a:solidFill>
                    <a:schemeClr val="tx2"/>
                  </a:solidFill>
                </a:rPr>
                <a:t>Рис.1 Хиппи</a:t>
              </a:r>
              <a:endParaRPr lang="ru-RU" sz="2000" i="1" dirty="0">
                <a:solidFill>
                  <a:schemeClr val="tx2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72000" y="4149080"/>
              <a:ext cx="36658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i="1" dirty="0" smtClean="0">
                  <a:solidFill>
                    <a:schemeClr val="tx2"/>
                  </a:solidFill>
                </a:rPr>
                <a:t>Рис.2 Панки </a:t>
              </a:r>
              <a:endParaRPr lang="ru-RU" sz="2000" i="1" dirty="0">
                <a:solidFill>
                  <a:schemeClr val="tx2"/>
                </a:solidFill>
              </a:endParaRPr>
            </a:p>
          </p:txBody>
        </p:sp>
        <p:pic>
          <p:nvPicPr>
            <p:cNvPr id="1028" name="Picture 4" descr="http://www.wedlife.ru/pics/forum/2794/295/2794528d2701669a4_70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3" y="1268760"/>
              <a:ext cx="4342633" cy="28803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537214" y="4157867"/>
              <a:ext cx="36658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i="1" dirty="0" smtClean="0">
                  <a:solidFill>
                    <a:schemeClr val="tx2"/>
                  </a:solidFill>
                </a:rPr>
                <a:t>Рис.1 Хиппи</a:t>
              </a:r>
              <a:endParaRPr lang="ru-RU" sz="2000" i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725166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anchor="ctr">
            <a:normAutofit fontScale="92500" lnSpcReduction="20000"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tx2"/>
                </a:solidFill>
              </a:rPr>
              <a:t>Арт-субкультуры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не связанные </a:t>
            </a:r>
            <a:r>
              <a:rPr lang="ru-RU" dirty="0">
                <a:solidFill>
                  <a:schemeClr val="tx2"/>
                </a:solidFill>
              </a:rPr>
              <a:t>с музыкальными жанрами</a:t>
            </a:r>
            <a:r>
              <a:rPr lang="ru-RU" dirty="0" smtClean="0">
                <a:solidFill>
                  <a:schemeClr val="tx2"/>
                </a:solidFill>
              </a:rPr>
              <a:t>, а произошли </a:t>
            </a:r>
            <a:r>
              <a:rPr lang="ru-RU" dirty="0">
                <a:solidFill>
                  <a:schemeClr val="tx2"/>
                </a:solidFill>
              </a:rPr>
              <a:t>из увлечений определенным видом искусства или </a:t>
            </a:r>
            <a:r>
              <a:rPr lang="ru-RU" dirty="0" smtClean="0">
                <a:solidFill>
                  <a:schemeClr val="tx2"/>
                </a:solidFill>
              </a:rPr>
              <a:t>хобби;</a:t>
            </a:r>
            <a:endParaRPr lang="ru-RU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tx2"/>
                </a:solidFill>
              </a:rPr>
              <a:t>и</a:t>
            </a:r>
            <a:r>
              <a:rPr lang="ru-RU" dirty="0" smtClean="0">
                <a:solidFill>
                  <a:schemeClr val="tx2"/>
                </a:solidFill>
              </a:rPr>
              <a:t>звестные подобные субкультуры:</a:t>
            </a:r>
          </a:p>
          <a:p>
            <a:pPr lvl="1">
              <a:lnSpc>
                <a:spcPct val="150000"/>
              </a:lnSpc>
            </a:pPr>
            <a:r>
              <a:rPr lang="ru-RU" sz="2700" dirty="0" smtClean="0">
                <a:solidFill>
                  <a:schemeClr val="tx2"/>
                </a:solidFill>
              </a:rPr>
              <a:t>движение фантастики </a:t>
            </a:r>
            <a:r>
              <a:rPr lang="ru-RU" sz="2700" dirty="0">
                <a:solidFill>
                  <a:schemeClr val="tx2"/>
                </a:solidFill>
              </a:rPr>
              <a:t>и </a:t>
            </a:r>
            <a:r>
              <a:rPr lang="ru-RU" sz="2700" dirty="0" err="1" smtClean="0">
                <a:solidFill>
                  <a:schemeClr val="tx2"/>
                </a:solidFill>
              </a:rPr>
              <a:t>фэнтези</a:t>
            </a:r>
            <a:r>
              <a:rPr lang="ru-RU" sz="2700" dirty="0" smtClean="0">
                <a:solidFill>
                  <a:schemeClr val="tx2"/>
                </a:solidFill>
              </a:rPr>
              <a:t>;</a:t>
            </a:r>
          </a:p>
          <a:p>
            <a:pPr lvl="1">
              <a:lnSpc>
                <a:spcPct val="150000"/>
              </a:lnSpc>
            </a:pPr>
            <a:r>
              <a:rPr lang="ru-RU" sz="2700" dirty="0" err="1">
                <a:solidFill>
                  <a:schemeClr val="tx2"/>
                </a:solidFill>
              </a:rPr>
              <a:t>аниме</a:t>
            </a:r>
            <a:r>
              <a:rPr lang="ru-RU" sz="2700" dirty="0">
                <a:solidFill>
                  <a:schemeClr val="tx2"/>
                </a:solidFill>
              </a:rPr>
              <a:t> </a:t>
            </a:r>
            <a:r>
              <a:rPr lang="ru-RU" sz="2700" dirty="0" smtClean="0">
                <a:solidFill>
                  <a:schemeClr val="tx2"/>
                </a:solidFill>
              </a:rPr>
              <a:t>–субкультура;</a:t>
            </a:r>
          </a:p>
          <a:p>
            <a:pPr lvl="1">
              <a:lnSpc>
                <a:spcPct val="150000"/>
              </a:lnSpc>
            </a:pPr>
            <a:r>
              <a:rPr lang="ru-RU" sz="2700" dirty="0" err="1" smtClean="0">
                <a:solidFill>
                  <a:schemeClr val="tx2"/>
                </a:solidFill>
              </a:rPr>
              <a:t>фурри</a:t>
            </a:r>
            <a:r>
              <a:rPr lang="ru-RU" sz="2700" dirty="0" smtClean="0">
                <a:solidFill>
                  <a:schemeClr val="tx2"/>
                </a:solidFill>
              </a:rPr>
              <a:t>.</a:t>
            </a:r>
          </a:p>
          <a:p>
            <a:pPr lvl="1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СОДЕРЖАНИЕ. </a:t>
            </a:r>
            <a:r>
              <a:rPr lang="en-US" dirty="0"/>
              <a:t>III </a:t>
            </a:r>
            <a:r>
              <a:rPr lang="ru-RU" dirty="0"/>
              <a:t>ГЛАВА. </a:t>
            </a:r>
          </a:p>
        </p:txBody>
      </p:sp>
    </p:spTree>
    <p:extLst>
      <p:ext uri="{BB962C8B-B14F-4D97-AF65-F5344CB8AC3E}">
        <p14:creationId xmlns:p14="http://schemas.microsoft.com/office/powerpoint/2010/main" xmlns="" val="3284102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СОДЕРЖАНИЕ. </a:t>
            </a:r>
            <a:r>
              <a:rPr lang="en-US" dirty="0"/>
              <a:t>III </a:t>
            </a:r>
            <a:r>
              <a:rPr lang="ru-RU" dirty="0"/>
              <a:t>ГЛАВА.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761222" y="2204864"/>
            <a:ext cx="7621556" cy="2929769"/>
            <a:chOff x="616306" y="1268761"/>
            <a:chExt cx="7621556" cy="2929769"/>
          </a:xfrm>
        </p:grpSpPr>
        <p:sp>
          <p:nvSpPr>
            <p:cNvPr id="6" name="TextBox 5"/>
            <p:cNvSpPr txBox="1"/>
            <p:nvPr/>
          </p:nvSpPr>
          <p:spPr>
            <a:xfrm>
              <a:off x="616306" y="3798420"/>
              <a:ext cx="36658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i="1" dirty="0" smtClean="0">
                  <a:solidFill>
                    <a:schemeClr val="tx2"/>
                  </a:solidFill>
                </a:rPr>
                <a:t>Рис.3 </a:t>
              </a:r>
              <a:r>
                <a:rPr lang="ru-RU" sz="2000" i="1" dirty="0" err="1" smtClean="0">
                  <a:solidFill>
                    <a:schemeClr val="tx2"/>
                  </a:solidFill>
                </a:rPr>
                <a:t>Аниме</a:t>
              </a:r>
              <a:endParaRPr lang="ru-RU" sz="2000" i="1" dirty="0">
                <a:solidFill>
                  <a:schemeClr val="tx2"/>
                </a:solidFill>
              </a:endParaRPr>
            </a:p>
          </p:txBody>
        </p:sp>
        <p:pic>
          <p:nvPicPr>
            <p:cNvPr id="2052" name="Picture 4" descr="http://media1.tourobzor.com/im_3ecef7573a5416629feefdc10efa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306" y="1268761"/>
              <a:ext cx="3665861" cy="25296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4572000" y="3798420"/>
              <a:ext cx="36658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i="1" dirty="0" smtClean="0">
                  <a:solidFill>
                    <a:schemeClr val="tx2"/>
                  </a:solidFill>
                </a:rPr>
                <a:t>Рис.4 </a:t>
              </a:r>
              <a:r>
                <a:rPr lang="ru-RU" sz="2000" i="1" dirty="0" err="1" smtClean="0">
                  <a:solidFill>
                    <a:schemeClr val="tx2"/>
                  </a:solidFill>
                </a:rPr>
                <a:t>Фурри</a:t>
              </a:r>
              <a:endParaRPr lang="ru-RU" sz="2000" i="1" dirty="0">
                <a:solidFill>
                  <a:schemeClr val="tx2"/>
                </a:solidFill>
              </a:endParaRPr>
            </a:p>
          </p:txBody>
        </p:sp>
        <p:pic>
          <p:nvPicPr>
            <p:cNvPr id="2054" name="Picture 6" descr="http://cs308220.vk.me/v308220160/50f/M8CeRuv4Vhg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1268761"/>
              <a:ext cx="3377830" cy="2533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888447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500" dirty="0">
                <a:solidFill>
                  <a:schemeClr val="tx2"/>
                </a:solidFill>
              </a:rPr>
              <a:t>ц</a:t>
            </a:r>
            <a:r>
              <a:rPr lang="ru-RU" sz="2500" dirty="0" smtClean="0">
                <a:solidFill>
                  <a:schemeClr val="tx2"/>
                </a:solidFill>
              </a:rPr>
              <a:t>енности молодежи – общие представления молодежи </a:t>
            </a:r>
            <a:r>
              <a:rPr lang="ru-RU" sz="2500" dirty="0">
                <a:solidFill>
                  <a:schemeClr val="tx2"/>
                </a:solidFill>
              </a:rPr>
              <a:t>относительно того, что является желательным, правильным и </a:t>
            </a:r>
            <a:r>
              <a:rPr lang="ru-RU" sz="2500" dirty="0" smtClean="0">
                <a:solidFill>
                  <a:schemeClr val="tx2"/>
                </a:solidFill>
              </a:rPr>
              <a:t>полезным;</a:t>
            </a:r>
          </a:p>
          <a:p>
            <a:pPr>
              <a:lnSpc>
                <a:spcPct val="150000"/>
              </a:lnSpc>
            </a:pPr>
            <a:r>
              <a:rPr lang="ru-RU" sz="2500" dirty="0">
                <a:solidFill>
                  <a:schemeClr val="tx2"/>
                </a:solidFill>
              </a:rPr>
              <a:t>а</a:t>
            </a:r>
            <a:r>
              <a:rPr lang="ru-RU" sz="2500" dirty="0" smtClean="0">
                <a:solidFill>
                  <a:schemeClr val="tx2"/>
                </a:solidFill>
              </a:rPr>
              <a:t>нализу </a:t>
            </a:r>
            <a:r>
              <a:rPr lang="ru-RU" sz="2500" dirty="0">
                <a:solidFill>
                  <a:schemeClr val="tx2"/>
                </a:solidFill>
              </a:rPr>
              <a:t>подвергаются молодежные движения, молодежная субкультура, </a:t>
            </a:r>
            <a:r>
              <a:rPr lang="ru-RU" sz="2500" dirty="0" smtClean="0">
                <a:solidFill>
                  <a:schemeClr val="tx2"/>
                </a:solidFill>
              </a:rPr>
              <a:t>изменения </a:t>
            </a:r>
            <a:r>
              <a:rPr lang="ru-RU" sz="2500" dirty="0">
                <a:solidFill>
                  <a:schemeClr val="tx2"/>
                </a:solidFill>
              </a:rPr>
              <a:t>в ценностных ориентациях, объединения молодежи в рамках </a:t>
            </a:r>
            <a:r>
              <a:rPr lang="ru-RU" sz="2500" dirty="0" smtClean="0">
                <a:solidFill>
                  <a:schemeClr val="tx2"/>
                </a:solidFill>
              </a:rPr>
              <a:t>субкультур и </a:t>
            </a:r>
            <a:r>
              <a:rPr lang="ru-RU" sz="2500" dirty="0">
                <a:solidFill>
                  <a:schemeClr val="tx2"/>
                </a:solidFill>
              </a:rPr>
              <a:t>т.д.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726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314602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3145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anchor="ctr" anchorCtr="0"/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Молодёжь </a:t>
            </a:r>
            <a:r>
              <a:rPr lang="ru-RU" dirty="0">
                <a:solidFill>
                  <a:schemeClr val="tx2"/>
                </a:solidFill>
              </a:rPr>
              <a:t>21 </a:t>
            </a:r>
            <a:r>
              <a:rPr lang="ru-RU" dirty="0" smtClean="0">
                <a:solidFill>
                  <a:schemeClr val="tx2"/>
                </a:solidFill>
              </a:rPr>
              <a:t>века сталкивается с множеством проблем.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5852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chemeClr val="tx2"/>
                </a:solidFill>
              </a:rPr>
              <a:t>определить систему ценностей современной </a:t>
            </a:r>
            <a:r>
              <a:rPr lang="ru-RU" dirty="0" smtClean="0">
                <a:solidFill>
                  <a:schemeClr val="tx2"/>
                </a:solidFill>
              </a:rPr>
              <a:t>молодежи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определить причины возникновения </a:t>
            </a:r>
            <a:r>
              <a:rPr lang="ru-RU" dirty="0">
                <a:solidFill>
                  <a:schemeClr val="tx2"/>
                </a:solidFill>
              </a:rPr>
              <a:t>изменения в </a:t>
            </a:r>
            <a:r>
              <a:rPr lang="ru-RU" dirty="0" smtClean="0">
                <a:solidFill>
                  <a:schemeClr val="tx2"/>
                </a:solidFill>
              </a:rPr>
              <a:t>сознании </a:t>
            </a:r>
            <a:r>
              <a:rPr lang="ru-RU" dirty="0">
                <a:solidFill>
                  <a:schemeClr val="tx2"/>
                </a:solidFill>
              </a:rPr>
              <a:t>молодого </a:t>
            </a:r>
            <a:r>
              <a:rPr lang="ru-RU" dirty="0" smtClean="0">
                <a:solidFill>
                  <a:schemeClr val="tx2"/>
                </a:solidFill>
              </a:rPr>
              <a:t>поколения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0628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anchor="ctr"/>
          <a:lstStyle/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изучение проблематики жизнедеятельности </a:t>
            </a:r>
            <a:r>
              <a:rPr lang="ru-RU" dirty="0">
                <a:solidFill>
                  <a:schemeClr val="tx2"/>
                </a:solidFill>
              </a:rPr>
              <a:t>молодого </a:t>
            </a:r>
            <a:r>
              <a:rPr lang="ru-RU" dirty="0" smtClean="0">
                <a:solidFill>
                  <a:schemeClr val="tx2"/>
                </a:solidFill>
              </a:rPr>
              <a:t>поколения;</a:t>
            </a:r>
            <a:endParaRPr lang="ru-RU" dirty="0">
              <a:solidFill>
                <a:schemeClr val="tx2"/>
              </a:solidFill>
            </a:endParaRPr>
          </a:p>
          <a:p>
            <a:pPr lvl="0"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изучение молодёжи </a:t>
            </a:r>
            <a:r>
              <a:rPr lang="ru-RU" dirty="0">
                <a:solidFill>
                  <a:schemeClr val="tx2"/>
                </a:solidFill>
              </a:rPr>
              <a:t>как социально-демографической </a:t>
            </a:r>
            <a:r>
              <a:rPr lang="ru-RU" dirty="0" smtClean="0">
                <a:solidFill>
                  <a:schemeClr val="tx2"/>
                </a:solidFill>
              </a:rPr>
              <a:t>группы.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17041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anchor="ctr"/>
          <a:lstStyle/>
          <a:p>
            <a:r>
              <a:rPr lang="ru-RU" dirty="0" smtClean="0">
                <a:solidFill>
                  <a:schemeClr val="tx2"/>
                </a:solidFill>
              </a:rPr>
              <a:t>Объект: </a:t>
            </a:r>
            <a:r>
              <a:rPr lang="ru-RU" dirty="0">
                <a:solidFill>
                  <a:schemeClr val="tx2"/>
                </a:solidFill>
              </a:rPr>
              <a:t>молодежь от 14 до 20 </a:t>
            </a:r>
            <a:r>
              <a:rPr lang="ru-RU" dirty="0" smtClean="0">
                <a:solidFill>
                  <a:schemeClr val="tx2"/>
                </a:solidFill>
              </a:rPr>
              <a:t>лет;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Предмет: </a:t>
            </a:r>
            <a:r>
              <a:rPr lang="ru-RU" dirty="0">
                <a:solidFill>
                  <a:schemeClr val="tx2"/>
                </a:solidFill>
              </a:rPr>
              <a:t>ориентиры молодежи, цели жизненной </a:t>
            </a:r>
            <a:r>
              <a:rPr lang="ru-RU" dirty="0" smtClean="0">
                <a:solidFill>
                  <a:schemeClr val="tx2"/>
                </a:solidFill>
              </a:rPr>
              <a:t>позиции.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ОБЪЕКТ И ПРЕДМЕТ РЕФЕРАТА.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6516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Введение.</a:t>
            </a:r>
            <a:endParaRPr lang="ru-RU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I</a:t>
            </a:r>
            <a:r>
              <a:rPr lang="ru-RU" dirty="0" smtClean="0">
                <a:solidFill>
                  <a:schemeClr val="tx2"/>
                </a:solidFill>
              </a:rPr>
              <a:t> глава. Общее понятие молодежи.</a:t>
            </a:r>
            <a:endParaRPr lang="ru-RU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II</a:t>
            </a:r>
            <a:r>
              <a:rPr lang="ru-RU" dirty="0" smtClean="0">
                <a:solidFill>
                  <a:schemeClr val="tx2"/>
                </a:solidFill>
              </a:rPr>
              <a:t> глава. Разница </a:t>
            </a:r>
            <a:r>
              <a:rPr lang="ru-RU" dirty="0">
                <a:solidFill>
                  <a:schemeClr val="tx2"/>
                </a:solidFill>
              </a:rPr>
              <a:t>в ценностях современной </a:t>
            </a:r>
            <a:r>
              <a:rPr lang="ru-RU" dirty="0" smtClean="0">
                <a:solidFill>
                  <a:schemeClr val="tx2"/>
                </a:solidFill>
              </a:rPr>
              <a:t>и </a:t>
            </a:r>
            <a:r>
              <a:rPr lang="ru-RU" dirty="0">
                <a:solidFill>
                  <a:schemeClr val="tx2"/>
                </a:solidFill>
              </a:rPr>
              <a:t>советской </a:t>
            </a:r>
            <a:r>
              <a:rPr lang="ru-RU" dirty="0" smtClean="0">
                <a:solidFill>
                  <a:schemeClr val="tx2"/>
                </a:solidFill>
              </a:rPr>
              <a:t>молодежи.</a:t>
            </a:r>
            <a:endParaRPr lang="ru-RU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2"/>
                </a:solidFill>
              </a:rPr>
              <a:t>III</a:t>
            </a:r>
            <a:r>
              <a:rPr lang="ru-RU" dirty="0" smtClean="0">
                <a:solidFill>
                  <a:schemeClr val="tx2"/>
                </a:solidFill>
              </a:rPr>
              <a:t> глава. Общее понятие субкультуры и ее ценности.</a:t>
            </a:r>
            <a:endParaRPr lang="ru-RU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Заключение.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РЕФЕРАТА.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8312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chemeClr val="tx2"/>
                </a:solidFill>
              </a:rPr>
              <a:t>В.В</a:t>
            </a:r>
            <a:r>
              <a:rPr lang="ru-RU" dirty="0" smtClean="0">
                <a:solidFill>
                  <a:schemeClr val="tx2"/>
                </a:solidFill>
              </a:rPr>
              <a:t>. Касьянов-Основы </a:t>
            </a:r>
            <a:r>
              <a:rPr lang="ru-RU" dirty="0">
                <a:solidFill>
                  <a:schemeClr val="tx2"/>
                </a:solidFill>
              </a:rPr>
              <a:t>социологии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2"/>
                </a:solidFill>
              </a:rPr>
              <a:t>Ю.Г</a:t>
            </a:r>
            <a:r>
              <a:rPr lang="ru-RU" dirty="0">
                <a:solidFill>
                  <a:schemeClr val="tx2"/>
                </a:solidFill>
              </a:rPr>
              <a:t>. Волков - Социология </a:t>
            </a:r>
            <a:r>
              <a:rPr lang="ru-RU" dirty="0" smtClean="0">
                <a:solidFill>
                  <a:schemeClr val="tx2"/>
                </a:solidFill>
              </a:rPr>
              <a:t>молодежи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ИСТОЧНИКИ.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617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tx2"/>
                </a:solidFill>
              </a:rPr>
              <a:t>молодежь проходит становление </a:t>
            </a:r>
            <a:r>
              <a:rPr lang="ru-RU" sz="2500" dirty="0">
                <a:solidFill>
                  <a:schemeClr val="tx2"/>
                </a:solidFill>
              </a:rPr>
              <a:t>в </a:t>
            </a:r>
            <a:r>
              <a:rPr lang="ru-RU" sz="2500" dirty="0" smtClean="0">
                <a:solidFill>
                  <a:schemeClr val="tx2"/>
                </a:solidFill>
              </a:rPr>
              <a:t>сложных </a:t>
            </a:r>
            <a:r>
              <a:rPr lang="ru-RU" sz="2500" dirty="0">
                <a:solidFill>
                  <a:schemeClr val="tx2"/>
                </a:solidFill>
              </a:rPr>
              <a:t>условиях ломки </a:t>
            </a:r>
            <a:r>
              <a:rPr lang="ru-RU" sz="2500" dirty="0" smtClean="0">
                <a:solidFill>
                  <a:schemeClr val="tx2"/>
                </a:solidFill>
              </a:rPr>
              <a:t>старых </a:t>
            </a:r>
            <a:r>
              <a:rPr lang="ru-RU" sz="2500" dirty="0">
                <a:solidFill>
                  <a:schemeClr val="tx2"/>
                </a:solidFill>
              </a:rPr>
              <a:t>ценностей и формирования новых социальных </a:t>
            </a:r>
            <a:r>
              <a:rPr lang="ru-RU" sz="2500" dirty="0" smtClean="0">
                <a:solidFill>
                  <a:schemeClr val="tx2"/>
                </a:solidFill>
              </a:rPr>
              <a:t>отношений;</a:t>
            </a:r>
          </a:p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tx2"/>
                </a:solidFill>
              </a:rPr>
              <a:t>образование </a:t>
            </a:r>
            <a:r>
              <a:rPr lang="ru-RU" sz="2500" dirty="0">
                <a:solidFill>
                  <a:schemeClr val="tx2"/>
                </a:solidFill>
              </a:rPr>
              <a:t>рассматривается </a:t>
            </a:r>
            <a:r>
              <a:rPr lang="ru-RU" sz="2500" dirty="0" smtClean="0">
                <a:solidFill>
                  <a:schemeClr val="tx2"/>
                </a:solidFill>
              </a:rPr>
              <a:t>как </a:t>
            </a:r>
            <a:r>
              <a:rPr lang="ru-RU" sz="2500" dirty="0">
                <a:solidFill>
                  <a:schemeClr val="tx2"/>
                </a:solidFill>
              </a:rPr>
              <a:t>возможность получить хорошее место </a:t>
            </a:r>
            <a:r>
              <a:rPr lang="ru-RU" sz="2500" dirty="0" smtClean="0">
                <a:solidFill>
                  <a:schemeClr val="tx2"/>
                </a:solidFill>
              </a:rPr>
              <a:t>работы;</a:t>
            </a:r>
          </a:p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tx2"/>
                </a:solidFill>
              </a:rPr>
              <a:t>на </a:t>
            </a:r>
            <a:r>
              <a:rPr lang="ru-RU" sz="2500" dirty="0">
                <a:solidFill>
                  <a:schemeClr val="tx2"/>
                </a:solidFill>
              </a:rPr>
              <a:t>формирование </a:t>
            </a:r>
            <a:r>
              <a:rPr lang="ru-RU" sz="2500" dirty="0" smtClean="0">
                <a:solidFill>
                  <a:schemeClr val="tx2"/>
                </a:solidFill>
              </a:rPr>
              <a:t>ценностей </a:t>
            </a:r>
            <a:r>
              <a:rPr lang="ru-RU" sz="2500" dirty="0">
                <a:solidFill>
                  <a:schemeClr val="tx2"/>
                </a:solidFill>
              </a:rPr>
              <a:t>влияют </a:t>
            </a:r>
            <a:r>
              <a:rPr lang="ru-RU" sz="2500" dirty="0" smtClean="0">
                <a:solidFill>
                  <a:schemeClr val="tx2"/>
                </a:solidFill>
              </a:rPr>
              <a:t>экономические </a:t>
            </a:r>
            <a:r>
              <a:rPr lang="ru-RU" sz="2500" dirty="0">
                <a:solidFill>
                  <a:schemeClr val="tx2"/>
                </a:solidFill>
              </a:rPr>
              <a:t>и социальные </a:t>
            </a:r>
            <a:r>
              <a:rPr lang="ru-RU" sz="2500" dirty="0" smtClean="0">
                <a:solidFill>
                  <a:schemeClr val="tx2"/>
                </a:solidFill>
              </a:rPr>
              <a:t>изменения в обществе.</a:t>
            </a:r>
            <a:endParaRPr lang="ru-RU" sz="2500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СОДЕРЖАНИЕ. </a:t>
            </a:r>
            <a:r>
              <a:rPr lang="en-US" dirty="0" smtClean="0"/>
              <a:t>I </a:t>
            </a:r>
            <a:r>
              <a:rPr lang="ru-RU" dirty="0" smtClean="0"/>
              <a:t>ГЛАВА.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0295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tx2"/>
                </a:solidFill>
              </a:rPr>
              <a:t>с </a:t>
            </a:r>
            <a:r>
              <a:rPr lang="ru-RU" sz="2500" dirty="0">
                <a:solidFill>
                  <a:schemeClr val="tx2"/>
                </a:solidFill>
              </a:rPr>
              <a:t>усилением социального и имущественного неравенства возрастает и неравенство </a:t>
            </a:r>
            <a:r>
              <a:rPr lang="ru-RU" sz="2500" dirty="0" smtClean="0">
                <a:solidFill>
                  <a:schemeClr val="tx2"/>
                </a:solidFill>
              </a:rPr>
              <a:t>образовательное;</a:t>
            </a:r>
          </a:p>
          <a:p>
            <a:pPr>
              <a:lnSpc>
                <a:spcPct val="150000"/>
              </a:lnSpc>
            </a:pPr>
            <a:r>
              <a:rPr lang="ru-RU" sz="2500" dirty="0" smtClean="0">
                <a:solidFill>
                  <a:schemeClr val="tx2"/>
                </a:solidFill>
              </a:rPr>
              <a:t>электронные </a:t>
            </a:r>
            <a:r>
              <a:rPr lang="ru-RU" sz="2500" dirty="0">
                <a:solidFill>
                  <a:schemeClr val="tx2"/>
                </a:solidFill>
              </a:rPr>
              <a:t>средства информации </a:t>
            </a:r>
            <a:r>
              <a:rPr lang="ru-RU" sz="2500" dirty="0" smtClean="0">
                <a:solidFill>
                  <a:schemeClr val="tx2"/>
                </a:solidFill>
              </a:rPr>
              <a:t>способствуют </a:t>
            </a:r>
            <a:r>
              <a:rPr lang="ru-RU" sz="2500" dirty="0">
                <a:solidFill>
                  <a:schemeClr val="tx2"/>
                </a:solidFill>
              </a:rPr>
              <a:t>формированию виртуального духовного мира, культурных ценностей и социальных установок новых </a:t>
            </a:r>
            <a:r>
              <a:rPr lang="ru-RU" sz="2500" dirty="0" smtClean="0">
                <a:solidFill>
                  <a:schemeClr val="tx2"/>
                </a:solidFill>
              </a:rPr>
              <a:t>поколений.</a:t>
            </a:r>
            <a:endParaRPr lang="ru-RU" sz="2500" dirty="0">
              <a:solidFill>
                <a:schemeClr val="tx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СОДЕРЖАНИЕ. </a:t>
            </a:r>
            <a:r>
              <a:rPr lang="en-US" dirty="0" smtClean="0"/>
              <a:t>II </a:t>
            </a:r>
            <a:r>
              <a:rPr lang="ru-RU" dirty="0"/>
              <a:t>ГЛАВА. </a:t>
            </a:r>
          </a:p>
        </p:txBody>
      </p:sp>
    </p:spTree>
    <p:extLst>
      <p:ext uri="{BB962C8B-B14F-4D97-AF65-F5344CB8AC3E}">
        <p14:creationId xmlns:p14="http://schemas.microsoft.com/office/powerpoint/2010/main" xmlns="" val="1177630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339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Реферат Современная молодёжь: основные ценности, позиции, ориентиры.</vt:lpstr>
      <vt:lpstr>ВВЕДЕНИЕ.</vt:lpstr>
      <vt:lpstr>ЦЕЛЬ.</vt:lpstr>
      <vt:lpstr>ЗАДАЧИ</vt:lpstr>
      <vt:lpstr>ОБЪЕКТ И ПРЕДМЕТ РЕФЕРАТА.</vt:lpstr>
      <vt:lpstr>СТРУКТУРА РЕФЕРАТА.</vt:lpstr>
      <vt:lpstr>ОСНОВНЫЕ ИСТОЧНИКИ.</vt:lpstr>
      <vt:lpstr>СОДЕРЖАНИЕ. I ГЛАВА. </vt:lpstr>
      <vt:lpstr>СОДЕРЖАНИЕ. II ГЛАВА. </vt:lpstr>
      <vt:lpstr>СОДЕРЖАНИЕ. III ГЛАВА. </vt:lpstr>
      <vt:lpstr>СОДЕРЖАНИЕ. III ГЛАВА. </vt:lpstr>
      <vt:lpstr>СОДЕРЖАНИЕ. III ГЛАВА. </vt:lpstr>
      <vt:lpstr>СОДЕРЖАНИЕ. III ГЛАВА. </vt:lpstr>
      <vt:lpstr>СОДЕРЖАНИЕ. III ГЛАВА. </vt:lpstr>
      <vt:lpstr>ЗАКЛЮЧЕНИЕ.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Реферат Современная молодёжь: основные ценности, позиции, ориентиры.</dc:title>
  <dc:creator>Елизавета</dc:creator>
  <cp:lastModifiedBy>Елизавета</cp:lastModifiedBy>
  <cp:revision>10</cp:revision>
  <dcterms:modified xsi:type="dcterms:W3CDTF">2016-04-27T22:48:28Z</dcterms:modified>
</cp:coreProperties>
</file>