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5" r:id="rId4"/>
    <p:sldId id="261" r:id="rId5"/>
    <p:sldId id="273" r:id="rId6"/>
    <p:sldId id="271" r:id="rId7"/>
    <p:sldId id="277" r:id="rId8"/>
    <p:sldId id="278" r:id="rId9"/>
    <p:sldId id="263" r:id="rId10"/>
    <p:sldId id="265" r:id="rId11"/>
    <p:sldId id="266" r:id="rId12"/>
    <p:sldId id="268" r:id="rId13"/>
    <p:sldId id="270" r:id="rId14"/>
    <p:sldId id="267" r:id="rId15"/>
    <p:sldId id="279" r:id="rId16"/>
    <p:sldId id="276" r:id="rId17"/>
    <p:sldId id="274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D76DF8-FE41-41FE-B068-BE4A2654E9B4}" type="datetimeFigureOut">
              <a:rPr lang="ru-RU" smtClean="0"/>
              <a:pPr/>
              <a:t>24.04.2016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6AEE60-6037-4692-B190-F78D33064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dic_biology/6987/&#1042;&#1077;&#1081;&#1089;&#1084;&#1072;&#1085;" TargetMode="External"/><Relationship Id="rId2" Type="http://schemas.openxmlformats.org/officeDocument/2006/relationships/hyperlink" Target="http://veganhealth.ru/pages/zinc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143116"/>
            <a:ext cx="6172200" cy="1894362"/>
          </a:xfrm>
        </p:spPr>
        <p:txBody>
          <a:bodyPr/>
          <a:lstStyle/>
          <a:p>
            <a:r>
              <a:rPr lang="ru-RU" dirty="0" smtClean="0"/>
              <a:t>Можем ли мы влиять на свою наследственность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ГБОУ гимназия № 1505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007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 2016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4429132"/>
            <a:ext cx="234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Геец</a:t>
            </a:r>
            <a:r>
              <a:rPr lang="ru-RU" dirty="0" smtClean="0"/>
              <a:t> </a:t>
            </a:r>
            <a:r>
              <a:rPr lang="ru-RU" dirty="0" err="1" smtClean="0"/>
              <a:t>Евангелина</a:t>
            </a:r>
            <a:r>
              <a:rPr lang="ru-RU" dirty="0" smtClean="0"/>
              <a:t> 9В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4786322"/>
            <a:ext cx="595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Научный руководитель Ноздрачева Анна Николаевна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571480"/>
            <a:ext cx="8178818" cy="5063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Наследование </a:t>
            </a:r>
            <a:r>
              <a:rPr lang="ru-RU" dirty="0" err="1" smtClean="0"/>
              <a:t>эпигенома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07704" y="928670"/>
            <a:ext cx="792088" cy="98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91880" y="928670"/>
            <a:ext cx="108012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55976" y="2144954"/>
            <a:ext cx="15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 животных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32911" y="2085123"/>
            <a:ext cx="151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 растений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2540426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>
                <a:solidFill>
                  <a:srgbClr val="00B050"/>
                </a:solidFill>
              </a:rPr>
              <a:t>Эпигеном</a:t>
            </a:r>
            <a:r>
              <a:rPr lang="ru-RU" i="1" dirty="0" smtClean="0">
                <a:solidFill>
                  <a:srgbClr val="00B050"/>
                </a:solidFill>
              </a:rPr>
              <a:t> наследуется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5383" y="2565673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err="1" smtClean="0">
                <a:solidFill>
                  <a:srgbClr val="FF0000"/>
                </a:solidFill>
              </a:rPr>
              <a:t>Эпигеном</a:t>
            </a:r>
            <a:r>
              <a:rPr lang="ru-RU" i="1" dirty="0" smtClean="0">
                <a:solidFill>
                  <a:srgbClr val="FF0000"/>
                </a:solidFill>
              </a:rPr>
              <a:t> наследуется???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4002" y="2946440"/>
            <a:ext cx="2366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Различные позиции: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3771005" y="3346535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435" y="4118073"/>
            <a:ext cx="45253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Да, так как</a:t>
            </a:r>
          </a:p>
          <a:p>
            <a:r>
              <a:rPr lang="ru-RU" dirty="0" smtClean="0"/>
              <a:t>наши хромосомы, часть которых </a:t>
            </a:r>
          </a:p>
          <a:p>
            <a:r>
              <a:rPr lang="ru-RU" dirty="0" smtClean="0"/>
              <a:t>мы передаем по наследству, больше </a:t>
            </a:r>
          </a:p>
          <a:p>
            <a:r>
              <a:rPr lang="ru-RU" dirty="0" smtClean="0"/>
              <a:t>чем на половину состоят из субстанции,</a:t>
            </a:r>
          </a:p>
          <a:p>
            <a:r>
              <a:rPr lang="ru-RU" dirty="0" smtClean="0"/>
              <a:t> функции которой еще не определены.</a:t>
            </a:r>
          </a:p>
          <a:p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000931" y="3346535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04048" y="4165713"/>
            <a:ext cx="350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Нет, так как </a:t>
            </a:r>
          </a:p>
          <a:p>
            <a:r>
              <a:rPr lang="ru-RU" dirty="0" smtClean="0"/>
              <a:t> существует барьер </a:t>
            </a:r>
            <a:r>
              <a:rPr lang="ru-RU" dirty="0" err="1" smtClean="0"/>
              <a:t>вейсмана</a:t>
            </a:r>
            <a:endParaRPr lang="ru-RU" dirty="0" smtClean="0"/>
          </a:p>
          <a:p>
            <a:r>
              <a:rPr lang="ru-RU" dirty="0" smtClean="0"/>
              <a:t> или</a:t>
            </a:r>
          </a:p>
          <a:p>
            <a:r>
              <a:rPr lang="ru-RU" dirty="0" smtClean="0"/>
              <a:t>после оплодотворения в </a:t>
            </a:r>
          </a:p>
          <a:p>
            <a:r>
              <a:rPr lang="ru-RU" dirty="0" smtClean="0"/>
              <a:t>яйцеклетке происходит </a:t>
            </a:r>
          </a:p>
          <a:p>
            <a:r>
              <a:rPr lang="ru-RU" dirty="0" smtClean="0"/>
              <a:t>«перепрограммирование»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Вещества, влияющие на </a:t>
            </a:r>
            <a:r>
              <a:rPr lang="ru-RU" dirty="0" err="1" smtClean="0"/>
              <a:t>эпигеном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1185761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Цинк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1194239"/>
            <a:ext cx="2366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Фолиевая</a:t>
            </a:r>
            <a:r>
              <a:rPr lang="ru-RU" sz="2000" dirty="0" smtClean="0"/>
              <a:t> кислота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1189952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12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72330" y="1185761"/>
            <a:ext cx="879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холин</a:t>
            </a:r>
            <a:endParaRPr lang="ru-RU" sz="2000" dirty="0"/>
          </a:p>
        </p:txBody>
      </p:sp>
      <p:pic>
        <p:nvPicPr>
          <p:cNvPr id="5122" name="Picture 2" descr="http://vitaminen.ru/wp-content/uploads/2014/12/sutochnaja-doza-cinka-dlja-organiz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52370"/>
            <a:ext cx="3177991" cy="2383493"/>
          </a:xfrm>
          <a:prstGeom prst="rect">
            <a:avLst/>
          </a:prstGeom>
          <a:noFill/>
        </p:spPr>
      </p:pic>
      <p:pic>
        <p:nvPicPr>
          <p:cNvPr id="5126" name="Picture 6" descr="http://supermass.ru/wp-content/uploads/2015/07/folievaya-kislo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623" y="1907310"/>
            <a:ext cx="4181156" cy="2790922"/>
          </a:xfrm>
          <a:prstGeom prst="rect">
            <a:avLst/>
          </a:prstGeom>
          <a:noFill/>
        </p:spPr>
      </p:pic>
      <p:pic>
        <p:nvPicPr>
          <p:cNvPr id="5128" name="Picture 8" descr="http://oblepiha.com/uploads/posts/2014-06/1403760228_2.jpg"/>
          <p:cNvPicPr>
            <a:picLocks noChangeAspect="1" noChangeArrowheads="1"/>
          </p:cNvPicPr>
          <p:nvPr/>
        </p:nvPicPr>
        <p:blipFill>
          <a:blip r:embed="rId4"/>
          <a:srcRect l="12500" t="2344" r="15624" b="1562"/>
          <a:stretch>
            <a:fillRect/>
          </a:stretch>
        </p:blipFill>
        <p:spPr bwMode="auto">
          <a:xfrm>
            <a:off x="6588224" y="2996952"/>
            <a:ext cx="1643074" cy="2928958"/>
          </a:xfrm>
          <a:prstGeom prst="rect">
            <a:avLst/>
          </a:prstGeom>
          <a:noFill/>
        </p:spPr>
      </p:pic>
      <p:pic>
        <p:nvPicPr>
          <p:cNvPr id="5124" name="Picture 4" descr="http://www.acneadviceformen.com/wp-content/uploads/2015/09/b12.jpg"/>
          <p:cNvPicPr>
            <a:picLocks noChangeAspect="1" noChangeArrowheads="1"/>
          </p:cNvPicPr>
          <p:nvPr/>
        </p:nvPicPr>
        <p:blipFill>
          <a:blip r:embed="rId5" cstate="print"/>
          <a:srcRect l="6061" t="6061" r="6061" b="6061"/>
          <a:stretch>
            <a:fillRect/>
          </a:stretch>
        </p:blipFill>
        <p:spPr bwMode="auto">
          <a:xfrm>
            <a:off x="1782475" y="4045816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ru-RU" dirty="0" smtClean="0"/>
              <a:t>Как можно испортить свой </a:t>
            </a:r>
            <a:r>
              <a:rPr lang="ru-RU" dirty="0" err="1" smtClean="0"/>
              <a:t>эпигеном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844824"/>
            <a:ext cx="4891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Факторы, сокращающие жизнь:</a:t>
            </a:r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2708920"/>
            <a:ext cx="473879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/>
              <a:t>алкоголизм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</a:t>
            </a:r>
            <a:r>
              <a:rPr lang="ru-RU" sz="2400" dirty="0" smtClean="0"/>
              <a:t>икотиновая зависимость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</a:t>
            </a:r>
            <a:r>
              <a:rPr lang="ru-RU" sz="2400" dirty="0" smtClean="0"/>
              <a:t>иабет второго типа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б</a:t>
            </a:r>
            <a:r>
              <a:rPr lang="ru-RU" sz="2400" dirty="0" smtClean="0"/>
              <a:t>езработица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низкий уровень 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развод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85924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Не прибегая к генной инженерии, мы не в силах </a:t>
            </a:r>
            <a:endParaRPr lang="ru-RU" sz="2400" dirty="0" smtClean="0"/>
          </a:p>
          <a:p>
            <a:r>
              <a:rPr lang="ru-RU" sz="2400" dirty="0" smtClean="0"/>
              <a:t>изменить свой геном</a:t>
            </a:r>
            <a:r>
              <a:rPr lang="ru-RU" sz="2400" dirty="0"/>
              <a:t>, но можем воздействовать на него </a:t>
            </a:r>
            <a:endParaRPr lang="ru-RU" sz="2400" dirty="0" smtClean="0"/>
          </a:p>
          <a:p>
            <a:r>
              <a:rPr lang="ru-RU" sz="2400" dirty="0" smtClean="0"/>
              <a:t>через </a:t>
            </a:r>
            <a:r>
              <a:rPr lang="ru-RU" sz="2400" dirty="0" err="1"/>
              <a:t>эпигеном</a:t>
            </a:r>
            <a:r>
              <a:rPr lang="ru-RU" sz="2400" dirty="0"/>
              <a:t>. </a:t>
            </a:r>
            <a:r>
              <a:rPr lang="ru-RU" sz="2400" dirty="0" smtClean="0"/>
              <a:t>Мы </a:t>
            </a:r>
            <a:r>
              <a:rPr lang="ru-RU" sz="2400" dirty="0"/>
              <a:t>в силах изменять его на </a:t>
            </a:r>
            <a:endParaRPr lang="ru-RU" sz="2400" dirty="0" smtClean="0"/>
          </a:p>
          <a:p>
            <a:r>
              <a:rPr lang="ru-RU" sz="2400" dirty="0" smtClean="0"/>
              <a:t>протяжении </a:t>
            </a:r>
            <a:r>
              <a:rPr lang="ru-RU" sz="2400" dirty="0"/>
              <a:t>всей жизни, </a:t>
            </a:r>
            <a:r>
              <a:rPr lang="ru-RU" sz="2400" dirty="0" smtClean="0"/>
              <a:t>и </a:t>
            </a:r>
            <a:r>
              <a:rPr lang="ru-RU" sz="2400" dirty="0"/>
              <a:t>он, скорее всего, </a:t>
            </a:r>
            <a:r>
              <a:rPr lang="ru-RU" sz="2400" dirty="0" smtClean="0"/>
              <a:t>наследуется.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340768"/>
            <a:ext cx="814678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400" dirty="0" smtClean="0"/>
              <a:t>В</a:t>
            </a:r>
            <a:r>
              <a:rPr lang="ru-RU" sz="2400" dirty="0"/>
              <a:t>. И. Назаров «Эволюция не по Дарвину</a:t>
            </a:r>
            <a:r>
              <a:rPr lang="ru-RU" sz="2400" dirty="0" smtClean="0"/>
              <a:t>» </a:t>
            </a:r>
          </a:p>
          <a:p>
            <a:pPr lvl="0"/>
            <a:r>
              <a:rPr lang="ru-RU" sz="2400" dirty="0" smtClean="0"/>
              <a:t>2. Эрман</a:t>
            </a:r>
            <a:r>
              <a:rPr lang="ru-RU" sz="2400" dirty="0"/>
              <a:t>, </a:t>
            </a:r>
            <a:r>
              <a:rPr lang="ru-RU" sz="2400" dirty="0" err="1"/>
              <a:t>Парсонс</a:t>
            </a:r>
            <a:r>
              <a:rPr lang="ru-RU" sz="2400" dirty="0"/>
              <a:t> «Генетика поведения и </a:t>
            </a:r>
            <a:r>
              <a:rPr lang="ru-RU" sz="2400" dirty="0" smtClean="0"/>
              <a:t>эволюция</a:t>
            </a:r>
            <a:r>
              <a:rPr lang="ru-RU" sz="2400" dirty="0"/>
              <a:t>» </a:t>
            </a:r>
          </a:p>
          <a:p>
            <a:pPr lvl="0"/>
            <a:r>
              <a:rPr lang="ru-RU" sz="2400" dirty="0" smtClean="0"/>
              <a:t>3. Чарльз </a:t>
            </a:r>
            <a:r>
              <a:rPr lang="ru-RU" sz="2400" dirty="0"/>
              <a:t>Дарвин «Происхождение видов путем </a:t>
            </a:r>
            <a:endParaRPr lang="ru-RU" sz="2400" dirty="0" smtClean="0"/>
          </a:p>
          <a:p>
            <a:pPr lvl="0"/>
            <a:r>
              <a:rPr lang="ru-RU" sz="2400" dirty="0" smtClean="0"/>
              <a:t>естественного </a:t>
            </a:r>
            <a:r>
              <a:rPr lang="ru-RU" sz="2400" dirty="0"/>
              <a:t>отбора</a:t>
            </a:r>
            <a:r>
              <a:rPr lang="ru-RU" sz="2400" dirty="0" smtClean="0"/>
              <a:t>»</a:t>
            </a:r>
            <a:endParaRPr lang="ru-RU" sz="2400" dirty="0"/>
          </a:p>
          <a:p>
            <a:pPr lvl="0"/>
            <a:r>
              <a:rPr lang="ru-RU" sz="2400" dirty="0" smtClean="0"/>
              <a:t>4. Петер </a:t>
            </a:r>
            <a:r>
              <a:rPr lang="ru-RU" sz="2400" dirty="0" err="1"/>
              <a:t>Шпорк</a:t>
            </a:r>
            <a:r>
              <a:rPr lang="ru-RU" sz="2400" dirty="0"/>
              <a:t> «Читая между строк ДНК» </a:t>
            </a:r>
            <a:endParaRPr lang="ru-RU" sz="2400" dirty="0" smtClean="0"/>
          </a:p>
          <a:p>
            <a:pPr lvl="0"/>
            <a:r>
              <a:rPr lang="ru-RU" sz="2400" dirty="0" smtClean="0"/>
              <a:t>5. </a:t>
            </a:r>
            <a:r>
              <a:rPr lang="ru-RU" sz="2400" u="sng" dirty="0">
                <a:hlinkClick r:id="rId2"/>
              </a:rPr>
              <a:t>http://veganhealth.ru/pages/zinc</a:t>
            </a:r>
            <a:r>
              <a:rPr lang="ru-RU" sz="2400" u="sng" dirty="0" smtClean="0">
                <a:hlinkClick r:id="rId2"/>
              </a:rPr>
              <a:t>/</a:t>
            </a:r>
            <a:endParaRPr lang="ru-RU" sz="2400" u="sng" dirty="0" smtClean="0"/>
          </a:p>
          <a:p>
            <a:pPr lvl="0"/>
            <a:r>
              <a:rPr lang="ru-RU" sz="2400" dirty="0" smtClean="0"/>
              <a:t>6. </a:t>
            </a:r>
            <a:r>
              <a:rPr lang="ru-RU" sz="2400" u="sng" dirty="0">
                <a:hlinkClick r:id="rId3"/>
              </a:rPr>
              <a:t>http://dic.academic.ru/dic.nsf/dic_biology</a:t>
            </a:r>
            <a:r>
              <a:rPr lang="ru-RU" sz="2400" u="sng" dirty="0" smtClean="0">
                <a:hlinkClick r:id="rId3"/>
              </a:rPr>
              <a:t>/</a:t>
            </a:r>
          </a:p>
          <a:p>
            <a:pPr lvl="0"/>
            <a:r>
              <a:rPr lang="ru-RU" sz="2400" u="sng" dirty="0" smtClean="0">
                <a:hlinkClick r:id="rId3"/>
              </a:rPr>
              <a:t>6987</a:t>
            </a:r>
            <a:r>
              <a:rPr lang="ru-RU" sz="2400" u="sng" dirty="0">
                <a:hlinkClick r:id="rId3"/>
              </a:rPr>
              <a:t>/%D0%92%D0%B5%D0%B9%D1%81%D0%BC</a:t>
            </a:r>
            <a:r>
              <a:rPr lang="ru-RU" sz="2400" u="sng" dirty="0" smtClean="0">
                <a:hlinkClick r:id="rId3"/>
              </a:rPr>
              <a:t>%</a:t>
            </a:r>
          </a:p>
          <a:p>
            <a:pPr lvl="0"/>
            <a:r>
              <a:rPr lang="ru-RU" sz="2400" u="sng" dirty="0" smtClean="0">
                <a:hlinkClick r:id="rId3"/>
              </a:rPr>
              <a:t>D0%B0%D0%BD</a:t>
            </a:r>
            <a:r>
              <a:rPr lang="ru-RU" sz="2400" dirty="0" smtClean="0"/>
              <a:t> 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887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Благодарности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12776"/>
            <a:ext cx="50401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Научному руководителю</a:t>
            </a:r>
          </a:p>
          <a:p>
            <a:r>
              <a:rPr lang="ru-RU" sz="2400" dirty="0" err="1" smtClean="0"/>
              <a:t>Ноздрачевой</a:t>
            </a:r>
            <a:r>
              <a:rPr lang="ru-RU" sz="2400" dirty="0" smtClean="0"/>
              <a:t> Анне Николаевне</a:t>
            </a:r>
          </a:p>
          <a:p>
            <a:endParaRPr lang="ru-RU" sz="2400" dirty="0"/>
          </a:p>
          <a:p>
            <a:r>
              <a:rPr lang="ru-RU" sz="2400" dirty="0" smtClean="0"/>
              <a:t>Рецензенту</a:t>
            </a:r>
          </a:p>
          <a:p>
            <a:r>
              <a:rPr lang="ru-RU" sz="2400" dirty="0" smtClean="0"/>
              <a:t>Саленко Вениамину Борисовичу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14575" y="4797152"/>
            <a:ext cx="4552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14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Время формирования </a:t>
            </a:r>
            <a:r>
              <a:rPr lang="ru-RU" dirty="0" err="1" smtClean="0"/>
              <a:t>эпигенома</a:t>
            </a:r>
            <a:endParaRPr lang="ru-RU" dirty="0"/>
          </a:p>
        </p:txBody>
      </p:sp>
      <p:pic>
        <p:nvPicPr>
          <p:cNvPr id="3" name="Picture" descr="http://www.xliby.ru/biologija/novaja_nauka_o_zhizni/i_006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42910" y="1571612"/>
            <a:ext cx="487803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5429264"/>
            <a:ext cx="7699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/>
              <a:t>Эпигеном</a:t>
            </a:r>
            <a:r>
              <a:rPr lang="ru-RU" sz="2000" dirty="0" smtClean="0"/>
              <a:t> формируется на протяжении всей жизни организма, </a:t>
            </a:r>
          </a:p>
          <a:p>
            <a:r>
              <a:rPr lang="ru-RU" sz="2000" dirty="0" smtClean="0"/>
              <a:t>но основная его часть формируется в определенное время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64760" y="1783269"/>
            <a:ext cx="3305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Наследственность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895327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гены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895327"/>
            <a:ext cx="386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ч</a:t>
            </a:r>
            <a:r>
              <a:rPr lang="ru-RU" sz="2800" dirty="0" smtClean="0"/>
              <a:t>то-то кроме генов???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165649" y="2306489"/>
            <a:ext cx="1110207" cy="69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364089" y="2306489"/>
            <a:ext cx="1080119" cy="69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08735" y="4431972"/>
            <a:ext cx="359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Окружающая среда</a:t>
            </a:r>
            <a:endParaRPr lang="ru-RU" sz="28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1907704" y="3356992"/>
            <a:ext cx="2088232" cy="1074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648968" y="3690697"/>
            <a:ext cx="576064" cy="43204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11879" y="3630572"/>
            <a:ext cx="432497" cy="55229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788024" y="3429000"/>
            <a:ext cx="1656184" cy="100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6136" y="3657218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Приобретенные </a:t>
            </a:r>
          </a:p>
          <a:p>
            <a:r>
              <a:rPr lang="ru-RU" sz="2000" i="1" dirty="0" smtClean="0"/>
              <a:t>признаки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8770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1028" name="Picture 4" descr="http://nestarenie.ru/wp-content/uploads/2015/06/methy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7814"/>
            <a:ext cx="548284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Левая фигурная скобка 6"/>
          <p:cNvSpPr/>
          <p:nvPr/>
        </p:nvSpPr>
        <p:spPr>
          <a:xfrm rot="15534846">
            <a:off x="3992493" y="3513902"/>
            <a:ext cx="378760" cy="159779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3928" y="4421428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ген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99035" y="422721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РНК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02280" y="5445224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белок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143" y="1700808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ДНК</a:t>
            </a:r>
            <a:endParaRPr lang="ru-RU" sz="2400" dirty="0"/>
          </a:p>
        </p:txBody>
      </p:sp>
      <p:cxnSp>
        <p:nvCxnSpPr>
          <p:cNvPr id="13" name="Прямая со стрелкой 12"/>
          <p:cNvCxnSpPr>
            <a:stCxn id="8" idx="3"/>
          </p:cNvCxnSpPr>
          <p:nvPr/>
        </p:nvCxnSpPr>
        <p:spPr>
          <a:xfrm flipV="1">
            <a:off x="4595907" y="4458045"/>
            <a:ext cx="1203128" cy="19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2"/>
          </p:cNvCxnSpPr>
          <p:nvPr/>
        </p:nvCxnSpPr>
        <p:spPr>
          <a:xfrm flipH="1">
            <a:off x="5652121" y="4688878"/>
            <a:ext cx="586298" cy="828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7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357166"/>
            <a:ext cx="69846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Эпигеном</a:t>
            </a:r>
            <a:r>
              <a:rPr lang="ru-RU" sz="2400" dirty="0" smtClean="0"/>
              <a:t>- «состояние </a:t>
            </a:r>
            <a:r>
              <a:rPr lang="ru-RU" sz="2400" dirty="0"/>
              <a:t>генома»: набор </a:t>
            </a:r>
            <a:endParaRPr lang="ru-RU" sz="2400" dirty="0" smtClean="0"/>
          </a:p>
          <a:p>
            <a:r>
              <a:rPr lang="ru-RU" sz="2400" dirty="0" smtClean="0"/>
              <a:t>«переключателей», </a:t>
            </a:r>
            <a:r>
              <a:rPr lang="ru-RU" sz="2400" dirty="0"/>
              <a:t>определяющих, какой ген </a:t>
            </a:r>
            <a:endParaRPr lang="ru-RU" sz="2400" dirty="0" smtClean="0"/>
          </a:p>
          <a:p>
            <a:r>
              <a:rPr lang="ru-RU" sz="2400" dirty="0"/>
              <a:t>в</a:t>
            </a:r>
            <a:r>
              <a:rPr lang="ru-RU" sz="2400" dirty="0" smtClean="0"/>
              <a:t>ключен. Это</a:t>
            </a:r>
            <a:r>
              <a:rPr lang="ru-RU" sz="2400" dirty="0"/>
              <a:t>, </a:t>
            </a:r>
            <a:r>
              <a:rPr lang="ru-RU" sz="2400" dirty="0" smtClean="0"/>
              <a:t>в </a:t>
            </a:r>
            <a:r>
              <a:rPr lang="ru-RU" sz="2400" dirty="0"/>
              <a:t>свою очередь, определяет </a:t>
            </a:r>
            <a:endParaRPr lang="ru-RU" sz="2400" dirty="0" smtClean="0"/>
          </a:p>
          <a:p>
            <a:r>
              <a:rPr lang="ru-RU" sz="2400" dirty="0" smtClean="0"/>
              <a:t>специализацию </a:t>
            </a:r>
            <a:r>
              <a:rPr lang="ru-RU" sz="2400" dirty="0"/>
              <a:t>клетки</a:t>
            </a:r>
          </a:p>
          <a:p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1970616"/>
            <a:ext cx="6408712" cy="4609475"/>
          </a:xfrm>
          <a:prstGeom prst="rect">
            <a:avLst/>
          </a:prstGeom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7715272" y="6143644"/>
            <a:ext cx="285752" cy="28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7348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Droid Sans Fallback"/>
                <a:cs typeface="Times New Roman" pitchFamily="18" charset="0"/>
              </a:rPr>
              <a:t>Разобрать вопрос наследования приобретенных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ea typeface="Droid Sans Fallback"/>
                <a:cs typeface="Times New Roman" pitchFamily="18" charset="0"/>
              </a:rPr>
              <a:t>признаков с точки зрения </a:t>
            </a:r>
            <a:r>
              <a:rPr lang="ru-RU" sz="2400" dirty="0" err="1">
                <a:ea typeface="Droid Sans Fallback"/>
                <a:cs typeface="Times New Roman" pitchFamily="18" charset="0"/>
              </a:rPr>
              <a:t>эпигенетики</a:t>
            </a:r>
            <a:endParaRPr lang="ru-RU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1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Структура реферата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836712"/>
            <a:ext cx="7462299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AutoNum type="arabicPeriod"/>
            </a:pPr>
            <a:r>
              <a:rPr lang="ru-RU" sz="2200" b="1" dirty="0" smtClean="0"/>
              <a:t>История вопроса</a:t>
            </a:r>
          </a:p>
          <a:p>
            <a:pPr lvl="0"/>
            <a:endParaRPr lang="ru-RU" sz="2200" dirty="0"/>
          </a:p>
          <a:p>
            <a:pPr lvl="0"/>
            <a:r>
              <a:rPr lang="ru-RU" sz="2200" b="1" dirty="0" smtClean="0"/>
              <a:t>2. </a:t>
            </a:r>
            <a:r>
              <a:rPr lang="ru-RU" sz="2200" b="1" dirty="0" err="1" smtClean="0"/>
              <a:t>Эпигеном</a:t>
            </a:r>
            <a:r>
              <a:rPr lang="ru-RU" sz="2200" b="1" dirty="0" smtClean="0"/>
              <a:t> </a:t>
            </a:r>
            <a:r>
              <a:rPr lang="ru-RU" sz="2200" b="1" dirty="0"/>
              <a:t>и его свойства </a:t>
            </a:r>
          </a:p>
          <a:p>
            <a:r>
              <a:rPr lang="ru-RU" sz="2200" dirty="0"/>
              <a:t>2.1 Значимость </a:t>
            </a:r>
            <a:r>
              <a:rPr lang="ru-RU" sz="2200" dirty="0" err="1"/>
              <a:t>эпигенома</a:t>
            </a:r>
            <a:endParaRPr lang="ru-RU" sz="2200" dirty="0"/>
          </a:p>
          <a:p>
            <a:r>
              <a:rPr lang="ru-RU" sz="2200" dirty="0"/>
              <a:t>2.2 Модель эпигенетического </a:t>
            </a:r>
            <a:r>
              <a:rPr lang="ru-RU" sz="2200" dirty="0" smtClean="0"/>
              <a:t>ландшафта</a:t>
            </a:r>
            <a:r>
              <a:rPr lang="en-US" sz="2200" dirty="0" smtClean="0"/>
              <a:t> </a:t>
            </a:r>
            <a:endParaRPr lang="ru-RU" sz="2200" dirty="0"/>
          </a:p>
          <a:p>
            <a:r>
              <a:rPr lang="ru-RU" sz="2200" dirty="0"/>
              <a:t>2.3 Эпигенетические механизмы на </a:t>
            </a:r>
            <a:r>
              <a:rPr lang="ru-RU" sz="2200" dirty="0" smtClean="0"/>
              <a:t>молекулярно-</a:t>
            </a:r>
          </a:p>
          <a:p>
            <a:r>
              <a:rPr lang="ru-RU" sz="2200" dirty="0" smtClean="0"/>
              <a:t>генетическом уровне</a:t>
            </a:r>
            <a:endParaRPr lang="ru-RU" sz="2200" dirty="0"/>
          </a:p>
          <a:p>
            <a:r>
              <a:rPr lang="ru-RU" sz="2200" dirty="0"/>
              <a:t>2.4 Наглядные примеры работы эпигенетических </a:t>
            </a:r>
            <a:endParaRPr lang="ru-RU" sz="2200" dirty="0" smtClean="0"/>
          </a:p>
          <a:p>
            <a:r>
              <a:rPr lang="ru-RU" sz="2200" dirty="0" smtClean="0"/>
              <a:t>механизмов</a:t>
            </a:r>
            <a:endParaRPr lang="ru-RU" sz="2200" dirty="0"/>
          </a:p>
          <a:p>
            <a:r>
              <a:rPr lang="ru-RU" sz="2200" dirty="0"/>
              <a:t>2.5 Наследование </a:t>
            </a:r>
            <a:r>
              <a:rPr lang="ru-RU" sz="2200" dirty="0" err="1" smtClean="0"/>
              <a:t>эпигенома</a:t>
            </a:r>
            <a:endParaRPr lang="ru-RU" sz="2200" dirty="0" smtClean="0"/>
          </a:p>
          <a:p>
            <a:endParaRPr lang="ru-RU" sz="2200" dirty="0"/>
          </a:p>
          <a:p>
            <a:pPr lvl="0"/>
            <a:r>
              <a:rPr lang="ru-RU" sz="2200" b="1" dirty="0" smtClean="0"/>
              <a:t>3. Как </a:t>
            </a:r>
            <a:r>
              <a:rPr lang="ru-RU" sz="2200" b="1" dirty="0"/>
              <a:t>обеспечить себе и своим детям </a:t>
            </a:r>
            <a:r>
              <a:rPr lang="ru-RU" sz="2200" b="1" dirty="0" smtClean="0"/>
              <a:t>здоровый </a:t>
            </a:r>
          </a:p>
          <a:p>
            <a:pPr lvl="0"/>
            <a:r>
              <a:rPr lang="ru-RU" sz="2200" b="1" dirty="0" err="1" smtClean="0"/>
              <a:t>эпигеном</a:t>
            </a:r>
            <a:endParaRPr lang="ru-RU" sz="2200" b="1" dirty="0"/>
          </a:p>
          <a:p>
            <a:r>
              <a:rPr lang="ru-RU" sz="2200" dirty="0"/>
              <a:t>3.1 Время формирования </a:t>
            </a:r>
            <a:r>
              <a:rPr lang="ru-RU" sz="2200" dirty="0" err="1"/>
              <a:t>эпигенома</a:t>
            </a:r>
            <a:endParaRPr lang="ru-RU" sz="2200" dirty="0"/>
          </a:p>
          <a:p>
            <a:r>
              <a:rPr lang="ru-RU" sz="2200" dirty="0"/>
              <a:t>3.2 Вещества, влияющие на </a:t>
            </a:r>
            <a:r>
              <a:rPr lang="ru-RU" sz="2200" dirty="0" err="1"/>
              <a:t>эпигеном</a:t>
            </a:r>
            <a:endParaRPr lang="ru-RU" sz="2200" dirty="0"/>
          </a:p>
          <a:p>
            <a:r>
              <a:rPr lang="ru-RU" sz="2200" dirty="0"/>
              <a:t>3.3 Как мы можем изменить свою жизнь с помощью </a:t>
            </a:r>
            <a:endParaRPr lang="ru-RU" sz="2200" dirty="0" smtClean="0"/>
          </a:p>
          <a:p>
            <a:r>
              <a:rPr lang="ru-RU" sz="2200" dirty="0" smtClean="0"/>
              <a:t>эпигенетических </a:t>
            </a:r>
            <a:r>
              <a:rPr lang="ru-RU" sz="2200" dirty="0"/>
              <a:t>знаний</a:t>
            </a:r>
          </a:p>
        </p:txBody>
      </p:sp>
    </p:spTree>
    <p:extLst>
      <p:ext uri="{BB962C8B-B14F-4D97-AF65-F5344CB8AC3E}">
        <p14:creationId xmlns:p14="http://schemas.microsoft.com/office/powerpoint/2010/main" val="532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Исследование на мышах агути</a:t>
            </a:r>
            <a:endParaRPr lang="ru-RU" dirty="0"/>
          </a:p>
        </p:txBody>
      </p:sp>
      <p:pic>
        <p:nvPicPr>
          <p:cNvPr id="2052" name="Picture 4" descr="http://biomolecula.ru/img/content/1777/03.podopytnye-mysh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6"/>
          <a:stretch/>
        </p:blipFill>
        <p:spPr bwMode="auto">
          <a:xfrm>
            <a:off x="1475656" y="3610230"/>
            <a:ext cx="5241541" cy="308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rigins.org.ua/pictures/m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23" y="878725"/>
            <a:ext cx="3849005" cy="27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761288" cy="6465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22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Эпигенетические механизмы на молекулярно-генетическом уровне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7803211" cy="4475816"/>
          </a:xfrm>
          <a:prstGeom prst="rect">
            <a:avLst/>
          </a:prstGeom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14282" y="1571612"/>
            <a:ext cx="1643074" cy="8572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Метелирование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ДНК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00694" y="3643314"/>
            <a:ext cx="1500198" cy="78581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Модификации гистонов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57620" y="5143512"/>
            <a:ext cx="1928826" cy="64294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Механизмы, основанные на РНК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1126</TotalTime>
  <Words>383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Schoolbook</vt:lpstr>
      <vt:lpstr>Droid Sans Fallback</vt:lpstr>
      <vt:lpstr>Times New Roman</vt:lpstr>
      <vt:lpstr>Wingdings</vt:lpstr>
      <vt:lpstr>Wingdings 2</vt:lpstr>
      <vt:lpstr>Эркер</vt:lpstr>
      <vt:lpstr>Можем ли мы влиять на свою наследственность</vt:lpstr>
      <vt:lpstr>Введение</vt:lpstr>
      <vt:lpstr>Введение</vt:lpstr>
      <vt:lpstr>Презентация PowerPoint</vt:lpstr>
      <vt:lpstr>Цель работы</vt:lpstr>
      <vt:lpstr>Структура реферата</vt:lpstr>
      <vt:lpstr>Исследование на мышах агути</vt:lpstr>
      <vt:lpstr>Презентация PowerPoint</vt:lpstr>
      <vt:lpstr>Эпигенетические механизмы на молекулярно-генетическом уровне</vt:lpstr>
      <vt:lpstr>Презентация PowerPoint</vt:lpstr>
      <vt:lpstr>Наследование эпигенома</vt:lpstr>
      <vt:lpstr>Вещества, влияющие на эпигеном</vt:lpstr>
      <vt:lpstr>Как можно испортить свой эпигеном</vt:lpstr>
      <vt:lpstr>Выводы</vt:lpstr>
      <vt:lpstr>Список литературы</vt:lpstr>
      <vt:lpstr>Благодарности</vt:lpstr>
      <vt:lpstr>Презентация PowerPoint</vt:lpstr>
      <vt:lpstr>Время формирования эпигенома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Можем ли мы влиять на свою наследственность</dc:title>
  <dc:creator>Eva</dc:creator>
  <cp:lastModifiedBy>Гость</cp:lastModifiedBy>
  <cp:revision>76</cp:revision>
  <dcterms:created xsi:type="dcterms:W3CDTF">2016-04-04T06:00:33Z</dcterms:created>
  <dcterms:modified xsi:type="dcterms:W3CDTF">2016-04-24T15:02:32Z</dcterms:modified>
</cp:coreProperties>
</file>