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1" r:id="rId17"/>
    <p:sldId id="262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40" autoAdjust="0"/>
  </p:normalViewPr>
  <p:slideViewPr>
    <p:cSldViewPr>
      <p:cViewPr varScale="1">
        <p:scale>
          <a:sx n="113" d="100"/>
          <a:sy n="113" d="100"/>
        </p:scale>
        <p:origin x="-15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E5C7A6-EC77-4163-A375-E955B9737DE9}" type="datetimeFigureOut">
              <a:rPr lang="ru-RU"/>
              <a:pPr>
                <a:defRPr/>
              </a:pPr>
              <a:t>17.05.2016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FE6D63-97A4-4C58-B9BC-AB709A7CF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4AC85-5644-465C-B83B-107256CB7CD5}" type="datetimeFigureOut">
              <a:rPr lang="ru-RU"/>
              <a:pPr>
                <a:defRPr/>
              </a:pPr>
              <a:t>17.05.2016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B38B7-D4CB-433C-9A32-E075CE9FC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603FF-EFEE-4262-A6FA-D3D6EBAB67E3}" type="datetimeFigureOut">
              <a:rPr lang="ru-RU"/>
              <a:pPr>
                <a:defRPr/>
              </a:pPr>
              <a:t>17.05.2016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FDE2C-55DE-4ACF-8DED-E0E707068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BC0DA-E45C-4D3E-8178-0D1741102BBE}" type="datetimeFigureOut">
              <a:rPr lang="ru-RU"/>
              <a:pPr>
                <a:defRPr/>
              </a:pPr>
              <a:t>17.05.2016</a:t>
            </a:fld>
            <a:endParaRPr lang="ru-RU"/>
          </a:p>
        </p:txBody>
      </p:sp>
      <p:sp>
        <p:nvSpPr>
          <p:cNvPr id="3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FB2F2-A6CB-471F-A5D8-39613F031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28484-F49F-43AB-9F1F-591F823AD581}" type="datetimeFigureOut">
              <a:rPr lang="ru-RU"/>
              <a:pPr>
                <a:defRPr/>
              </a:pPr>
              <a:t>17.05.2016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CC24E-561E-4FF5-87F8-843D0DB97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FACBE-8A43-4364-B4B1-B12C92A6DD10}" type="datetimeFigureOut">
              <a:rPr lang="ru-RU"/>
              <a:pPr>
                <a:defRPr/>
              </a:pPr>
              <a:t>17.05.2016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7A5B5-513E-4210-B70D-5EDD4034B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6A3C55-ECA8-41AC-99C1-68DBBA19720D}" type="datetimeFigureOut">
              <a:rPr lang="ru-RU"/>
              <a:pPr>
                <a:defRPr/>
              </a:pPr>
              <a:t>17.05.2016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1DE29B-E91A-43D2-BCC7-31C6BF422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F6B6C-A224-4892-8456-4D6C95FD5031}" type="datetimeFigureOut">
              <a:rPr lang="ru-RU"/>
              <a:pPr>
                <a:defRPr/>
              </a:pPr>
              <a:t>17.05.2016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89A93-F616-4CF4-B404-A2A3ABEEB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B5772-CC2C-4830-BC37-5F2FE770D129}" type="datetimeFigureOut">
              <a:rPr lang="ru-RU"/>
              <a:pPr>
                <a:defRPr/>
              </a:pPr>
              <a:t>17.05.2016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8737-8085-4E08-B9F6-D7F28B321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8815A-EAF8-4D77-9891-F9E4BCEC8B4A}" type="datetimeFigureOut">
              <a:rPr lang="ru-RU"/>
              <a:pPr>
                <a:defRPr/>
              </a:pPr>
              <a:t>17.05.2016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CD37C-A1B8-4A43-8043-B1D4CAFB1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0DE5D7-EF41-46F3-A429-4F7E4B308C69}" type="datetimeFigureOut">
              <a:rPr lang="ru-RU"/>
              <a:pPr>
                <a:defRPr/>
              </a:pPr>
              <a:t>17.05.2016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F89C33-A2B4-43FC-8478-9952BB9AE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B2978-3644-4087-8342-E96CDDE3B855}" type="datetimeFigureOut">
              <a:rPr lang="ru-RU"/>
              <a:pPr>
                <a:defRPr/>
              </a:pPr>
              <a:t>17.05.2016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9EFFB-633B-4D76-8C6F-FD29B41F7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01C156-3E52-4743-948C-7C7D83009F7B}" type="datetimeFigureOut">
              <a:rPr lang="ru-RU"/>
              <a:pPr>
                <a:defRPr/>
              </a:pPr>
              <a:t>17.05.2016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96EAED-F3E1-441B-97AA-9B0B2FDAB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43AC617-EE4E-4D3A-82BD-1CE7D6582CD4}" type="datetimeFigureOut">
              <a:rPr lang="ru-RU"/>
              <a:pPr>
                <a:defRPr/>
              </a:pPr>
              <a:t>17.05.2016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1D51236-CD1A-4CB2-B480-61FE0F27C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5" r:id="rId2"/>
    <p:sldLayoutId id="2147483735" r:id="rId3"/>
    <p:sldLayoutId id="2147483726" r:id="rId4"/>
    <p:sldLayoutId id="2147483727" r:id="rId5"/>
    <p:sldLayoutId id="2147483728" r:id="rId6"/>
    <p:sldLayoutId id="2147483736" r:id="rId7"/>
    <p:sldLayoutId id="2147483729" r:id="rId8"/>
    <p:sldLayoutId id="2147483737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p.ru/daily/26272/3148906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1196975"/>
            <a:ext cx="7772400" cy="1470025"/>
          </a:xfrm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Селфи </a:t>
            </a:r>
            <a:r>
              <a:rPr lang="ru-RU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 современном обществе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4292600"/>
            <a:ext cx="7848600" cy="19224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Автор:</a:t>
            </a:r>
            <a:r>
              <a:rPr lang="ru-RU" dirty="0" smtClean="0"/>
              <a:t> Ника </a:t>
            </a:r>
            <a:r>
              <a:rPr lang="ru-RU" dirty="0" err="1" smtClean="0"/>
              <a:t>Варако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i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 Научный руководитель: </a:t>
            </a:r>
            <a:r>
              <a:rPr lang="ru-RU" dirty="0" smtClean="0"/>
              <a:t>М. В.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Малиновская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 bwMode="auto">
          <a:xfrm>
            <a:off x="503238" y="4986338"/>
            <a:ext cx="8183562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>
              <a:effectLst/>
            </a:endParaRP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827088" y="1557338"/>
            <a:ext cx="75946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800">
                <a:solidFill>
                  <a:srgbClr val="FA0000"/>
                </a:solidFill>
              </a:rPr>
              <a:t>СЕЛФИЗМ ! ! !</a:t>
            </a:r>
          </a:p>
        </p:txBody>
      </p:sp>
      <p:pic>
        <p:nvPicPr>
          <p:cNvPr id="24580" name="Picture 6" descr="b_148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0"/>
            <a:ext cx="1858963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teleobekti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97200"/>
            <a:ext cx="6372225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 descr="gift-alarm-dem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2997200"/>
            <a:ext cx="2759075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 bwMode="auto">
          <a:xfrm>
            <a:off x="395288" y="0"/>
            <a:ext cx="8183562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smtClean="0">
                <a:effectLst/>
              </a:rPr>
              <a:t>Предварительное исследование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0" y="5805488"/>
            <a:ext cx="8183563" cy="41878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3779838" y="1125538"/>
            <a:ext cx="25542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/>
              <a:t>1 : 2</a:t>
            </a:r>
          </a:p>
        </p:txBody>
      </p:sp>
      <p:sp>
        <p:nvSpPr>
          <p:cNvPr id="25604" name="AutoShape 6" descr="Картинки по запросу милое фото девуш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5" name="AutoShape 8" descr="Картинки по запросу милое фото девуш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606" name="Picture 10" descr="1367402096_423424222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268413"/>
            <a:ext cx="30241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4" descr="1396961675_8343937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573463"/>
            <a:ext cx="3636963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2" descr="nice_girls_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2852738"/>
            <a:ext cx="290195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8183562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effectLst/>
              </a:rPr>
              <a:t>Основное исследование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 flipH="1">
            <a:off x="107950" y="5661025"/>
            <a:ext cx="287338" cy="1555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 smtClean="0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981075"/>
            <a:ext cx="6624638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3284538"/>
            <a:ext cx="5761038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 bwMode="auto">
          <a:xfrm>
            <a:off x="539750" y="692150"/>
            <a:ext cx="3673475" cy="3032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smtClean="0">
                <a:effectLst/>
              </a:rPr>
              <a:t>Причины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 flipV="1">
            <a:off x="755650" y="4724400"/>
            <a:ext cx="69850" cy="8715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2176463" y="13604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7652" name="WordArt 5"/>
          <p:cNvSpPr>
            <a:spLocks noChangeArrowheads="1" noChangeShapeType="1" noTextEdit="1"/>
          </p:cNvSpPr>
          <p:nvPr/>
        </p:nvSpPr>
        <p:spPr bwMode="auto">
          <a:xfrm>
            <a:off x="755650" y="1052513"/>
            <a:ext cx="2160588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ДА</a:t>
            </a:r>
          </a:p>
        </p:txBody>
      </p:sp>
      <p:sp>
        <p:nvSpPr>
          <p:cNvPr id="27653" name="WordArt 6"/>
          <p:cNvSpPr>
            <a:spLocks noChangeArrowheads="1" noChangeShapeType="1" noTextEdit="1"/>
          </p:cNvSpPr>
          <p:nvPr/>
        </p:nvSpPr>
        <p:spPr bwMode="auto">
          <a:xfrm>
            <a:off x="5724525" y="1052513"/>
            <a:ext cx="2735263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НЕТ</a:t>
            </a:r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611188" y="2133600"/>
            <a:ext cx="3522662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/>
              <a:t>На память</a:t>
            </a:r>
          </a:p>
          <a:p>
            <a:pPr>
              <a:buFontTx/>
              <a:buChar char="•"/>
            </a:pPr>
            <a:endParaRPr lang="ru-RU"/>
          </a:p>
          <a:p>
            <a:pPr>
              <a:buFontTx/>
              <a:buChar char="•"/>
            </a:pPr>
            <a:r>
              <a:rPr lang="ru-RU"/>
              <a:t>Просто нравится</a:t>
            </a:r>
          </a:p>
          <a:p>
            <a:pPr>
              <a:buFontTx/>
              <a:buChar char="•"/>
            </a:pPr>
            <a:endParaRPr lang="ru-RU"/>
          </a:p>
          <a:p>
            <a:pPr>
              <a:buFontTx/>
              <a:buChar char="•"/>
            </a:pPr>
            <a:r>
              <a:rPr lang="ru-RU"/>
              <a:t>Влияние моды</a:t>
            </a:r>
          </a:p>
          <a:p>
            <a:pPr>
              <a:buFontTx/>
              <a:buChar char="•"/>
            </a:pPr>
            <a:endParaRPr lang="ru-RU"/>
          </a:p>
          <a:p>
            <a:pPr>
              <a:buFontTx/>
              <a:buChar char="•"/>
            </a:pPr>
            <a:r>
              <a:rPr lang="ru-RU"/>
              <a:t>Удобно сделать удачное фото</a:t>
            </a:r>
          </a:p>
          <a:p>
            <a:pPr>
              <a:buFontTx/>
              <a:buChar char="•"/>
            </a:pPr>
            <a:endParaRPr lang="ru-RU"/>
          </a:p>
          <a:p>
            <a:pPr>
              <a:buFontTx/>
              <a:buChar char="•"/>
            </a:pPr>
            <a:r>
              <a:rPr lang="ru-RU"/>
              <a:t>Для переписки</a:t>
            </a:r>
          </a:p>
          <a:p>
            <a:pPr>
              <a:buFontTx/>
              <a:buChar char="•"/>
            </a:pPr>
            <a:endParaRPr lang="ru-RU"/>
          </a:p>
          <a:p>
            <a:pPr>
              <a:buFontTx/>
              <a:buChar char="•"/>
            </a:pPr>
            <a:r>
              <a:rPr lang="ru-RU"/>
              <a:t>Самолюбование</a:t>
            </a:r>
          </a:p>
          <a:p>
            <a:pPr>
              <a:buFontTx/>
              <a:buChar char="•"/>
            </a:pPr>
            <a:endParaRPr lang="ru-RU"/>
          </a:p>
          <a:p>
            <a:pPr>
              <a:buFontTx/>
              <a:buChar char="•"/>
            </a:pPr>
            <a:r>
              <a:rPr lang="ru-RU"/>
              <a:t>Самовыражение</a:t>
            </a:r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5148263" y="2205038"/>
            <a:ext cx="3265487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/>
              <a:t>Бессмысленно</a:t>
            </a:r>
          </a:p>
          <a:p>
            <a:pPr>
              <a:buFontTx/>
              <a:buChar char="•"/>
            </a:pPr>
            <a:endParaRPr lang="ru-RU"/>
          </a:p>
          <a:p>
            <a:pPr>
              <a:buFontTx/>
              <a:buChar char="•"/>
            </a:pPr>
            <a:r>
              <a:rPr lang="ru-RU"/>
              <a:t>Плохое качество</a:t>
            </a:r>
          </a:p>
          <a:p>
            <a:pPr>
              <a:buFontTx/>
              <a:buChar char="•"/>
            </a:pPr>
            <a:endParaRPr lang="ru-RU"/>
          </a:p>
          <a:p>
            <a:pPr>
              <a:buFontTx/>
              <a:buChar char="•"/>
            </a:pPr>
            <a:r>
              <a:rPr lang="ru-RU"/>
              <a:t>Чтобы отличаться от других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Селфи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8263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5" descr="Селфи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6" descr="Селфи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54425"/>
            <a:ext cx="3419475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7" descr="Селфи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3725863"/>
            <a:ext cx="3132137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 bwMode="auto">
          <a:xfrm>
            <a:off x="395288" y="115888"/>
            <a:ext cx="8183562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effectLst/>
              </a:rPr>
              <a:t>Основные выводы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468313" y="1268413"/>
            <a:ext cx="8183562" cy="4187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  Реакция на селфи других людей нейтральная или ближе к отрицательной, редко чужие селфи вызывают у людей положительные эмоции, хотя к собственным селфи они относятся крайне положительно.</a:t>
            </a:r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  Люди обычно делают селфи  на память, находясь в различных поездках или встречаясь с компанией друзей. Причина, по которой люди не делают селфи – просто не видят в этом смысла, объективно оценивая качество и ракурс фотографии.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5184775" cy="863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Источники, используемые в работе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700213"/>
            <a:ext cx="8183562" cy="4187825"/>
          </a:xfrm>
        </p:spPr>
        <p:txBody>
          <a:bodyPr>
            <a:normAutofit fontScale="700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/>
              <a:t>Пабунская</a:t>
            </a:r>
            <a:r>
              <a:rPr lang="ru-RU" dirty="0" smtClean="0"/>
              <a:t> В. А. «Видимый человек» как социально-психологический феномен I // Социальная психология и общество. - 2010. - № 1. - С. 26-39.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/>
              <a:t>Пакосина</a:t>
            </a:r>
            <a:r>
              <a:rPr lang="ru-RU" dirty="0" smtClean="0"/>
              <a:t> Н. В. Динамика удовлетворенности жизнью в результате </a:t>
            </a:r>
            <a:r>
              <a:rPr lang="ru-RU" dirty="0" err="1" smtClean="0"/>
              <a:t>фотовизуализации</a:t>
            </a:r>
            <a:r>
              <a:rPr lang="ru-RU" dirty="0" smtClean="0"/>
              <a:t> жизненных событий // Российский психологический журнал. - 2009. - T.6, № 3. - C. 65-67.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/>
              <a:t>Погонцева</a:t>
            </a:r>
            <a:r>
              <a:rPr lang="ru-RU" dirty="0" smtClean="0"/>
              <a:t> Д. В. Презентация в социальной сети как создание виртуальной татуировки // Философские проблемы информационных технологий и киберпространстве. - 2013. - № 1. - С. 92-98.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5543550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Источники, используемые в работе</a:t>
            </a:r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468313" y="1628775"/>
            <a:ext cx="8183562" cy="3960813"/>
          </a:xfrm>
        </p:spPr>
        <p:txBody>
          <a:bodyPr/>
          <a:lstStyle/>
          <a:p>
            <a:pPr eaLnBrk="1" hangingPunct="1"/>
            <a:r>
              <a:rPr lang="ru-RU" sz="2000" smtClean="0"/>
              <a:t>А. Лябина. Феномен селфи, или почему весь мир стал одержим самолюбованием //  Комсомольская правда - 22 Августа, 11:55 // </a:t>
            </a:r>
            <a:r>
              <a:rPr lang="en-US" sz="2000" smtClean="0"/>
              <a:t>URL</a:t>
            </a:r>
            <a:r>
              <a:rPr lang="ru-RU" sz="2000" smtClean="0"/>
              <a:t>: </a:t>
            </a:r>
            <a:r>
              <a:rPr lang="en-US" sz="2000" u="sng" smtClean="0">
                <a:hlinkClick r:id="rId2"/>
              </a:rPr>
              <a:t>h</a:t>
            </a:r>
            <a:r>
              <a:rPr lang="ru-RU" sz="2000" u="sng" smtClean="0">
                <a:hlinkClick r:id="rId2"/>
              </a:rPr>
              <a:t>ttp://www.kp.ru/daily/26272/3148906/#close</a:t>
            </a:r>
            <a:endParaRPr lang="ru-RU" sz="2000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z="2000" smtClean="0"/>
              <a:t>Герасимова О. А.. Пабунская В. А. Влияние выраженности феминности-маскулинности на самооценки компонентов внешнего облика на различных этапах жизненного пути // Северокавказский психологический вестник. - 2004. - № 2. - С. 131-137.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Grp="1"/>
          </p:cNvSpPr>
          <p:nvPr>
            <p:ph type="ctrTitle"/>
          </p:nvPr>
        </p:nvSpPr>
        <p:spPr bwMode="auto">
          <a:xfrm>
            <a:off x="395288" y="1628775"/>
            <a:ext cx="8207375" cy="3530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9100" smtClean="0">
                <a:effectLst/>
              </a:rPr>
              <a:t>СПАСИБО ЗА ВНИМАНИЕ!</a:t>
            </a:r>
          </a:p>
        </p:txBody>
      </p:sp>
      <p:sp>
        <p:nvSpPr>
          <p:cNvPr id="32770" name="Rectang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39750" y="549275"/>
            <a:ext cx="6696075" cy="5476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Актуальность исследования</a:t>
            </a:r>
            <a:endParaRPr lang="ru-RU" sz="28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1763713" y="1412875"/>
            <a:ext cx="6192837" cy="29527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ru-RU" sz="1900" smtClean="0">
                <a:ea typeface="Verdana" pitchFamily="34" charset="0"/>
                <a:cs typeface="Verdana" pitchFamily="34" charset="0"/>
              </a:rPr>
              <a:t>   </a:t>
            </a:r>
            <a:r>
              <a:rPr lang="ru-RU" sz="3000" smtClean="0">
                <a:ea typeface="Verdana" pitchFamily="34" charset="0"/>
                <a:cs typeface="Verdana" pitchFamily="34" charset="0"/>
              </a:rPr>
              <a:t>Возросшая в наше время популярность селфи, беспокоящая общественность</a:t>
            </a:r>
          </a:p>
          <a:p>
            <a:pPr eaLnBrk="1" hangingPunct="1">
              <a:lnSpc>
                <a:spcPct val="80000"/>
              </a:lnSpc>
            </a:pPr>
            <a:endParaRPr lang="ru-RU" sz="26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183562" cy="5762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Цель исследования</a:t>
            </a:r>
            <a:endParaRPr lang="ru-RU" sz="28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1619250" y="1484313"/>
            <a:ext cx="6408738" cy="36004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sz="2400" smtClean="0"/>
              <a:t>Изучение истории появления и распространения селфи </a:t>
            </a:r>
          </a:p>
          <a:p>
            <a:pPr eaLnBrk="1" hangingPunct="1">
              <a:lnSpc>
                <a:spcPct val="150000"/>
              </a:lnSpc>
            </a:pPr>
            <a:r>
              <a:rPr lang="ru-RU" sz="2400" smtClean="0"/>
              <a:t>Выявление причины популярности и эмоций, которые люди испытывают при виде селфи других людей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4679950" cy="5762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Задачи исследования</a:t>
            </a:r>
            <a:endParaRPr lang="ru-RU" sz="28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908050"/>
            <a:ext cx="8064500" cy="4681538"/>
          </a:xfrm>
        </p:spPr>
        <p:txBody>
          <a:bodyPr>
            <a:normAutofit/>
          </a:bodyPr>
          <a:lstStyle/>
          <a:p>
            <a:r>
              <a:rPr lang="ru-RU" smtClean="0"/>
              <a:t>Поиск литературы</a:t>
            </a:r>
          </a:p>
          <a:p>
            <a:r>
              <a:rPr lang="ru-RU" smtClean="0"/>
              <a:t>Анализ полученного материала</a:t>
            </a:r>
          </a:p>
          <a:p>
            <a:r>
              <a:rPr lang="ru-RU" smtClean="0"/>
              <a:t>Проведение предварительного исследования</a:t>
            </a:r>
          </a:p>
          <a:p>
            <a:r>
              <a:rPr lang="ru-RU" smtClean="0"/>
              <a:t>Первые выводы на основе предварительного исследования</a:t>
            </a:r>
          </a:p>
          <a:p>
            <a:r>
              <a:rPr lang="ru-RU" smtClean="0"/>
              <a:t>Составление опроса, выявляющего зависимость популярности селфи от пола, возраста человека</a:t>
            </a:r>
          </a:p>
          <a:p>
            <a:r>
              <a:rPr lang="ru-RU" smtClean="0"/>
              <a:t>Проведение исследования</a:t>
            </a:r>
          </a:p>
          <a:p>
            <a:r>
              <a:rPr lang="ru-RU" smtClean="0"/>
              <a:t>Выводы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183562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Хронологические рамки исследования</a:t>
            </a:r>
            <a:endParaRPr lang="ru-RU" sz="28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503238" y="1628775"/>
            <a:ext cx="8183562" cy="38877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5200" smtClean="0"/>
              <a:t>     2002 – 2015 гг.</a:t>
            </a:r>
          </a:p>
          <a:p>
            <a:pPr eaLnBrk="1" hangingPunct="1">
              <a:buFont typeface="Wingdings 2" pitchFamily="18" charset="2"/>
              <a:buNone/>
            </a:pPr>
            <a:endParaRPr lang="ru-RU" sz="2000" smtClean="0"/>
          </a:p>
          <a:p>
            <a:pPr eaLnBrk="1" hangingPunct="1">
              <a:buFont typeface="Wingdings 2" pitchFamily="18" charset="2"/>
              <a:buNone/>
            </a:pPr>
            <a:endParaRPr lang="ru-RU" sz="2000" smtClean="0"/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ru-RU" sz="2000" smtClean="0"/>
              <a:t>   Нижняя хронологическая граница связана с первым употреблением термина «селфи» на интернет-форуме в Австралии. Верхняя хронологическая граница связана с началом данного исследования.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 bwMode="auto">
          <a:xfrm>
            <a:off x="539750" y="0"/>
            <a:ext cx="8183563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effectLst/>
                <a:latin typeface="Arial" charset="0"/>
              </a:rPr>
              <a:t>Структура работы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539750" y="1268413"/>
            <a:ext cx="7704138" cy="41878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u="sng" smtClean="0"/>
              <a:t>Введение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u="sng" smtClean="0"/>
              <a:t>Глава 1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u="sng" smtClean="0"/>
              <a:t>История появления селфи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u="sng" smtClean="0"/>
              <a:t>Классификация селфи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u="sng" smtClean="0"/>
              <a:t>Проблема селфи в массовой культуре. Обзор экспертных мнений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u="sng" smtClean="0"/>
              <a:t>Глава 2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u="sng" smtClean="0"/>
              <a:t>Предварительное исследование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u="sng" smtClean="0"/>
              <a:t>Основное исследование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u="sng" smtClean="0"/>
              <a:t>Выводы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u="sng" smtClean="0"/>
              <a:t>Заключение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u="sng" smtClean="0"/>
              <a:t>Список литературы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/>
          </p:cNvSpPr>
          <p:nvPr>
            <p:ph type="title"/>
          </p:nvPr>
        </p:nvSpPr>
        <p:spPr bwMode="auto">
          <a:xfrm>
            <a:off x="395288" y="549275"/>
            <a:ext cx="8183562" cy="5762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smtClean="0">
                <a:effectLst/>
              </a:rPr>
              <a:t>История появления селфи</a:t>
            </a:r>
          </a:p>
        </p:txBody>
      </p:sp>
      <p:pic>
        <p:nvPicPr>
          <p:cNvPr id="21506" name="Picture 6" descr="self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25538"/>
            <a:ext cx="33782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8" descr="ANd9GcTM7603T4zS6LpdQPtewR_4Y3A0YIzYVqSjdJvMH1YiAl0YwitVc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1125538"/>
            <a:ext cx="2305050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0" descr="1405144987_bez-imen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1125538"/>
            <a:ext cx="2374900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4" descr="pic_7be57f20a4ac92f54faf5d434737676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3068638"/>
            <a:ext cx="2016125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2" descr="1405145119_bhxwutnceaateq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5738" y="2852738"/>
            <a:ext cx="3097212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15"/>
          <p:cNvSpPr txBox="1">
            <a:spLocks noChangeArrowheads="1"/>
          </p:cNvSpPr>
          <p:nvPr/>
        </p:nvSpPr>
        <p:spPr bwMode="auto">
          <a:xfrm>
            <a:off x="1116013" y="4941888"/>
            <a:ext cx="24241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/>
              <a:t>1914 год</a:t>
            </a:r>
          </a:p>
        </p:txBody>
      </p:sp>
      <p:sp>
        <p:nvSpPr>
          <p:cNvPr id="21512" name="Text Box 16"/>
          <p:cNvSpPr txBox="1">
            <a:spLocks noChangeArrowheads="1"/>
          </p:cNvSpPr>
          <p:nvPr/>
        </p:nvSpPr>
        <p:spPr bwMode="auto">
          <a:xfrm>
            <a:off x="5148263" y="4868863"/>
            <a:ext cx="26304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/>
              <a:t>2015 год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 bwMode="auto">
          <a:xfrm>
            <a:off x="468313" y="404813"/>
            <a:ext cx="8183562" cy="7921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effectLst/>
              </a:rPr>
              <a:t>Классификация селфи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539750" y="1412875"/>
            <a:ext cx="8183563" cy="4187825"/>
          </a:xfrm>
        </p:spPr>
        <p:txBody>
          <a:bodyPr/>
          <a:lstStyle/>
          <a:p>
            <a:pPr eaLnBrk="1" hangingPunct="1"/>
            <a:r>
              <a:rPr lang="ru-RU" smtClean="0"/>
              <a:t>Способ съемки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Количество людей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Сообщение, которое посылает тот, кто выкладывает это селфи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Обстановка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183562" cy="7921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effectLst/>
              </a:rPr>
              <a:t>Обзор экспертных мнений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 flipV="1">
            <a:off x="539750" y="5816600"/>
            <a:ext cx="8183563" cy="492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400" smtClean="0"/>
          </a:p>
        </p:txBody>
      </p:sp>
      <p:sp>
        <p:nvSpPr>
          <p:cNvPr id="23555" name="AutoShape 4"/>
          <p:cNvSpPr>
            <a:spLocks noChangeArrowheads="1"/>
          </p:cNvSpPr>
          <p:nvPr/>
        </p:nvSpPr>
        <p:spPr bwMode="auto">
          <a:xfrm rot="2740650">
            <a:off x="2628107" y="835819"/>
            <a:ext cx="431800" cy="1728787"/>
          </a:xfrm>
          <a:prstGeom prst="downArrow">
            <a:avLst>
              <a:gd name="adj1" fmla="val 50000"/>
              <a:gd name="adj2" fmla="val 1000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6" name="AutoShape 6"/>
          <p:cNvSpPr>
            <a:spLocks noChangeArrowheads="1"/>
          </p:cNvSpPr>
          <p:nvPr/>
        </p:nvSpPr>
        <p:spPr bwMode="auto">
          <a:xfrm rot="-2550554">
            <a:off x="5508625" y="836613"/>
            <a:ext cx="431800" cy="1728787"/>
          </a:xfrm>
          <a:prstGeom prst="downArrow">
            <a:avLst>
              <a:gd name="adj1" fmla="val 50000"/>
              <a:gd name="adj2" fmla="val 1000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663575" y="2439988"/>
            <a:ext cx="397986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Способ очеловечивания интернет - пространства</a:t>
            </a:r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4895850" y="2420938"/>
            <a:ext cx="42481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Самолюбование, самореализация или самоудовлетво-рение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220</TotalTime>
  <Words>366</Words>
  <Application>Microsoft Office PowerPoint</Application>
  <PresentationFormat>Экран (4:3)</PresentationFormat>
  <Paragraphs>88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Verdana</vt:lpstr>
      <vt:lpstr>Wingdings 2</vt:lpstr>
      <vt:lpstr>Calibri</vt:lpstr>
      <vt:lpstr>Times New Roman</vt:lpstr>
      <vt:lpstr>Аспект</vt:lpstr>
      <vt:lpstr>Аспект</vt:lpstr>
      <vt:lpstr>Аспект</vt:lpstr>
      <vt:lpstr>Аспект</vt:lpstr>
      <vt:lpstr>Аспект</vt:lpstr>
      <vt:lpstr>Селфи в современном обществе</vt:lpstr>
      <vt:lpstr>Актуальность исследования</vt:lpstr>
      <vt:lpstr>Цель исследования</vt:lpstr>
      <vt:lpstr>Задачи исследования</vt:lpstr>
      <vt:lpstr>Хронологические рамки исследования</vt:lpstr>
      <vt:lpstr>Структура работы</vt:lpstr>
      <vt:lpstr>История появления селфи</vt:lpstr>
      <vt:lpstr>Классификация селфи</vt:lpstr>
      <vt:lpstr>Обзор экспертных мнений</vt:lpstr>
      <vt:lpstr>Слайд 10</vt:lpstr>
      <vt:lpstr>Предварительное исследование</vt:lpstr>
      <vt:lpstr>Основное исследование</vt:lpstr>
      <vt:lpstr>Причины</vt:lpstr>
      <vt:lpstr>Слайд 14</vt:lpstr>
      <vt:lpstr>Основные выводы</vt:lpstr>
      <vt:lpstr>Источники, используемые в работе</vt:lpstr>
      <vt:lpstr>Источники, используемые в работе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Селфи как социальное явление</dc:title>
  <dc:creator>Учитель</dc:creator>
  <cp:lastModifiedBy>home</cp:lastModifiedBy>
  <cp:revision>29</cp:revision>
  <dcterms:created xsi:type="dcterms:W3CDTF">2015-12-19T10:10:44Z</dcterms:created>
  <dcterms:modified xsi:type="dcterms:W3CDTF">2016-05-17T19:20:24Z</dcterms:modified>
</cp:coreProperties>
</file>