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3" r:id="rId6"/>
    <p:sldId id="264" r:id="rId7"/>
    <p:sldId id="262" r:id="rId8"/>
    <p:sldId id="260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E11-036D-45C1-927B-126E5829AD64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5315-A235-4BCA-9C37-53085F281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42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E11-036D-45C1-927B-126E5829AD64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5315-A235-4BCA-9C37-53085F281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25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E11-036D-45C1-927B-126E5829AD64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5315-A235-4BCA-9C37-53085F281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84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E11-036D-45C1-927B-126E5829AD64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5315-A235-4BCA-9C37-53085F281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89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E11-036D-45C1-927B-126E5829AD64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5315-A235-4BCA-9C37-53085F281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80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E11-036D-45C1-927B-126E5829AD64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5315-A235-4BCA-9C37-53085F281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0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E11-036D-45C1-927B-126E5829AD64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5315-A235-4BCA-9C37-53085F281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22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E11-036D-45C1-927B-126E5829AD64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5315-A235-4BCA-9C37-53085F281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4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E11-036D-45C1-927B-126E5829AD64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5315-A235-4BCA-9C37-53085F281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E11-036D-45C1-927B-126E5829AD64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5315-A235-4BCA-9C37-53085F281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30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E11-036D-45C1-927B-126E5829AD64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5315-A235-4BCA-9C37-53085F281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81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A0E11-036D-45C1-927B-126E5829AD64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95315-A235-4BCA-9C37-53085F281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79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323850" y="1962706"/>
            <a:ext cx="85725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Параллельные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вычисления</a:t>
            </a:r>
          </a:p>
        </p:txBody>
      </p:sp>
    </p:spTree>
    <p:extLst>
      <p:ext uri="{BB962C8B-B14F-4D97-AF65-F5344CB8AC3E}">
        <p14:creationId xmlns:p14="http://schemas.microsoft.com/office/powerpoint/2010/main" val="37671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971550" y="333375"/>
            <a:ext cx="7200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Пример решения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338124"/>
              </p:ext>
            </p:extLst>
          </p:nvPr>
        </p:nvGraphicFramePr>
        <p:xfrm>
          <a:off x="323528" y="2276872"/>
          <a:ext cx="5494097" cy="32313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0933"/>
                <a:gridCol w="1744016"/>
                <a:gridCol w="1744574"/>
                <a:gridCol w="1744574"/>
              </a:tblGrid>
              <a:tr h="349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Бригада 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Бригада 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Бригада 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33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Улож (4) (</a:t>
                      </a: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ru-RU" sz="1400">
                          <a:effectLst/>
                        </a:rPr>
                        <a:t>,</a:t>
                      </a:r>
                      <a:r>
                        <a:rPr lang="en-US" sz="1400">
                          <a:effectLst/>
                        </a:rPr>
                        <a:t>B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Улож (12) (</a:t>
                      </a:r>
                      <a:r>
                        <a:rPr lang="en-US" sz="1400">
                          <a:effectLst/>
                        </a:rPr>
                        <a:t>C</a:t>
                      </a:r>
                      <a:r>
                        <a:rPr lang="ru-RU" sz="1400">
                          <a:effectLst/>
                        </a:rPr>
                        <a:t>,</a:t>
                      </a:r>
                      <a:r>
                        <a:rPr lang="en-US" sz="1400">
                          <a:effectLst/>
                        </a:rPr>
                        <a:t>D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Пауза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6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2.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Уст (3) лев (4)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Уст (5) прав (4)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Уст (10) лев (12)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3.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Улож (2) (3)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Улож</a:t>
                      </a:r>
                      <a:r>
                        <a:rPr lang="ru-RU" sz="1400" dirty="0">
                          <a:effectLst/>
                        </a:rPr>
                        <a:t> (7) (5,10)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Уст (13) лев (12)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4.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Уст (6) лев (7)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Уст (11) прав (7)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Улож (14) сред (13)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5.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Уст (1) сред (2)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Улож (8) (6,11)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Уст (15) сред (14)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6.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Пауза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Уст (9) сред (8)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Пауза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1628800"/>
            <a:ext cx="2341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Количество бригад: 3.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024361"/>
              </p:ext>
            </p:extLst>
          </p:nvPr>
        </p:nvGraphicFramePr>
        <p:xfrm>
          <a:off x="6054030" y="2365168"/>
          <a:ext cx="2838450" cy="2936040"/>
        </p:xfrm>
        <a:graphic>
          <a:graphicData uri="http://schemas.openxmlformats.org/drawingml/2006/table">
            <a:tbl>
              <a:tblPr/>
              <a:tblGrid>
                <a:gridCol w="283845"/>
                <a:gridCol w="283845"/>
                <a:gridCol w="283845"/>
                <a:gridCol w="283845"/>
                <a:gridCol w="283845"/>
                <a:gridCol w="283845"/>
                <a:gridCol w="283845"/>
                <a:gridCol w="283845"/>
                <a:gridCol w="283845"/>
                <a:gridCol w="283845"/>
              </a:tblGrid>
              <a:tr h="295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0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4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323850" y="2721694"/>
            <a:ext cx="85725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87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971550" y="333375"/>
            <a:ext cx="72009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395288" y="1484313"/>
            <a:ext cx="8280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Познакомиться с понятием и принципом параллелизма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причинами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необходимости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проблемами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использования параллельных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вычислений.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Наглядно посмотреть, как может применяться параллелизм.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Попробовать самим прописать алгоритм для выполнения параллельных действий.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7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623888" y="1412875"/>
            <a:ext cx="5387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информатике параллелизм 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это свойство систем, при котором несколько вычислений выполняются одновременно, и при этом, возможно, взаимодействуют друг с другом.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971550" y="333375"/>
            <a:ext cx="72009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4000" b="1">
                <a:latin typeface="Times New Roman" pitchFamily="18" charset="0"/>
                <a:cs typeface="Times New Roman" pitchFamily="18" charset="0"/>
              </a:rPr>
              <a:t>Параллелизм</a:t>
            </a:r>
          </a:p>
        </p:txBody>
      </p:sp>
      <p:pic>
        <p:nvPicPr>
          <p:cNvPr id="7172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268413"/>
            <a:ext cx="27686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Прямоугольник 6"/>
          <p:cNvSpPr>
            <a:spLocks noChangeArrowheads="1"/>
          </p:cNvSpPr>
          <p:nvPr/>
        </p:nvSpPr>
        <p:spPr bwMode="auto">
          <a:xfrm>
            <a:off x="6011863" y="4248150"/>
            <a:ext cx="2768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«Проблема обедающих философов» –  классическая проблема с параллелизмом и разделяемыми ресурсами.</a:t>
            </a:r>
          </a:p>
        </p:txBody>
      </p:sp>
      <p:pic>
        <p:nvPicPr>
          <p:cNvPr id="7174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429000"/>
            <a:ext cx="2232025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2987675" y="5241925"/>
            <a:ext cx="2016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Жонглирование – пример параллелизма</a:t>
            </a:r>
          </a:p>
        </p:txBody>
      </p:sp>
    </p:spTree>
    <p:extLst>
      <p:ext uri="{BB962C8B-B14F-4D97-AF65-F5344CB8AC3E}">
        <p14:creationId xmlns:p14="http://schemas.microsoft.com/office/powerpoint/2010/main" val="413189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971550" y="333375"/>
            <a:ext cx="72009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Параллельные вычисления</a:t>
            </a: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395288" y="1484313"/>
            <a:ext cx="8280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Параллельные вычисления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способ организации компьютерных вычислений, при котором программы разрабатываются как набор взаимодействующих вычислительных процессов, работающих параллельно (одновременно). </a:t>
            </a:r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395288" y="3284538"/>
            <a:ext cx="8280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Суперкомпьютер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компьютер, способный производить как минимум сотни миллиардов операций в 1 с.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Параллельные вычисления и суперкомпьютеры – это связанные вещи. Работа суперкомпьютеров основана на параллелизме.</a:t>
            </a:r>
          </a:p>
        </p:txBody>
      </p:sp>
    </p:spTree>
    <p:extLst>
      <p:ext uri="{BB962C8B-B14F-4D97-AF65-F5344CB8AC3E}">
        <p14:creationId xmlns:p14="http://schemas.microsoft.com/office/powerpoint/2010/main" val="112272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1268413"/>
            <a:ext cx="27908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971550" y="333375"/>
            <a:ext cx="72009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4000" b="1">
                <a:latin typeface="Times New Roman" pitchFamily="18" charset="0"/>
                <a:cs typeface="Times New Roman" pitchFamily="18" charset="0"/>
              </a:rPr>
              <a:t>Суперкомпьютеры</a:t>
            </a:r>
          </a:p>
        </p:txBody>
      </p:sp>
      <p:sp>
        <p:nvSpPr>
          <p:cNvPr id="8197" name="Прямоугольник 5"/>
          <p:cNvSpPr>
            <a:spLocks noChangeArrowheads="1"/>
          </p:cNvSpPr>
          <p:nvPr/>
        </p:nvSpPr>
        <p:spPr bwMode="auto">
          <a:xfrm>
            <a:off x="611189" y="1556792"/>
            <a:ext cx="511293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Основное назначение: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суперкомпьютер предназначен для высокоскоростного выполнения прикладных процессов.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188" y="2924944"/>
            <a:ext cx="8266112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Основные признаки: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высокая производительность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самый современный технологический уровень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специфические архитектурные решения, направленные на повышение быстродействия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цена, обычно свыше 1-2 млн. долл.</a:t>
            </a:r>
          </a:p>
        </p:txBody>
      </p:sp>
    </p:spTree>
    <p:extLst>
      <p:ext uri="{BB962C8B-B14F-4D97-AF65-F5344CB8AC3E}">
        <p14:creationId xmlns:p14="http://schemas.microsoft.com/office/powerpoint/2010/main" val="28208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188" y="1999868"/>
            <a:ext cx="7921625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физика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химия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биология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метеорология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аэрокосмическая и автомобильная промышленность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ядерная энергетика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предсказания и разработки месторождений полезных ископаемых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нефтедобывающая и газовая промышленность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конструирование новых микропроцессоров и компьютеров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военные цели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создание компьютерных спецэффектов в кино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авиапромышленность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фармацевтика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971550" y="333375"/>
            <a:ext cx="72009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Области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применения суперкомпьютеров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1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971550" y="333375"/>
            <a:ext cx="72009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4000" b="1">
                <a:latin typeface="Times New Roman" pitchFamily="18" charset="0"/>
                <a:cs typeface="Times New Roman" pitchFamily="18" charset="0"/>
              </a:rPr>
              <a:t>Параллельные вычисления в школьном курсе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395288" y="1797050"/>
            <a:ext cx="828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/>
              <a:t>Сейчас для наглядного изучения параллельных алгоритмов существует две игры: «Стройка» и «Танковый экипаж».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539750" y="5602288"/>
            <a:ext cx="33115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b="1"/>
              <a:t>Чертеж конструкции, для построения которой должен быть составлен алгоритм</a:t>
            </a:r>
            <a:endParaRPr lang="ru-RU"/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5364163" y="5805488"/>
            <a:ext cx="32400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b="1"/>
              <a:t>Пример поля боя для игры «Танковый экипаж»</a:t>
            </a:r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9588" y="2565400"/>
          <a:ext cx="2838450" cy="2936040"/>
        </p:xfrm>
        <a:graphic>
          <a:graphicData uri="http://schemas.openxmlformats.org/drawingml/2006/table">
            <a:tbl>
              <a:tblPr/>
              <a:tblGrid>
                <a:gridCol w="283845"/>
                <a:gridCol w="283845"/>
                <a:gridCol w="283845"/>
                <a:gridCol w="283845"/>
                <a:gridCol w="283845"/>
                <a:gridCol w="283845"/>
                <a:gridCol w="283845"/>
                <a:gridCol w="283845"/>
                <a:gridCol w="283845"/>
                <a:gridCol w="283845"/>
              </a:tblGrid>
              <a:tr h="295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0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859338" y="2708275"/>
          <a:ext cx="3729031" cy="2962271"/>
        </p:xfrm>
        <a:graphic>
          <a:graphicData uri="http://schemas.openxmlformats.org/drawingml/2006/table">
            <a:tbl>
              <a:tblPr/>
              <a:tblGrid>
                <a:gridCol w="171207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  <a:gridCol w="154688"/>
              </a:tblGrid>
              <a:tr h="227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640" marR="64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656" name="Group 1"/>
          <p:cNvGrpSpPr>
            <a:grpSpLocks/>
          </p:cNvGrpSpPr>
          <p:nvPr/>
        </p:nvGrpSpPr>
        <p:grpSpPr bwMode="auto">
          <a:xfrm>
            <a:off x="5148263" y="2997200"/>
            <a:ext cx="2879725" cy="2016125"/>
            <a:chOff x="2433" y="1371"/>
            <a:chExt cx="6746" cy="5580"/>
          </a:xfrm>
        </p:grpSpPr>
        <p:sp>
          <p:nvSpPr>
            <p:cNvPr id="9657" name="AutoShape 10"/>
            <p:cNvSpPr>
              <a:spLocks noChangeArrowheads="1"/>
            </p:cNvSpPr>
            <p:nvPr/>
          </p:nvSpPr>
          <p:spPr bwMode="auto">
            <a:xfrm>
              <a:off x="5658" y="6771"/>
              <a:ext cx="180" cy="18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58" name="Freeform 9"/>
            <p:cNvSpPr>
              <a:spLocks/>
            </p:cNvSpPr>
            <p:nvPr/>
          </p:nvSpPr>
          <p:spPr bwMode="auto">
            <a:xfrm>
              <a:off x="4914" y="5038"/>
              <a:ext cx="949" cy="956"/>
            </a:xfrm>
            <a:custGeom>
              <a:avLst/>
              <a:gdLst>
                <a:gd name="T0" fmla="*/ 720 w 1260"/>
                <a:gd name="T1" fmla="*/ 1080 h 1080"/>
                <a:gd name="T2" fmla="*/ 1260 w 1260"/>
                <a:gd name="T3" fmla="*/ 720 h 1080"/>
                <a:gd name="T4" fmla="*/ 1260 w 1260"/>
                <a:gd name="T5" fmla="*/ 180 h 1080"/>
                <a:gd name="T6" fmla="*/ 720 w 1260"/>
                <a:gd name="T7" fmla="*/ 0 h 1080"/>
                <a:gd name="T8" fmla="*/ 360 w 1260"/>
                <a:gd name="T9" fmla="*/ 0 h 1080"/>
                <a:gd name="T10" fmla="*/ 0 w 1260"/>
                <a:gd name="T11" fmla="*/ 360 h 1080"/>
                <a:gd name="T12" fmla="*/ 0 w 1260"/>
                <a:gd name="T13" fmla="*/ 720 h 1080"/>
                <a:gd name="T14" fmla="*/ 540 w 1260"/>
                <a:gd name="T15" fmla="*/ 900 h 1080"/>
                <a:gd name="T16" fmla="*/ 720 w 1260"/>
                <a:gd name="T17" fmla="*/ 1080 h 10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60"/>
                <a:gd name="T28" fmla="*/ 0 h 1080"/>
                <a:gd name="T29" fmla="*/ 1260 w 1260"/>
                <a:gd name="T30" fmla="*/ 1080 h 10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60" h="1080">
                  <a:moveTo>
                    <a:pt x="720" y="1080"/>
                  </a:moveTo>
                  <a:lnTo>
                    <a:pt x="1260" y="720"/>
                  </a:lnTo>
                  <a:lnTo>
                    <a:pt x="1260" y="180"/>
                  </a:lnTo>
                  <a:lnTo>
                    <a:pt x="720" y="0"/>
                  </a:lnTo>
                  <a:lnTo>
                    <a:pt x="360" y="0"/>
                  </a:lnTo>
                  <a:lnTo>
                    <a:pt x="0" y="360"/>
                  </a:lnTo>
                  <a:lnTo>
                    <a:pt x="0" y="720"/>
                  </a:lnTo>
                  <a:lnTo>
                    <a:pt x="540" y="900"/>
                  </a:lnTo>
                  <a:lnTo>
                    <a:pt x="720" y="10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59" name="Freeform 8"/>
            <p:cNvSpPr>
              <a:spLocks/>
            </p:cNvSpPr>
            <p:nvPr/>
          </p:nvSpPr>
          <p:spPr bwMode="auto">
            <a:xfrm>
              <a:off x="5928" y="4122"/>
              <a:ext cx="1370" cy="1604"/>
            </a:xfrm>
            <a:custGeom>
              <a:avLst/>
              <a:gdLst>
                <a:gd name="T0" fmla="*/ 720 w 1440"/>
                <a:gd name="T1" fmla="*/ 1800 h 1980"/>
                <a:gd name="T2" fmla="*/ 720 w 1440"/>
                <a:gd name="T3" fmla="*/ 1260 h 1980"/>
                <a:gd name="T4" fmla="*/ 0 w 1440"/>
                <a:gd name="T5" fmla="*/ 360 h 1980"/>
                <a:gd name="T6" fmla="*/ 360 w 1440"/>
                <a:gd name="T7" fmla="*/ 0 h 1980"/>
                <a:gd name="T8" fmla="*/ 1260 w 1440"/>
                <a:gd name="T9" fmla="*/ 180 h 1980"/>
                <a:gd name="T10" fmla="*/ 1440 w 1440"/>
                <a:gd name="T11" fmla="*/ 360 h 1980"/>
                <a:gd name="T12" fmla="*/ 1080 w 1440"/>
                <a:gd name="T13" fmla="*/ 1800 h 1980"/>
                <a:gd name="T14" fmla="*/ 900 w 1440"/>
                <a:gd name="T15" fmla="*/ 1980 h 1980"/>
                <a:gd name="T16" fmla="*/ 720 w 1440"/>
                <a:gd name="T17" fmla="*/ 1800 h 19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0"/>
                <a:gd name="T28" fmla="*/ 0 h 1980"/>
                <a:gd name="T29" fmla="*/ 1440 w 1440"/>
                <a:gd name="T30" fmla="*/ 1980 h 19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0" h="1980">
                  <a:moveTo>
                    <a:pt x="720" y="1800"/>
                  </a:moveTo>
                  <a:lnTo>
                    <a:pt x="720" y="1260"/>
                  </a:lnTo>
                  <a:lnTo>
                    <a:pt x="0" y="360"/>
                  </a:lnTo>
                  <a:lnTo>
                    <a:pt x="360" y="0"/>
                  </a:lnTo>
                  <a:lnTo>
                    <a:pt x="1260" y="180"/>
                  </a:lnTo>
                  <a:lnTo>
                    <a:pt x="1440" y="360"/>
                  </a:lnTo>
                  <a:lnTo>
                    <a:pt x="1080" y="1800"/>
                  </a:lnTo>
                  <a:lnTo>
                    <a:pt x="900" y="1980"/>
                  </a:lnTo>
                  <a:lnTo>
                    <a:pt x="720" y="18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60" name="Oval 7"/>
            <p:cNvSpPr>
              <a:spLocks noChangeArrowheads="1"/>
            </p:cNvSpPr>
            <p:nvPr/>
          </p:nvSpPr>
          <p:spPr bwMode="auto">
            <a:xfrm>
              <a:off x="6717" y="3099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61" name="AutoShape 6"/>
            <p:cNvSpPr>
              <a:spLocks noChangeArrowheads="1"/>
            </p:cNvSpPr>
            <p:nvPr/>
          </p:nvSpPr>
          <p:spPr bwMode="auto">
            <a:xfrm flipV="1">
              <a:off x="5315" y="1371"/>
              <a:ext cx="180" cy="180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62" name="Freeform 5"/>
            <p:cNvSpPr>
              <a:spLocks/>
            </p:cNvSpPr>
            <p:nvPr/>
          </p:nvSpPr>
          <p:spPr bwMode="auto">
            <a:xfrm>
              <a:off x="7523" y="2934"/>
              <a:ext cx="1656" cy="1901"/>
            </a:xfrm>
            <a:custGeom>
              <a:avLst/>
              <a:gdLst>
                <a:gd name="T0" fmla="*/ 180 w 1656"/>
                <a:gd name="T1" fmla="*/ 350 h 1901"/>
                <a:gd name="T2" fmla="*/ 260 w 1656"/>
                <a:gd name="T3" fmla="*/ 420 h 1901"/>
                <a:gd name="T4" fmla="*/ 360 w 1656"/>
                <a:gd name="T5" fmla="*/ 520 h 1901"/>
                <a:gd name="T6" fmla="*/ 450 w 1656"/>
                <a:gd name="T7" fmla="*/ 610 h 1901"/>
                <a:gd name="T8" fmla="*/ 490 w 1656"/>
                <a:gd name="T9" fmla="*/ 620 h 1901"/>
                <a:gd name="T10" fmla="*/ 530 w 1656"/>
                <a:gd name="T11" fmla="*/ 640 h 1901"/>
                <a:gd name="T12" fmla="*/ 660 w 1656"/>
                <a:gd name="T13" fmla="*/ 730 h 1901"/>
                <a:gd name="T14" fmla="*/ 880 w 1656"/>
                <a:gd name="T15" fmla="*/ 920 h 1901"/>
                <a:gd name="T16" fmla="*/ 890 w 1656"/>
                <a:gd name="T17" fmla="*/ 1630 h 1901"/>
                <a:gd name="T18" fmla="*/ 870 w 1656"/>
                <a:gd name="T19" fmla="*/ 1690 h 1901"/>
                <a:gd name="T20" fmla="*/ 880 w 1656"/>
                <a:gd name="T21" fmla="*/ 1830 h 1901"/>
                <a:gd name="T22" fmla="*/ 990 w 1656"/>
                <a:gd name="T23" fmla="*/ 1840 h 1901"/>
                <a:gd name="T24" fmla="*/ 1070 w 1656"/>
                <a:gd name="T25" fmla="*/ 1870 h 1901"/>
                <a:gd name="T26" fmla="*/ 1440 w 1656"/>
                <a:gd name="T27" fmla="*/ 1780 h 1901"/>
                <a:gd name="T28" fmla="*/ 1460 w 1656"/>
                <a:gd name="T29" fmla="*/ 1720 h 1901"/>
                <a:gd name="T30" fmla="*/ 1520 w 1656"/>
                <a:gd name="T31" fmla="*/ 1540 h 1901"/>
                <a:gd name="T32" fmla="*/ 1570 w 1656"/>
                <a:gd name="T33" fmla="*/ 1430 h 1901"/>
                <a:gd name="T34" fmla="*/ 1440 w 1656"/>
                <a:gd name="T35" fmla="*/ 550 h 1901"/>
                <a:gd name="T36" fmla="*/ 1340 w 1656"/>
                <a:gd name="T37" fmla="*/ 420 h 1901"/>
                <a:gd name="T38" fmla="*/ 1300 w 1656"/>
                <a:gd name="T39" fmla="*/ 340 h 1901"/>
                <a:gd name="T40" fmla="*/ 1040 w 1656"/>
                <a:gd name="T41" fmla="*/ 210 h 1901"/>
                <a:gd name="T42" fmla="*/ 790 w 1656"/>
                <a:gd name="T43" fmla="*/ 110 h 1901"/>
                <a:gd name="T44" fmla="*/ 730 w 1656"/>
                <a:gd name="T45" fmla="*/ 70 h 1901"/>
                <a:gd name="T46" fmla="*/ 660 w 1656"/>
                <a:gd name="T47" fmla="*/ 50 h 1901"/>
                <a:gd name="T48" fmla="*/ 540 w 1656"/>
                <a:gd name="T49" fmla="*/ 0 h 1901"/>
                <a:gd name="T50" fmla="*/ 280 w 1656"/>
                <a:gd name="T51" fmla="*/ 60 h 1901"/>
                <a:gd name="T52" fmla="*/ 30 w 1656"/>
                <a:gd name="T53" fmla="*/ 70 h 1901"/>
                <a:gd name="T54" fmla="*/ 0 w 1656"/>
                <a:gd name="T55" fmla="*/ 130 h 1901"/>
                <a:gd name="T56" fmla="*/ 10 w 1656"/>
                <a:gd name="T57" fmla="*/ 210 h 1901"/>
                <a:gd name="T58" fmla="*/ 20 w 1656"/>
                <a:gd name="T59" fmla="*/ 240 h 1901"/>
                <a:gd name="T60" fmla="*/ 180 w 1656"/>
                <a:gd name="T61" fmla="*/ 320 h 1901"/>
                <a:gd name="T62" fmla="*/ 180 w 1656"/>
                <a:gd name="T63" fmla="*/ 350 h 190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656"/>
                <a:gd name="T97" fmla="*/ 0 h 1901"/>
                <a:gd name="T98" fmla="*/ 1656 w 1656"/>
                <a:gd name="T99" fmla="*/ 1901 h 190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656" h="1901">
                  <a:moveTo>
                    <a:pt x="180" y="350"/>
                  </a:moveTo>
                  <a:cubicBezTo>
                    <a:pt x="220" y="363"/>
                    <a:pt x="230" y="390"/>
                    <a:pt x="260" y="420"/>
                  </a:cubicBezTo>
                  <a:cubicBezTo>
                    <a:pt x="277" y="471"/>
                    <a:pt x="310" y="503"/>
                    <a:pt x="360" y="520"/>
                  </a:cubicBezTo>
                  <a:cubicBezTo>
                    <a:pt x="378" y="548"/>
                    <a:pt x="422" y="594"/>
                    <a:pt x="450" y="610"/>
                  </a:cubicBezTo>
                  <a:cubicBezTo>
                    <a:pt x="462" y="617"/>
                    <a:pt x="477" y="615"/>
                    <a:pt x="490" y="620"/>
                  </a:cubicBezTo>
                  <a:cubicBezTo>
                    <a:pt x="504" y="625"/>
                    <a:pt x="517" y="632"/>
                    <a:pt x="530" y="640"/>
                  </a:cubicBezTo>
                  <a:cubicBezTo>
                    <a:pt x="574" y="668"/>
                    <a:pt x="616" y="701"/>
                    <a:pt x="660" y="730"/>
                  </a:cubicBezTo>
                  <a:cubicBezTo>
                    <a:pt x="740" y="783"/>
                    <a:pt x="786" y="889"/>
                    <a:pt x="880" y="920"/>
                  </a:cubicBezTo>
                  <a:cubicBezTo>
                    <a:pt x="1025" y="1137"/>
                    <a:pt x="917" y="963"/>
                    <a:pt x="890" y="1630"/>
                  </a:cubicBezTo>
                  <a:cubicBezTo>
                    <a:pt x="889" y="1651"/>
                    <a:pt x="870" y="1690"/>
                    <a:pt x="870" y="1690"/>
                  </a:cubicBezTo>
                  <a:cubicBezTo>
                    <a:pt x="873" y="1737"/>
                    <a:pt x="851" y="1793"/>
                    <a:pt x="880" y="1830"/>
                  </a:cubicBezTo>
                  <a:cubicBezTo>
                    <a:pt x="903" y="1859"/>
                    <a:pt x="954" y="1833"/>
                    <a:pt x="990" y="1840"/>
                  </a:cubicBezTo>
                  <a:cubicBezTo>
                    <a:pt x="1018" y="1846"/>
                    <a:pt x="1042" y="1863"/>
                    <a:pt x="1070" y="1870"/>
                  </a:cubicBezTo>
                  <a:cubicBezTo>
                    <a:pt x="1222" y="1864"/>
                    <a:pt x="1349" y="1901"/>
                    <a:pt x="1440" y="1780"/>
                  </a:cubicBezTo>
                  <a:cubicBezTo>
                    <a:pt x="1447" y="1760"/>
                    <a:pt x="1458" y="1741"/>
                    <a:pt x="1460" y="1720"/>
                  </a:cubicBezTo>
                  <a:cubicBezTo>
                    <a:pt x="1468" y="1618"/>
                    <a:pt x="1447" y="1589"/>
                    <a:pt x="1520" y="1540"/>
                  </a:cubicBezTo>
                  <a:cubicBezTo>
                    <a:pt x="1544" y="1503"/>
                    <a:pt x="1546" y="1467"/>
                    <a:pt x="1570" y="1430"/>
                  </a:cubicBezTo>
                  <a:cubicBezTo>
                    <a:pt x="1567" y="1196"/>
                    <a:pt x="1656" y="766"/>
                    <a:pt x="1440" y="550"/>
                  </a:cubicBezTo>
                  <a:cubicBezTo>
                    <a:pt x="1422" y="496"/>
                    <a:pt x="1370" y="467"/>
                    <a:pt x="1340" y="420"/>
                  </a:cubicBezTo>
                  <a:cubicBezTo>
                    <a:pt x="1324" y="395"/>
                    <a:pt x="1324" y="358"/>
                    <a:pt x="1300" y="340"/>
                  </a:cubicBezTo>
                  <a:cubicBezTo>
                    <a:pt x="1224" y="283"/>
                    <a:pt x="1133" y="233"/>
                    <a:pt x="1040" y="210"/>
                  </a:cubicBezTo>
                  <a:cubicBezTo>
                    <a:pt x="973" y="160"/>
                    <a:pt x="870" y="137"/>
                    <a:pt x="790" y="110"/>
                  </a:cubicBezTo>
                  <a:cubicBezTo>
                    <a:pt x="767" y="102"/>
                    <a:pt x="753" y="78"/>
                    <a:pt x="730" y="70"/>
                  </a:cubicBezTo>
                  <a:cubicBezTo>
                    <a:pt x="687" y="56"/>
                    <a:pt x="710" y="63"/>
                    <a:pt x="660" y="50"/>
                  </a:cubicBezTo>
                  <a:cubicBezTo>
                    <a:pt x="620" y="23"/>
                    <a:pt x="580" y="27"/>
                    <a:pt x="540" y="0"/>
                  </a:cubicBezTo>
                  <a:cubicBezTo>
                    <a:pt x="457" y="21"/>
                    <a:pt x="365" y="54"/>
                    <a:pt x="280" y="60"/>
                  </a:cubicBezTo>
                  <a:cubicBezTo>
                    <a:pt x="197" y="66"/>
                    <a:pt x="113" y="67"/>
                    <a:pt x="30" y="70"/>
                  </a:cubicBezTo>
                  <a:cubicBezTo>
                    <a:pt x="20" y="85"/>
                    <a:pt x="0" y="109"/>
                    <a:pt x="0" y="130"/>
                  </a:cubicBezTo>
                  <a:cubicBezTo>
                    <a:pt x="0" y="157"/>
                    <a:pt x="5" y="184"/>
                    <a:pt x="10" y="210"/>
                  </a:cubicBezTo>
                  <a:cubicBezTo>
                    <a:pt x="12" y="220"/>
                    <a:pt x="13" y="233"/>
                    <a:pt x="20" y="240"/>
                  </a:cubicBezTo>
                  <a:cubicBezTo>
                    <a:pt x="65" y="285"/>
                    <a:pt x="121" y="305"/>
                    <a:pt x="180" y="320"/>
                  </a:cubicBezTo>
                  <a:cubicBezTo>
                    <a:pt x="191" y="365"/>
                    <a:pt x="200" y="370"/>
                    <a:pt x="180" y="35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63" name="AutoShape 4"/>
            <p:cNvSpPr>
              <a:spLocks noChangeArrowheads="1"/>
            </p:cNvSpPr>
            <p:nvPr/>
          </p:nvSpPr>
          <p:spPr bwMode="auto">
            <a:xfrm rot="8045867">
              <a:off x="3654" y="2753"/>
              <a:ext cx="180" cy="180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64" name="Freeform 3"/>
            <p:cNvSpPr>
              <a:spLocks/>
            </p:cNvSpPr>
            <p:nvPr/>
          </p:nvSpPr>
          <p:spPr bwMode="auto">
            <a:xfrm>
              <a:off x="2433" y="3755"/>
              <a:ext cx="1577" cy="2109"/>
            </a:xfrm>
            <a:custGeom>
              <a:avLst/>
              <a:gdLst>
                <a:gd name="T0" fmla="*/ 290 w 1700"/>
                <a:gd name="T1" fmla="*/ 0 h 2180"/>
                <a:gd name="T2" fmla="*/ 1140 w 1700"/>
                <a:gd name="T3" fmla="*/ 40 h 2180"/>
                <a:gd name="T4" fmla="*/ 1250 w 1700"/>
                <a:gd name="T5" fmla="*/ 60 h 2180"/>
                <a:gd name="T6" fmla="*/ 1280 w 1700"/>
                <a:gd name="T7" fmla="*/ 90 h 2180"/>
                <a:gd name="T8" fmla="*/ 1350 w 1700"/>
                <a:gd name="T9" fmla="*/ 110 h 2180"/>
                <a:gd name="T10" fmla="*/ 1410 w 1700"/>
                <a:gd name="T11" fmla="*/ 180 h 2180"/>
                <a:gd name="T12" fmla="*/ 1420 w 1700"/>
                <a:gd name="T13" fmla="*/ 220 h 2180"/>
                <a:gd name="T14" fmla="*/ 1450 w 1700"/>
                <a:gd name="T15" fmla="*/ 250 h 2180"/>
                <a:gd name="T16" fmla="*/ 1470 w 1700"/>
                <a:gd name="T17" fmla="*/ 280 h 2180"/>
                <a:gd name="T18" fmla="*/ 1630 w 1700"/>
                <a:gd name="T19" fmla="*/ 450 h 2180"/>
                <a:gd name="T20" fmla="*/ 1700 w 1700"/>
                <a:gd name="T21" fmla="*/ 570 h 2180"/>
                <a:gd name="T22" fmla="*/ 1680 w 1700"/>
                <a:gd name="T23" fmla="*/ 670 h 2180"/>
                <a:gd name="T24" fmla="*/ 1620 w 1700"/>
                <a:gd name="T25" fmla="*/ 790 h 2180"/>
                <a:gd name="T26" fmla="*/ 1610 w 1700"/>
                <a:gd name="T27" fmla="*/ 1140 h 2180"/>
                <a:gd name="T28" fmla="*/ 1550 w 1700"/>
                <a:gd name="T29" fmla="*/ 1260 h 2180"/>
                <a:gd name="T30" fmla="*/ 1540 w 1700"/>
                <a:gd name="T31" fmla="*/ 1450 h 2180"/>
                <a:gd name="T32" fmla="*/ 1490 w 1700"/>
                <a:gd name="T33" fmla="*/ 1540 h 2180"/>
                <a:gd name="T34" fmla="*/ 1390 w 1700"/>
                <a:gd name="T35" fmla="*/ 1720 h 2180"/>
                <a:gd name="T36" fmla="*/ 1300 w 1700"/>
                <a:gd name="T37" fmla="*/ 1800 h 2180"/>
                <a:gd name="T38" fmla="*/ 1240 w 1700"/>
                <a:gd name="T39" fmla="*/ 1840 h 2180"/>
                <a:gd name="T40" fmla="*/ 1120 w 1700"/>
                <a:gd name="T41" fmla="*/ 1860 h 2180"/>
                <a:gd name="T42" fmla="*/ 1030 w 1700"/>
                <a:gd name="T43" fmla="*/ 1940 h 2180"/>
                <a:gd name="T44" fmla="*/ 980 w 1700"/>
                <a:gd name="T45" fmla="*/ 2030 h 2180"/>
                <a:gd name="T46" fmla="*/ 880 w 1700"/>
                <a:gd name="T47" fmla="*/ 2100 h 2180"/>
                <a:gd name="T48" fmla="*/ 790 w 1700"/>
                <a:gd name="T49" fmla="*/ 2140 h 2180"/>
                <a:gd name="T50" fmla="*/ 760 w 1700"/>
                <a:gd name="T51" fmla="*/ 2160 h 2180"/>
                <a:gd name="T52" fmla="*/ 680 w 1700"/>
                <a:gd name="T53" fmla="*/ 2180 h 2180"/>
                <a:gd name="T54" fmla="*/ 450 w 1700"/>
                <a:gd name="T55" fmla="*/ 2170 h 2180"/>
                <a:gd name="T56" fmla="*/ 420 w 1700"/>
                <a:gd name="T57" fmla="*/ 2150 h 2180"/>
                <a:gd name="T58" fmla="*/ 380 w 1700"/>
                <a:gd name="T59" fmla="*/ 2140 h 2180"/>
                <a:gd name="T60" fmla="*/ 300 w 1700"/>
                <a:gd name="T61" fmla="*/ 2100 h 2180"/>
                <a:gd name="T62" fmla="*/ 250 w 1700"/>
                <a:gd name="T63" fmla="*/ 2050 h 2180"/>
                <a:gd name="T64" fmla="*/ 200 w 1700"/>
                <a:gd name="T65" fmla="*/ 2010 h 2180"/>
                <a:gd name="T66" fmla="*/ 120 w 1700"/>
                <a:gd name="T67" fmla="*/ 1930 h 2180"/>
                <a:gd name="T68" fmla="*/ 60 w 1700"/>
                <a:gd name="T69" fmla="*/ 1820 h 2180"/>
                <a:gd name="T70" fmla="*/ 0 w 1700"/>
                <a:gd name="T71" fmla="*/ 1670 h 2180"/>
                <a:gd name="T72" fmla="*/ 10 w 1700"/>
                <a:gd name="T73" fmla="*/ 1440 h 2180"/>
                <a:gd name="T74" fmla="*/ 50 w 1700"/>
                <a:gd name="T75" fmla="*/ 1340 h 2180"/>
                <a:gd name="T76" fmla="*/ 160 w 1700"/>
                <a:gd name="T77" fmla="*/ 1140 h 2180"/>
                <a:gd name="T78" fmla="*/ 240 w 1700"/>
                <a:gd name="T79" fmla="*/ 1020 h 2180"/>
                <a:gd name="T80" fmla="*/ 350 w 1700"/>
                <a:gd name="T81" fmla="*/ 840 h 2180"/>
                <a:gd name="T82" fmla="*/ 380 w 1700"/>
                <a:gd name="T83" fmla="*/ 590 h 2180"/>
                <a:gd name="T84" fmla="*/ 250 w 1700"/>
                <a:gd name="T85" fmla="*/ 60 h 2180"/>
                <a:gd name="T86" fmla="*/ 220 w 1700"/>
                <a:gd name="T87" fmla="*/ 40 h 2180"/>
                <a:gd name="T88" fmla="*/ 250 w 1700"/>
                <a:gd name="T89" fmla="*/ 20 h 2180"/>
                <a:gd name="T90" fmla="*/ 290 w 1700"/>
                <a:gd name="T91" fmla="*/ 0 h 218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700"/>
                <a:gd name="T139" fmla="*/ 0 h 2180"/>
                <a:gd name="T140" fmla="*/ 1700 w 1700"/>
                <a:gd name="T141" fmla="*/ 2180 h 218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700" h="2180">
                  <a:moveTo>
                    <a:pt x="290" y="0"/>
                  </a:moveTo>
                  <a:cubicBezTo>
                    <a:pt x="583" y="8"/>
                    <a:pt x="846" y="33"/>
                    <a:pt x="1140" y="40"/>
                  </a:cubicBezTo>
                  <a:cubicBezTo>
                    <a:pt x="1143" y="40"/>
                    <a:pt x="1229" y="46"/>
                    <a:pt x="1250" y="60"/>
                  </a:cubicBezTo>
                  <a:cubicBezTo>
                    <a:pt x="1262" y="68"/>
                    <a:pt x="1268" y="83"/>
                    <a:pt x="1280" y="90"/>
                  </a:cubicBezTo>
                  <a:cubicBezTo>
                    <a:pt x="1301" y="102"/>
                    <a:pt x="1327" y="102"/>
                    <a:pt x="1350" y="110"/>
                  </a:cubicBezTo>
                  <a:cubicBezTo>
                    <a:pt x="1370" y="130"/>
                    <a:pt x="1397" y="154"/>
                    <a:pt x="1410" y="180"/>
                  </a:cubicBezTo>
                  <a:cubicBezTo>
                    <a:pt x="1416" y="192"/>
                    <a:pt x="1413" y="208"/>
                    <a:pt x="1420" y="220"/>
                  </a:cubicBezTo>
                  <a:cubicBezTo>
                    <a:pt x="1427" y="232"/>
                    <a:pt x="1441" y="239"/>
                    <a:pt x="1450" y="250"/>
                  </a:cubicBezTo>
                  <a:cubicBezTo>
                    <a:pt x="1458" y="259"/>
                    <a:pt x="1465" y="269"/>
                    <a:pt x="1470" y="280"/>
                  </a:cubicBezTo>
                  <a:cubicBezTo>
                    <a:pt x="1508" y="355"/>
                    <a:pt x="1553" y="411"/>
                    <a:pt x="1630" y="450"/>
                  </a:cubicBezTo>
                  <a:cubicBezTo>
                    <a:pt x="1658" y="491"/>
                    <a:pt x="1685" y="524"/>
                    <a:pt x="1700" y="570"/>
                  </a:cubicBezTo>
                  <a:cubicBezTo>
                    <a:pt x="1696" y="596"/>
                    <a:pt x="1694" y="642"/>
                    <a:pt x="1680" y="670"/>
                  </a:cubicBezTo>
                  <a:cubicBezTo>
                    <a:pt x="1660" y="710"/>
                    <a:pt x="1634" y="747"/>
                    <a:pt x="1620" y="790"/>
                  </a:cubicBezTo>
                  <a:cubicBezTo>
                    <a:pt x="1617" y="907"/>
                    <a:pt x="1619" y="1024"/>
                    <a:pt x="1610" y="1140"/>
                  </a:cubicBezTo>
                  <a:cubicBezTo>
                    <a:pt x="1608" y="1162"/>
                    <a:pt x="1560" y="1231"/>
                    <a:pt x="1550" y="1260"/>
                  </a:cubicBezTo>
                  <a:cubicBezTo>
                    <a:pt x="1547" y="1323"/>
                    <a:pt x="1546" y="1387"/>
                    <a:pt x="1540" y="1450"/>
                  </a:cubicBezTo>
                  <a:cubicBezTo>
                    <a:pt x="1536" y="1491"/>
                    <a:pt x="1504" y="1497"/>
                    <a:pt x="1490" y="1540"/>
                  </a:cubicBezTo>
                  <a:cubicBezTo>
                    <a:pt x="1469" y="1602"/>
                    <a:pt x="1445" y="1683"/>
                    <a:pt x="1390" y="1720"/>
                  </a:cubicBezTo>
                  <a:cubicBezTo>
                    <a:pt x="1363" y="1761"/>
                    <a:pt x="1342" y="1775"/>
                    <a:pt x="1300" y="1800"/>
                  </a:cubicBezTo>
                  <a:cubicBezTo>
                    <a:pt x="1279" y="1812"/>
                    <a:pt x="1260" y="1827"/>
                    <a:pt x="1240" y="1840"/>
                  </a:cubicBezTo>
                  <a:cubicBezTo>
                    <a:pt x="1206" y="1862"/>
                    <a:pt x="1160" y="1852"/>
                    <a:pt x="1120" y="1860"/>
                  </a:cubicBezTo>
                  <a:cubicBezTo>
                    <a:pt x="1081" y="1880"/>
                    <a:pt x="1050" y="1899"/>
                    <a:pt x="1030" y="1940"/>
                  </a:cubicBezTo>
                  <a:cubicBezTo>
                    <a:pt x="1014" y="1972"/>
                    <a:pt x="1022" y="2009"/>
                    <a:pt x="980" y="2030"/>
                  </a:cubicBezTo>
                  <a:cubicBezTo>
                    <a:pt x="941" y="2050"/>
                    <a:pt x="918" y="2081"/>
                    <a:pt x="880" y="2100"/>
                  </a:cubicBezTo>
                  <a:cubicBezTo>
                    <a:pt x="851" y="2115"/>
                    <a:pt x="819" y="2125"/>
                    <a:pt x="790" y="2140"/>
                  </a:cubicBezTo>
                  <a:cubicBezTo>
                    <a:pt x="779" y="2145"/>
                    <a:pt x="771" y="2156"/>
                    <a:pt x="760" y="2160"/>
                  </a:cubicBezTo>
                  <a:cubicBezTo>
                    <a:pt x="734" y="2169"/>
                    <a:pt x="680" y="2180"/>
                    <a:pt x="680" y="2180"/>
                  </a:cubicBezTo>
                  <a:cubicBezTo>
                    <a:pt x="603" y="2177"/>
                    <a:pt x="526" y="2179"/>
                    <a:pt x="450" y="2170"/>
                  </a:cubicBezTo>
                  <a:cubicBezTo>
                    <a:pt x="438" y="2169"/>
                    <a:pt x="431" y="2155"/>
                    <a:pt x="420" y="2150"/>
                  </a:cubicBezTo>
                  <a:cubicBezTo>
                    <a:pt x="407" y="2145"/>
                    <a:pt x="393" y="2145"/>
                    <a:pt x="380" y="2140"/>
                  </a:cubicBezTo>
                  <a:cubicBezTo>
                    <a:pt x="352" y="2129"/>
                    <a:pt x="300" y="2100"/>
                    <a:pt x="300" y="2100"/>
                  </a:cubicBezTo>
                  <a:cubicBezTo>
                    <a:pt x="247" y="2020"/>
                    <a:pt x="317" y="2117"/>
                    <a:pt x="250" y="2050"/>
                  </a:cubicBezTo>
                  <a:cubicBezTo>
                    <a:pt x="205" y="2005"/>
                    <a:pt x="258" y="2029"/>
                    <a:pt x="200" y="2010"/>
                  </a:cubicBezTo>
                  <a:cubicBezTo>
                    <a:pt x="171" y="1981"/>
                    <a:pt x="154" y="1953"/>
                    <a:pt x="120" y="1930"/>
                  </a:cubicBezTo>
                  <a:cubicBezTo>
                    <a:pt x="83" y="1875"/>
                    <a:pt x="105" y="1911"/>
                    <a:pt x="60" y="1820"/>
                  </a:cubicBezTo>
                  <a:cubicBezTo>
                    <a:pt x="35" y="1769"/>
                    <a:pt x="32" y="1717"/>
                    <a:pt x="0" y="1670"/>
                  </a:cubicBezTo>
                  <a:cubicBezTo>
                    <a:pt x="3" y="1593"/>
                    <a:pt x="2" y="1516"/>
                    <a:pt x="10" y="1440"/>
                  </a:cubicBezTo>
                  <a:cubicBezTo>
                    <a:pt x="15" y="1395"/>
                    <a:pt x="35" y="1378"/>
                    <a:pt x="50" y="1340"/>
                  </a:cubicBezTo>
                  <a:cubicBezTo>
                    <a:pt x="79" y="1267"/>
                    <a:pt x="103" y="1197"/>
                    <a:pt x="160" y="1140"/>
                  </a:cubicBezTo>
                  <a:cubicBezTo>
                    <a:pt x="175" y="1095"/>
                    <a:pt x="214" y="1060"/>
                    <a:pt x="240" y="1020"/>
                  </a:cubicBezTo>
                  <a:cubicBezTo>
                    <a:pt x="279" y="961"/>
                    <a:pt x="311" y="899"/>
                    <a:pt x="350" y="840"/>
                  </a:cubicBezTo>
                  <a:cubicBezTo>
                    <a:pt x="368" y="750"/>
                    <a:pt x="374" y="692"/>
                    <a:pt x="380" y="590"/>
                  </a:cubicBezTo>
                  <a:cubicBezTo>
                    <a:pt x="373" y="229"/>
                    <a:pt x="514" y="89"/>
                    <a:pt x="250" y="60"/>
                  </a:cubicBezTo>
                  <a:cubicBezTo>
                    <a:pt x="240" y="53"/>
                    <a:pt x="220" y="52"/>
                    <a:pt x="220" y="40"/>
                  </a:cubicBezTo>
                  <a:cubicBezTo>
                    <a:pt x="220" y="28"/>
                    <a:pt x="240" y="26"/>
                    <a:pt x="250" y="20"/>
                  </a:cubicBezTo>
                  <a:cubicBezTo>
                    <a:pt x="263" y="13"/>
                    <a:pt x="277" y="7"/>
                    <a:pt x="29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65" name="Freeform 2"/>
            <p:cNvSpPr>
              <a:spLocks/>
            </p:cNvSpPr>
            <p:nvPr/>
          </p:nvSpPr>
          <p:spPr bwMode="auto">
            <a:xfrm>
              <a:off x="3097" y="2029"/>
              <a:ext cx="2122" cy="1137"/>
            </a:xfrm>
            <a:custGeom>
              <a:avLst/>
              <a:gdLst>
                <a:gd name="T0" fmla="*/ 373 w 2122"/>
                <a:gd name="T1" fmla="*/ 634 h 1515"/>
                <a:gd name="T2" fmla="*/ 713 w 2122"/>
                <a:gd name="T3" fmla="*/ 664 h 1515"/>
                <a:gd name="T4" fmla="*/ 723 w 2122"/>
                <a:gd name="T5" fmla="*/ 694 h 1515"/>
                <a:gd name="T6" fmla="*/ 733 w 2122"/>
                <a:gd name="T7" fmla="*/ 754 h 1515"/>
                <a:gd name="T8" fmla="*/ 783 w 2122"/>
                <a:gd name="T9" fmla="*/ 854 h 1515"/>
                <a:gd name="T10" fmla="*/ 873 w 2122"/>
                <a:gd name="T11" fmla="*/ 974 h 1515"/>
                <a:gd name="T12" fmla="*/ 1013 w 2122"/>
                <a:gd name="T13" fmla="*/ 1124 h 1515"/>
                <a:gd name="T14" fmla="*/ 1123 w 2122"/>
                <a:gd name="T15" fmla="*/ 1184 h 1515"/>
                <a:gd name="T16" fmla="*/ 1223 w 2122"/>
                <a:gd name="T17" fmla="*/ 1234 h 1515"/>
                <a:gd name="T18" fmla="*/ 1413 w 2122"/>
                <a:gd name="T19" fmla="*/ 1294 h 1515"/>
                <a:gd name="T20" fmla="*/ 1573 w 2122"/>
                <a:gd name="T21" fmla="*/ 1354 h 1515"/>
                <a:gd name="T22" fmla="*/ 1633 w 2122"/>
                <a:gd name="T23" fmla="*/ 1394 h 1515"/>
                <a:gd name="T24" fmla="*/ 1763 w 2122"/>
                <a:gd name="T25" fmla="*/ 1424 h 1515"/>
                <a:gd name="T26" fmla="*/ 1863 w 2122"/>
                <a:gd name="T27" fmla="*/ 1474 h 1515"/>
                <a:gd name="T28" fmla="*/ 1923 w 2122"/>
                <a:gd name="T29" fmla="*/ 1494 h 1515"/>
                <a:gd name="T30" fmla="*/ 2063 w 2122"/>
                <a:gd name="T31" fmla="*/ 1454 h 1515"/>
                <a:gd name="T32" fmla="*/ 2083 w 2122"/>
                <a:gd name="T33" fmla="*/ 1274 h 1515"/>
                <a:gd name="T34" fmla="*/ 2103 w 2122"/>
                <a:gd name="T35" fmla="*/ 1214 h 1515"/>
                <a:gd name="T36" fmla="*/ 2063 w 2122"/>
                <a:gd name="T37" fmla="*/ 644 h 1515"/>
                <a:gd name="T38" fmla="*/ 2033 w 2122"/>
                <a:gd name="T39" fmla="*/ 474 h 1515"/>
                <a:gd name="T40" fmla="*/ 1943 w 2122"/>
                <a:gd name="T41" fmla="*/ 324 h 1515"/>
                <a:gd name="T42" fmla="*/ 1893 w 2122"/>
                <a:gd name="T43" fmla="*/ 234 h 1515"/>
                <a:gd name="T44" fmla="*/ 1873 w 2122"/>
                <a:gd name="T45" fmla="*/ 204 h 1515"/>
                <a:gd name="T46" fmla="*/ 1833 w 2122"/>
                <a:gd name="T47" fmla="*/ 124 h 1515"/>
                <a:gd name="T48" fmla="*/ 1793 w 2122"/>
                <a:gd name="T49" fmla="*/ 64 h 1515"/>
                <a:gd name="T50" fmla="*/ 1763 w 2122"/>
                <a:gd name="T51" fmla="*/ 54 h 1515"/>
                <a:gd name="T52" fmla="*/ 1633 w 2122"/>
                <a:gd name="T53" fmla="*/ 4 h 1515"/>
                <a:gd name="T54" fmla="*/ 1293 w 2122"/>
                <a:gd name="T55" fmla="*/ 14 h 1515"/>
                <a:gd name="T56" fmla="*/ 1203 w 2122"/>
                <a:gd name="T57" fmla="*/ 84 h 1515"/>
                <a:gd name="T58" fmla="*/ 1103 w 2122"/>
                <a:gd name="T59" fmla="*/ 134 h 1515"/>
                <a:gd name="T60" fmla="*/ 993 w 2122"/>
                <a:gd name="T61" fmla="*/ 174 h 1515"/>
                <a:gd name="T62" fmla="*/ 133 w 2122"/>
                <a:gd name="T63" fmla="*/ 184 h 1515"/>
                <a:gd name="T64" fmla="*/ 83 w 2122"/>
                <a:gd name="T65" fmla="*/ 274 h 1515"/>
                <a:gd name="T66" fmla="*/ 183 w 2122"/>
                <a:gd name="T67" fmla="*/ 684 h 1515"/>
                <a:gd name="T68" fmla="*/ 373 w 2122"/>
                <a:gd name="T69" fmla="*/ 634 h 15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22"/>
                <a:gd name="T106" fmla="*/ 0 h 1515"/>
                <a:gd name="T107" fmla="*/ 2122 w 2122"/>
                <a:gd name="T108" fmla="*/ 1515 h 15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22" h="1515">
                  <a:moveTo>
                    <a:pt x="373" y="634"/>
                  </a:moveTo>
                  <a:cubicBezTo>
                    <a:pt x="515" y="640"/>
                    <a:pt x="593" y="634"/>
                    <a:pt x="713" y="664"/>
                  </a:cubicBezTo>
                  <a:cubicBezTo>
                    <a:pt x="716" y="674"/>
                    <a:pt x="721" y="684"/>
                    <a:pt x="723" y="694"/>
                  </a:cubicBezTo>
                  <a:cubicBezTo>
                    <a:pt x="727" y="714"/>
                    <a:pt x="727" y="735"/>
                    <a:pt x="733" y="754"/>
                  </a:cubicBezTo>
                  <a:cubicBezTo>
                    <a:pt x="743" y="786"/>
                    <a:pt x="768" y="824"/>
                    <a:pt x="783" y="854"/>
                  </a:cubicBezTo>
                  <a:cubicBezTo>
                    <a:pt x="806" y="901"/>
                    <a:pt x="856" y="922"/>
                    <a:pt x="873" y="974"/>
                  </a:cubicBezTo>
                  <a:cubicBezTo>
                    <a:pt x="900" y="1055"/>
                    <a:pt x="936" y="1098"/>
                    <a:pt x="1013" y="1124"/>
                  </a:cubicBezTo>
                  <a:cubicBezTo>
                    <a:pt x="1051" y="1152"/>
                    <a:pt x="1084" y="1159"/>
                    <a:pt x="1123" y="1184"/>
                  </a:cubicBezTo>
                  <a:cubicBezTo>
                    <a:pt x="1196" y="1229"/>
                    <a:pt x="1127" y="1205"/>
                    <a:pt x="1223" y="1234"/>
                  </a:cubicBezTo>
                  <a:cubicBezTo>
                    <a:pt x="1272" y="1249"/>
                    <a:pt x="1370" y="1265"/>
                    <a:pt x="1413" y="1294"/>
                  </a:cubicBezTo>
                  <a:cubicBezTo>
                    <a:pt x="1460" y="1326"/>
                    <a:pt x="1519" y="1336"/>
                    <a:pt x="1573" y="1354"/>
                  </a:cubicBezTo>
                  <a:cubicBezTo>
                    <a:pt x="1596" y="1362"/>
                    <a:pt x="1613" y="1381"/>
                    <a:pt x="1633" y="1394"/>
                  </a:cubicBezTo>
                  <a:cubicBezTo>
                    <a:pt x="1643" y="1401"/>
                    <a:pt x="1739" y="1419"/>
                    <a:pt x="1763" y="1424"/>
                  </a:cubicBezTo>
                  <a:cubicBezTo>
                    <a:pt x="1794" y="1444"/>
                    <a:pt x="1829" y="1460"/>
                    <a:pt x="1863" y="1474"/>
                  </a:cubicBezTo>
                  <a:cubicBezTo>
                    <a:pt x="1883" y="1482"/>
                    <a:pt x="1923" y="1494"/>
                    <a:pt x="1923" y="1494"/>
                  </a:cubicBezTo>
                  <a:cubicBezTo>
                    <a:pt x="1954" y="1491"/>
                    <a:pt x="2051" y="1515"/>
                    <a:pt x="2063" y="1454"/>
                  </a:cubicBezTo>
                  <a:cubicBezTo>
                    <a:pt x="2091" y="1315"/>
                    <a:pt x="2058" y="1373"/>
                    <a:pt x="2083" y="1274"/>
                  </a:cubicBezTo>
                  <a:cubicBezTo>
                    <a:pt x="2088" y="1254"/>
                    <a:pt x="2103" y="1214"/>
                    <a:pt x="2103" y="1214"/>
                  </a:cubicBezTo>
                  <a:cubicBezTo>
                    <a:pt x="2097" y="1059"/>
                    <a:pt x="2122" y="821"/>
                    <a:pt x="2063" y="644"/>
                  </a:cubicBezTo>
                  <a:cubicBezTo>
                    <a:pt x="2060" y="609"/>
                    <a:pt x="2060" y="514"/>
                    <a:pt x="2033" y="474"/>
                  </a:cubicBezTo>
                  <a:cubicBezTo>
                    <a:pt x="2021" y="456"/>
                    <a:pt x="1948" y="338"/>
                    <a:pt x="1943" y="324"/>
                  </a:cubicBezTo>
                  <a:cubicBezTo>
                    <a:pt x="1925" y="271"/>
                    <a:pt x="1939" y="303"/>
                    <a:pt x="1893" y="234"/>
                  </a:cubicBezTo>
                  <a:cubicBezTo>
                    <a:pt x="1886" y="224"/>
                    <a:pt x="1873" y="204"/>
                    <a:pt x="1873" y="204"/>
                  </a:cubicBezTo>
                  <a:cubicBezTo>
                    <a:pt x="1858" y="143"/>
                    <a:pt x="1873" y="181"/>
                    <a:pt x="1833" y="124"/>
                  </a:cubicBezTo>
                  <a:cubicBezTo>
                    <a:pt x="1819" y="104"/>
                    <a:pt x="1806" y="84"/>
                    <a:pt x="1793" y="64"/>
                  </a:cubicBezTo>
                  <a:cubicBezTo>
                    <a:pt x="1787" y="55"/>
                    <a:pt x="1772" y="59"/>
                    <a:pt x="1763" y="54"/>
                  </a:cubicBezTo>
                  <a:cubicBezTo>
                    <a:pt x="1720" y="32"/>
                    <a:pt x="1680" y="16"/>
                    <a:pt x="1633" y="4"/>
                  </a:cubicBezTo>
                  <a:cubicBezTo>
                    <a:pt x="1520" y="7"/>
                    <a:pt x="1406" y="0"/>
                    <a:pt x="1293" y="14"/>
                  </a:cubicBezTo>
                  <a:cubicBezTo>
                    <a:pt x="1254" y="19"/>
                    <a:pt x="1231" y="62"/>
                    <a:pt x="1203" y="84"/>
                  </a:cubicBezTo>
                  <a:cubicBezTo>
                    <a:pt x="1147" y="128"/>
                    <a:pt x="1158" y="120"/>
                    <a:pt x="1103" y="134"/>
                  </a:cubicBezTo>
                  <a:cubicBezTo>
                    <a:pt x="1050" y="169"/>
                    <a:pt x="1085" y="151"/>
                    <a:pt x="993" y="174"/>
                  </a:cubicBezTo>
                  <a:cubicBezTo>
                    <a:pt x="715" y="244"/>
                    <a:pt x="420" y="181"/>
                    <a:pt x="133" y="184"/>
                  </a:cubicBezTo>
                  <a:cubicBezTo>
                    <a:pt x="87" y="253"/>
                    <a:pt x="101" y="221"/>
                    <a:pt x="83" y="274"/>
                  </a:cubicBezTo>
                  <a:cubicBezTo>
                    <a:pt x="92" y="575"/>
                    <a:pt x="0" y="611"/>
                    <a:pt x="183" y="684"/>
                  </a:cubicBezTo>
                  <a:cubicBezTo>
                    <a:pt x="254" y="660"/>
                    <a:pt x="406" y="732"/>
                    <a:pt x="373" y="63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8033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971550" y="333375"/>
            <a:ext cx="72009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Параллельные вычисления в школьном курсе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395288" y="1797050"/>
            <a:ext cx="82804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dirty="0"/>
              <a:t>Целью темы «Параллельные вычисления» в средней школе является ознакомление учащихся с соответствующим набором понятий и понимание особенностей параллельной работы. Не является целью обучение «реальному» параллельному программированию (изучение соответствующих языков программирования и языковых конструкций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pic>
        <p:nvPicPr>
          <p:cNvPr id="922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724400"/>
            <a:ext cx="2847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388" y="4410075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971550" y="6324600"/>
            <a:ext cx="2847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/>
              <a:t>Игра «Стройка»</a:t>
            </a:r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5540375" y="6308725"/>
            <a:ext cx="2847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/>
              <a:t>Игра «Танковый экипаж»</a:t>
            </a:r>
          </a:p>
        </p:txBody>
      </p:sp>
    </p:spTree>
    <p:extLst>
      <p:ext uri="{BB962C8B-B14F-4D97-AF65-F5344CB8AC3E}">
        <p14:creationId xmlns:p14="http://schemas.microsoft.com/office/powerpoint/2010/main" val="396103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971550" y="333375"/>
            <a:ext cx="72009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Система команд исполнителя (бригады строителей):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905888"/>
              </p:ext>
            </p:extLst>
          </p:nvPr>
        </p:nvGraphicFramePr>
        <p:xfrm>
          <a:off x="827584" y="2132858"/>
          <a:ext cx="7416824" cy="30723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46448"/>
                <a:gridCol w="3170376"/>
              </a:tblGrid>
              <a:tr h="384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Полная форма записи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Краткая форма записи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9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800100" algn="l"/>
                          <a:tab pos="228600" algn="l"/>
                        </a:tabLst>
                      </a:pPr>
                      <a:r>
                        <a:rPr lang="ru-RU" sz="1400">
                          <a:effectLst/>
                        </a:rPr>
                        <a:t>Уложить (</a:t>
                      </a:r>
                      <a:r>
                        <a:rPr lang="en-US" sz="1400">
                          <a:effectLst/>
                        </a:rPr>
                        <a:t>N</a:t>
                      </a:r>
                      <a:r>
                        <a:rPr lang="ru-RU" sz="1400">
                          <a:effectLst/>
                        </a:rPr>
                        <a:t>) (точка-1, точка-2)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Улож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en-US" sz="1400" dirty="0">
                          <a:effectLst/>
                        </a:rPr>
                        <a:t>N)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en-US" sz="1400" dirty="0">
                          <a:effectLst/>
                        </a:rPr>
                        <a:t>A,B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28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800100" algn="l"/>
                          <a:tab pos="228600" algn="l"/>
                        </a:tabLst>
                      </a:pPr>
                      <a:r>
                        <a:rPr lang="ru-RU" sz="1400">
                          <a:effectLst/>
                        </a:rPr>
                        <a:t>Уложить (</a:t>
                      </a:r>
                      <a:r>
                        <a:rPr lang="en-US" sz="1400">
                          <a:effectLst/>
                        </a:rPr>
                        <a:t>N</a:t>
                      </a:r>
                      <a:r>
                        <a:rPr lang="ru-RU" sz="1400">
                          <a:effectLst/>
                        </a:rPr>
                        <a:t>) краями на (балка-1, балка-2)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Улож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en-US" sz="1400" dirty="0">
                          <a:effectLst/>
                        </a:rPr>
                        <a:t>N) (M,K)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9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800100" algn="l"/>
                          <a:tab pos="228600" algn="l"/>
                        </a:tabLst>
                      </a:pPr>
                      <a:r>
                        <a:rPr lang="ru-RU" sz="1400">
                          <a:effectLst/>
                        </a:rPr>
                        <a:t>Уложить (</a:t>
                      </a:r>
                      <a:r>
                        <a:rPr lang="en-US" sz="1400">
                          <a:effectLst/>
                        </a:rPr>
                        <a:t>N</a:t>
                      </a:r>
                      <a:r>
                        <a:rPr lang="ru-RU" sz="1400">
                          <a:effectLst/>
                        </a:rPr>
                        <a:t>) серединой на (</a:t>
                      </a:r>
                      <a:r>
                        <a:rPr lang="en-US" sz="1400">
                          <a:effectLst/>
                        </a:rPr>
                        <a:t>M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Улож (</a:t>
                      </a:r>
                      <a:r>
                        <a:rPr lang="en-US" sz="1400">
                          <a:effectLst/>
                        </a:rPr>
                        <a:t>N) (M)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9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800100" algn="l"/>
                          <a:tab pos="228600" algn="l"/>
                        </a:tabLst>
                      </a:pPr>
                      <a:r>
                        <a:rPr lang="ru-RU" sz="1400">
                          <a:effectLst/>
                        </a:rPr>
                        <a:t>Установить (</a:t>
                      </a:r>
                      <a:r>
                        <a:rPr lang="en-US" sz="1400">
                          <a:effectLst/>
                        </a:rPr>
                        <a:t>N</a:t>
                      </a:r>
                      <a:r>
                        <a:rPr lang="ru-RU" sz="1400">
                          <a:effectLst/>
                        </a:rPr>
                        <a:t>) на левый край (</a:t>
                      </a:r>
                      <a:r>
                        <a:rPr lang="en-US" sz="1400">
                          <a:effectLst/>
                        </a:rPr>
                        <a:t>M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Уст </a:t>
                      </a:r>
                      <a:r>
                        <a:rPr lang="en-US" sz="1400">
                          <a:effectLst/>
                        </a:rPr>
                        <a:t>(N) </a:t>
                      </a:r>
                      <a:r>
                        <a:rPr lang="ru-RU" sz="1400">
                          <a:effectLst/>
                        </a:rPr>
                        <a:t>лев (</a:t>
                      </a:r>
                      <a:r>
                        <a:rPr lang="en-US" sz="1400">
                          <a:effectLst/>
                        </a:rPr>
                        <a:t>M)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30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800100" algn="l"/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</a:rPr>
                        <a:t>Установить (</a:t>
                      </a:r>
                      <a:r>
                        <a:rPr lang="en-US" sz="1400" dirty="0">
                          <a:effectLst/>
                        </a:rPr>
                        <a:t>N</a:t>
                      </a:r>
                      <a:r>
                        <a:rPr lang="ru-RU" sz="1400" dirty="0">
                          <a:effectLst/>
                        </a:rPr>
                        <a:t>) на правый край (</a:t>
                      </a:r>
                      <a:r>
                        <a:rPr lang="en-US" sz="1400" dirty="0">
                          <a:effectLst/>
                        </a:rPr>
                        <a:t>M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Уст (</a:t>
                      </a:r>
                      <a:r>
                        <a:rPr lang="en-US" sz="1400" dirty="0">
                          <a:effectLst/>
                        </a:rPr>
                        <a:t>N) </a:t>
                      </a:r>
                      <a:r>
                        <a:rPr lang="ru-RU" sz="1400" dirty="0">
                          <a:effectLst/>
                        </a:rPr>
                        <a:t>прав (</a:t>
                      </a:r>
                      <a:r>
                        <a:rPr lang="en-US" sz="1400" dirty="0">
                          <a:effectLst/>
                        </a:rPr>
                        <a:t>M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9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800100" algn="l"/>
                          <a:tab pos="228600" algn="l"/>
                        </a:tabLst>
                      </a:pPr>
                      <a:r>
                        <a:rPr lang="ru-RU" sz="1400">
                          <a:effectLst/>
                        </a:rPr>
                        <a:t>Установить (</a:t>
                      </a:r>
                      <a:r>
                        <a:rPr lang="en-US" sz="1400">
                          <a:effectLst/>
                        </a:rPr>
                        <a:t>N</a:t>
                      </a:r>
                      <a:r>
                        <a:rPr lang="ru-RU" sz="1400">
                          <a:effectLst/>
                        </a:rPr>
                        <a:t>) на средину (</a:t>
                      </a:r>
                      <a:r>
                        <a:rPr lang="en-US" sz="1400">
                          <a:effectLst/>
                        </a:rPr>
                        <a:t>M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Уст (</a:t>
                      </a:r>
                      <a:r>
                        <a:rPr lang="en-US" sz="1400">
                          <a:effectLst/>
                        </a:rPr>
                        <a:t>N) </a:t>
                      </a:r>
                      <a:r>
                        <a:rPr lang="ru-RU" sz="1400">
                          <a:effectLst/>
                        </a:rPr>
                        <a:t>сред(</a:t>
                      </a:r>
                      <a:r>
                        <a:rPr lang="en-US" sz="1400">
                          <a:effectLst/>
                        </a:rPr>
                        <a:t>M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9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800100" algn="l"/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Пауза (Пропуск хода)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Пауза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71600" y="551897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</a:t>
            </a:r>
            <a:r>
              <a:rPr lang="ru-RU" dirty="0"/>
              <a:t>, </a:t>
            </a:r>
            <a:r>
              <a:rPr lang="en-US" dirty="0"/>
              <a:t>M</a:t>
            </a:r>
            <a:r>
              <a:rPr lang="ru-RU" dirty="0"/>
              <a:t>, </a:t>
            </a:r>
            <a:r>
              <a:rPr lang="en-US" dirty="0"/>
              <a:t>K</a:t>
            </a:r>
            <a:r>
              <a:rPr lang="ru-RU" dirty="0"/>
              <a:t> – номера балок.</a:t>
            </a:r>
          </a:p>
          <a:p>
            <a:r>
              <a:rPr lang="en-US" dirty="0"/>
              <a:t>A</a:t>
            </a:r>
            <a:r>
              <a:rPr lang="ru-RU" dirty="0"/>
              <a:t>, В – точки на стройплощадке.</a:t>
            </a:r>
          </a:p>
        </p:txBody>
      </p:sp>
    </p:spTree>
    <p:extLst>
      <p:ext uri="{BB962C8B-B14F-4D97-AF65-F5344CB8AC3E}">
        <p14:creationId xmlns:p14="http://schemas.microsoft.com/office/powerpoint/2010/main" val="86027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26406</TotalTime>
  <Words>634</Words>
  <Application>Microsoft Office PowerPoint</Application>
  <PresentationFormat>Экран (4:3)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Никуша</dc:creator>
  <cp:lastModifiedBy>Никуша</cp:lastModifiedBy>
  <cp:revision>11</cp:revision>
  <dcterms:created xsi:type="dcterms:W3CDTF">2016-04-08T11:20:59Z</dcterms:created>
  <dcterms:modified xsi:type="dcterms:W3CDTF">2016-04-26T19:27:30Z</dcterms:modified>
</cp:coreProperties>
</file>