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9"/>
  </p:notesMasterIdLst>
  <p:sldIdLst>
    <p:sldId id="256" r:id="rId2"/>
    <p:sldId id="257" r:id="rId3"/>
    <p:sldId id="274" r:id="rId4"/>
    <p:sldId id="259" r:id="rId5"/>
    <p:sldId id="260" r:id="rId6"/>
    <p:sldId id="275" r:id="rId7"/>
    <p:sldId id="261" r:id="rId8"/>
    <p:sldId id="262" r:id="rId9"/>
    <p:sldId id="270" r:id="rId10"/>
    <p:sldId id="276" r:id="rId11"/>
    <p:sldId id="278" r:id="rId12"/>
    <p:sldId id="277" r:id="rId13"/>
    <p:sldId id="279" r:id="rId14"/>
    <p:sldId id="280" r:id="rId15"/>
    <p:sldId id="28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>
      <p:cViewPr>
        <p:scale>
          <a:sx n="100" d="100"/>
          <a:sy n="100" d="100"/>
        </p:scale>
        <p:origin x="-193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DDA008-0F32-4C93-A6A0-63AF245EDA3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DB279D-19A2-4213-9810-E07C49181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10B4865A-6C23-4008-84CF-9591B19E4155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0CC740-2A78-462D-AC82-12D9F7E8A0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09EB7-2B1F-45E2-BD46-8CC0C9AE2965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1EA54-3344-4F59-B4C2-D4D22934DA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E9DD9-0A70-43C5-A5DF-4CB103115C33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A0EAE-D959-4D3A-8ECD-C92FC45BEF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85E3ECC9-4AD7-40A0-9E5C-56E0FC14A406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23DE8-5CA6-495D-859E-79981DDD8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B0600FA3-AECF-4376-B2FA-DCDD43217613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7760B700-E56B-424A-8802-4CF7CE08E9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B39A99A4-A6FC-499E-A129-C22103DD17DC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276B62F-C8C0-482D-ADCF-D870162F87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5789F746-5F8F-42FD-B66A-C62902F50614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F5228E-DF9E-4186-8159-3773A4190E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3F10E7-AA5B-4B74-92F8-BDE1DCA753E3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31D74-5398-4BB9-A920-A2C314CB0A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EEDB5465-B90B-4FAF-AB84-BF22D8B5A82B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7EA36769-2973-49AD-9C68-754DA50A5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0EF0278-8DE4-4B87-BEFB-289D080BCF8B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3D491DF-E4C6-4149-8605-704B5C531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D3E7FF7-2656-4418-9982-7C4806F3F70F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7DE7511-EFF7-4BCC-9FC7-07F5D5BC2F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262A25-C30C-4212-825A-9D4C7D2941C1}" type="datetimeFigureOut">
              <a:rPr lang="ru-RU" smtClean="0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E27404-145B-4D37-B975-A62FAEA6DB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m.ifmo.ru/tm2008/db/doc/get_thes.php?id=237" TargetMode="External"/><Relationship Id="rId2" Type="http://schemas.openxmlformats.org/officeDocument/2006/relationships/hyperlink" Target="http://www.getwifi.ru/psecurit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tsprof.net/wi-fi/mechanizm-shifrovaniya-wep" TargetMode="External"/><Relationship Id="rId4" Type="http://schemas.openxmlformats.org/officeDocument/2006/relationships/hyperlink" Target="http://habrahabr.ru/sandbox/21711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7772400" cy="14700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/>
              <a:t>Беспроводные сети и защита информации в них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25144"/>
            <a:ext cx="2786063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+mj-lt"/>
                <a:cs typeface="+mn-cs"/>
              </a:rPr>
              <a:t>Автор</a:t>
            </a:r>
            <a:r>
              <a:rPr lang="en-US" sz="1600" dirty="0">
                <a:latin typeface="+mj-lt"/>
                <a:cs typeface="+mn-cs"/>
              </a:rPr>
              <a:t>: </a:t>
            </a:r>
            <a:r>
              <a:rPr lang="ru-RU" sz="1600" dirty="0">
                <a:latin typeface="+mj-lt"/>
                <a:cs typeface="+mn-cs"/>
              </a:rPr>
              <a:t>ученица 10 класса </a:t>
            </a:r>
            <a:r>
              <a:rPr lang="en-US" sz="1600" dirty="0">
                <a:latin typeface="+mj-lt"/>
                <a:cs typeface="+mn-cs"/>
              </a:rPr>
              <a:t>“</a:t>
            </a:r>
            <a:r>
              <a:rPr lang="ru-RU" sz="1600" dirty="0">
                <a:latin typeface="+mj-lt"/>
                <a:cs typeface="+mn-cs"/>
              </a:rPr>
              <a:t>Б</a:t>
            </a:r>
            <a:r>
              <a:rPr lang="en-US" sz="1600" dirty="0">
                <a:latin typeface="+mj-lt"/>
                <a:cs typeface="+mn-cs"/>
              </a:rPr>
              <a:t>”</a:t>
            </a:r>
            <a:br>
              <a:rPr lang="en-US" sz="1600" dirty="0">
                <a:latin typeface="+mj-lt"/>
                <a:cs typeface="+mn-cs"/>
              </a:rPr>
            </a:br>
            <a:r>
              <a:rPr lang="ru-RU" sz="1600" dirty="0" err="1">
                <a:latin typeface="+mj-lt"/>
                <a:cs typeface="+mn-cs"/>
              </a:rPr>
              <a:t>Точилкина</a:t>
            </a:r>
            <a:r>
              <a:rPr lang="ru-RU" sz="1600" dirty="0">
                <a:latin typeface="+mj-lt"/>
                <a:cs typeface="+mn-cs"/>
              </a:rPr>
              <a:t> Маргарита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45224"/>
            <a:ext cx="25463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+mj-lt"/>
                <a:cs typeface="+mn-cs"/>
              </a:rPr>
              <a:t>Руководитель</a:t>
            </a:r>
            <a:r>
              <a:rPr lang="en-US" sz="1600" dirty="0">
                <a:latin typeface="+mj-lt"/>
                <a:cs typeface="+mn-cs"/>
              </a:rPr>
              <a:t>: </a:t>
            </a:r>
            <a:r>
              <a:rPr lang="ru-RU" sz="1600" dirty="0" err="1">
                <a:latin typeface="+mj-lt"/>
                <a:cs typeface="+mn-cs"/>
              </a:rPr>
              <a:t>Пяткина</a:t>
            </a:r>
            <a:r>
              <a:rPr lang="ru-RU" sz="1600" dirty="0">
                <a:latin typeface="+mj-lt"/>
                <a:cs typeface="+mn-cs"/>
              </a:rPr>
              <a:t> Г.А.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6165304"/>
            <a:ext cx="1511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Москва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188640"/>
            <a:ext cx="56165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ГБОУ города Москвы Гимназия №1505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«Московская городская педагогическая гимназия - лаборатория»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Защитные меры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692400"/>
          </a:xfrm>
        </p:spPr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latin typeface="+mj-lt"/>
              </a:rPr>
              <a:t>Аутентификация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latin typeface="+mj-lt"/>
              </a:rPr>
              <a:t>Привязка к MAC-адресам ( MAC-адрес - уникальный идентификатор, присваиваемый каждой единице активного оборудования, или некоторым их интерфейсам в компьютерных сетях </a:t>
            </a:r>
            <a:r>
              <a:rPr lang="ru-RU" sz="2400" dirty="0" err="1" smtClean="0">
                <a:latin typeface="+mj-lt"/>
              </a:rPr>
              <a:t>Ethernet</a:t>
            </a:r>
            <a:r>
              <a:rPr lang="ru-RU" sz="2400" dirty="0" smtClean="0">
                <a:latin typeface="+mj-lt"/>
              </a:rPr>
              <a:t>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latin typeface="+mj-lt"/>
              </a:rPr>
              <a:t>Шифрование передаваемых пакетов</a:t>
            </a:r>
            <a:endParaRPr lang="ru-RU" dirty="0"/>
          </a:p>
        </p:txBody>
      </p:sp>
      <p:pic>
        <p:nvPicPr>
          <p:cNvPr id="16388" name="Рисунок 3" descr="Authentica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625"/>
            <a:ext cx="26273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 descr="2008410143049281.jpg"/>
          <p:cNvPicPr>
            <a:picLocks noChangeAspect="1"/>
          </p:cNvPicPr>
          <p:nvPr/>
        </p:nvPicPr>
        <p:blipFill>
          <a:blip r:embed="rId3" cstate="print"/>
          <a:srcRect l="25974" r="7039"/>
          <a:stretch>
            <a:fillRect/>
          </a:stretch>
        </p:blipFill>
        <p:spPr bwMode="auto">
          <a:xfrm>
            <a:off x="2627313" y="4365625"/>
            <a:ext cx="35290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5" descr="boxcryptor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365625"/>
            <a:ext cx="29876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399032"/>
          </a:xfrm>
        </p:spPr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smtClean="0"/>
              <a:t>RC4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ru-RU" sz="2600" i="1" u="sng" dirty="0" smtClean="0"/>
              <a:t>Ядро алгоритма </a:t>
            </a:r>
            <a:r>
              <a:rPr lang="ru-RU" sz="2600" dirty="0" smtClean="0"/>
              <a:t>состоит из функции генерации ключевого потока. Эта функция генерирует случайную последовательность битов, которая затем объединяется с открытым текстом посредством суммирования по модулю два. </a:t>
            </a:r>
            <a:endParaRPr lang="en-US" sz="2600" dirty="0" smtClean="0"/>
          </a:p>
          <a:p>
            <a:r>
              <a:rPr lang="ru-RU" sz="2600" i="1" u="sng" dirty="0" smtClean="0"/>
              <a:t>Расшифровка</a:t>
            </a:r>
            <a:r>
              <a:rPr lang="ru-RU" sz="2600" dirty="0" smtClean="0"/>
              <a:t> состоит из регенерации этого ключевого потока и суммирования его с шифрограммой по модулю два, восстанавливая исходный текст.</a:t>
            </a:r>
            <a:endParaRPr lang="en-US" sz="2600" dirty="0" smtClean="0"/>
          </a:p>
          <a:p>
            <a:r>
              <a:rPr lang="ru-RU" sz="2600" dirty="0" smtClean="0"/>
              <a:t> Другая главная часть алгоритма — </a:t>
            </a:r>
            <a:r>
              <a:rPr lang="ru-RU" sz="2600" i="1" u="sng" dirty="0" smtClean="0"/>
              <a:t>функция инициализации</a:t>
            </a:r>
            <a:r>
              <a:rPr lang="ru-RU" sz="2600" dirty="0" smtClean="0"/>
              <a:t>, которая использует ключ переменной длины для создания начального состояния генератора ключевого потока.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риншот 2016-05-09 17.26.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2941" y="0"/>
            <a:ext cx="47981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риншот 2016-05-09 17.35.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49" y="0"/>
            <a:ext cx="85751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риншот 2016-05-09 17.35.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152" y="0"/>
            <a:ext cx="7785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риншот 2016-05-09 17.35.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131" y="0"/>
            <a:ext cx="67777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398588"/>
          </a:xfrm>
        </p:spPr>
        <p:txBody>
          <a:bodyPr/>
          <a:lstStyle/>
          <a:p>
            <a:r>
              <a:rPr lang="ru-RU" smtClean="0"/>
              <a:t>Спискок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329613" cy="4811713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+mj-lt"/>
              </a:rPr>
              <a:t>1) </a:t>
            </a:r>
            <a:r>
              <a:rPr lang="ru-RU" sz="1600" dirty="0" err="1" smtClean="0">
                <a:latin typeface="+mj-lt"/>
              </a:rPr>
              <a:t>Баричев</a:t>
            </a:r>
            <a:r>
              <a:rPr lang="ru-RU" sz="1600" dirty="0" smtClean="0">
                <a:latin typeface="+mj-lt"/>
              </a:rPr>
              <a:t> С.Г., Гончаров В.В., Серов Р.Е. «Основы современной криптографии» - М.: Издательство НТИ «Горячая линия  - Телеком», 2011. - 175 с.: ил., 2011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+mj-lt"/>
              </a:rPr>
              <a:t>2) Гусева А.И., Киреев В.С. «Вычислительные системы, сети и телекоммуникации: учебник для студенческих учреждений высшего профессионального образования». - М.: Издательский центр "Академия", 2014.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+mj-lt"/>
              </a:rPr>
              <a:t>3) Джим </a:t>
            </a:r>
            <a:r>
              <a:rPr lang="ru-RU" sz="1600" dirty="0" err="1" smtClean="0">
                <a:latin typeface="+mj-lt"/>
              </a:rPr>
              <a:t>Гейер</a:t>
            </a:r>
            <a:r>
              <a:rPr lang="ru-RU" sz="1600" dirty="0" smtClean="0">
                <a:latin typeface="+mj-lt"/>
              </a:rPr>
              <a:t> «Беспроводные сети. Первый шаг» : Пер. с англ. — М. : Издательский дом "Вильяме", 2005.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+mj-lt"/>
              </a:rPr>
              <a:t>4) Статья "Безопасность в сетях </a:t>
            </a:r>
            <a:r>
              <a:rPr lang="ru-RU" sz="1600" dirty="0" err="1" smtClean="0">
                <a:latin typeface="+mj-lt"/>
              </a:rPr>
              <a:t>Wi-F</a:t>
            </a:r>
            <a:r>
              <a:rPr lang="en-US" sz="1600" dirty="0" err="1" smtClean="0">
                <a:latin typeface="+mj-lt"/>
              </a:rPr>
              <a:t>i</a:t>
            </a:r>
            <a:r>
              <a:rPr lang="ru-RU" sz="1600" dirty="0" smtClean="0">
                <a:latin typeface="+mj-lt"/>
              </a:rPr>
              <a:t>" интернет ресурса для </a:t>
            </a:r>
            <a:r>
              <a:rPr lang="en-US" sz="1600" dirty="0" smtClean="0">
                <a:latin typeface="+mj-lt"/>
              </a:rPr>
              <a:t>IT</a:t>
            </a:r>
            <a:r>
              <a:rPr lang="ru-RU" sz="1600" dirty="0" smtClean="0">
                <a:latin typeface="+mj-lt"/>
              </a:rPr>
              <a:t>-специалистов «</a:t>
            </a:r>
            <a:r>
              <a:rPr lang="ru-RU" sz="1600" dirty="0" err="1" smtClean="0">
                <a:latin typeface="+mj-lt"/>
              </a:rPr>
              <a:t>ГетВайФай</a:t>
            </a:r>
            <a:r>
              <a:rPr lang="ru-RU" sz="1600" dirty="0" smtClean="0">
                <a:latin typeface="+mj-lt"/>
              </a:rPr>
              <a:t>». </a:t>
            </a:r>
            <a:r>
              <a:rPr lang="ru-RU" sz="1600" u="sng" dirty="0" smtClean="0">
                <a:latin typeface="+mj-lt"/>
                <a:hlinkClick r:id="rId2"/>
              </a:rPr>
              <a:t>http://www.getwifi.ru/psecurity.html</a:t>
            </a:r>
            <a:r>
              <a:rPr lang="ru-RU" sz="1600" dirty="0" smtClean="0">
                <a:latin typeface="+mj-lt"/>
              </a:rPr>
              <a:t> Ссылка действительна на 09.12.2015.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+mj-lt"/>
              </a:rPr>
              <a:t>5) Статья "Защита информации в беспроводных сетях" интернет ресурса «XV Всероссийской научно-методической конференции "Телематика'2008"». </a:t>
            </a:r>
            <a:r>
              <a:rPr lang="ru-RU" sz="1600" u="sng" dirty="0" smtClean="0">
                <a:latin typeface="+mj-lt"/>
                <a:hlinkClick r:id="rId3"/>
              </a:rPr>
              <a:t>http://tm.ifmo.ru/tm2008/db/doc/get_thes.php?id=237</a:t>
            </a:r>
            <a:r>
              <a:rPr lang="ru-RU" sz="1600" dirty="0" smtClean="0">
                <a:latin typeface="+mj-lt"/>
              </a:rPr>
              <a:t> Ссылка действительна на 09.12.2015.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+mj-lt"/>
              </a:rPr>
              <a:t>6) Статья "Классификация беспроводных сетей, обеспечение безопасности" интернет ресурса «</a:t>
            </a:r>
            <a:r>
              <a:rPr lang="ru-RU" sz="1600" dirty="0" err="1" smtClean="0">
                <a:latin typeface="+mj-lt"/>
              </a:rPr>
              <a:t>Хабрахабр</a:t>
            </a:r>
            <a:r>
              <a:rPr lang="ru-RU" sz="1600" dirty="0" smtClean="0">
                <a:latin typeface="+mj-lt"/>
              </a:rPr>
              <a:t>».  </a:t>
            </a:r>
            <a:r>
              <a:rPr lang="ru-RU" sz="1600" u="sng" dirty="0" smtClean="0">
                <a:latin typeface="+mj-lt"/>
                <a:hlinkClick r:id="rId4"/>
              </a:rPr>
              <a:t>http://habrahabr.ru/sandbox/21711/</a:t>
            </a:r>
            <a:r>
              <a:rPr lang="ru-RU" sz="1600" dirty="0" smtClean="0">
                <a:latin typeface="+mj-lt"/>
              </a:rPr>
              <a:t> Ссылка действительна на 09.12.2015.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latin typeface="+mj-lt"/>
              </a:rPr>
              <a:t>7) Статья "Механизм шифрования WEP" интернет ресурса «</a:t>
            </a:r>
            <a:r>
              <a:rPr lang="ru-RU" sz="1600" dirty="0" err="1" smtClean="0">
                <a:latin typeface="+mj-lt"/>
              </a:rPr>
              <a:t>Сотспроф</a:t>
            </a:r>
            <a:r>
              <a:rPr lang="ru-RU" sz="1600" dirty="0" smtClean="0">
                <a:latin typeface="+mj-lt"/>
              </a:rPr>
              <a:t>».  </a:t>
            </a:r>
            <a:r>
              <a:rPr lang="ru-RU" sz="1600" u="sng" dirty="0" smtClean="0">
                <a:latin typeface="+mj-lt"/>
                <a:hlinkClick r:id="rId5"/>
              </a:rPr>
              <a:t>http://sotsprof.net/wi-fi/mechanizm-shifrovaniya-wep</a:t>
            </a:r>
            <a:r>
              <a:rPr lang="ru-RU" sz="1600" dirty="0" smtClean="0">
                <a:latin typeface="+mj-lt"/>
              </a:rPr>
              <a:t> Ссылка действительна на 09.12.2015.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icle-2606921-1D2953DA00000578-356_634x507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4128" y="57398"/>
            <a:ext cx="800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628775"/>
            <a:ext cx="8318500" cy="428625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100" dirty="0" smtClean="0">
                <a:latin typeface="+mj-lt"/>
              </a:rPr>
              <a:t>В последнее время всё </a:t>
            </a:r>
            <a:r>
              <a:rPr lang="ru-RU" sz="2100" u="sng" dirty="0" smtClean="0">
                <a:latin typeface="+mj-lt"/>
              </a:rPr>
              <a:t>больше и больше устройств </a:t>
            </a:r>
            <a:r>
              <a:rPr lang="ru-RU" sz="2100" dirty="0" smtClean="0">
                <a:latin typeface="+mj-lt"/>
              </a:rPr>
              <a:t>оснащается беспроводными модулями передачи данных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100" dirty="0" smtClean="0">
                <a:latin typeface="+mj-lt"/>
              </a:rPr>
              <a:t>Существует различное множество </a:t>
            </a:r>
            <a:r>
              <a:rPr lang="ru-RU" sz="2100" u="sng" dirty="0" err="1" smtClean="0">
                <a:latin typeface="+mj-lt"/>
              </a:rPr>
              <a:t>киберпреступлений</a:t>
            </a:r>
            <a:r>
              <a:rPr lang="ru-RU" sz="2100" u="sng" dirty="0" smtClean="0">
                <a:latin typeface="+mj-lt"/>
              </a:rPr>
              <a:t> </a:t>
            </a:r>
            <a:r>
              <a:rPr lang="ru-RU" sz="2100" dirty="0" smtClean="0">
                <a:latin typeface="+mj-lt"/>
              </a:rPr>
              <a:t>(нужно знать, как защититься от них)</a:t>
            </a:r>
            <a:endParaRPr lang="ru-RU" sz="2100" u="sng" dirty="0" smtClean="0">
              <a:latin typeface="+mj-lt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100" dirty="0" smtClean="0">
                <a:latin typeface="+mj-lt"/>
              </a:rPr>
              <a:t>В связи с возросшей потребностью хранить и передавать информацию стало необходимо </a:t>
            </a:r>
            <a:r>
              <a:rPr lang="ru-RU" sz="2100" u="sng" dirty="0" smtClean="0">
                <a:latin typeface="+mj-lt"/>
              </a:rPr>
              <a:t>защищать</a:t>
            </a:r>
            <a:r>
              <a:rPr lang="ru-RU" sz="2100" dirty="0" smtClean="0">
                <a:latin typeface="+mj-lt"/>
              </a:rPr>
              <a:t> её</a:t>
            </a:r>
          </a:p>
        </p:txBody>
      </p:sp>
      <p:pic>
        <p:nvPicPr>
          <p:cNvPr id="8196" name="Рисунок 6" descr="wifi-6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0"/>
            <a:ext cx="12588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depositphotos_39866039-Privacy-concept-Key-and-Information-Safety-on-computer-keyboard-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724400"/>
            <a:ext cx="29162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 descr="im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4400"/>
            <a:ext cx="30591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7" descr="4576d96c5d595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724400"/>
            <a:ext cx="3168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143000"/>
          </a:xfrm>
        </p:spPr>
        <p:txBody>
          <a:bodyPr/>
          <a:lstStyle/>
          <a:p>
            <a:r>
              <a:rPr lang="ru-RU" dirty="0" smtClean="0"/>
              <a:t>Проблема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7777162" cy="2159000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100" dirty="0" smtClean="0">
                <a:latin typeface="+mj-lt"/>
              </a:rPr>
              <a:t>Многие люди пренебрежительно относятся к безопасности в сети. По причине своей неосведомленности о правилах работы в интернете, любые незащищенные персональные данные могут легко угодить в руки злоумышленников</a:t>
            </a:r>
            <a:endParaRPr lang="ru-RU" sz="2100" dirty="0">
              <a:latin typeface="+mj-lt"/>
            </a:endParaRPr>
          </a:p>
        </p:txBody>
      </p:sp>
      <p:pic>
        <p:nvPicPr>
          <p:cNvPr id="9220" name="Рисунок 3" descr="ib-5-2013-14-15-fr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363"/>
            <a:ext cx="464343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norton-cybercrime-report-2012-6-7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9363"/>
            <a:ext cx="450056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 descr="haker---------450-267.jpg"/>
          <p:cNvPicPr>
            <a:picLocks noChangeAspect="1"/>
          </p:cNvPicPr>
          <p:nvPr/>
        </p:nvPicPr>
        <p:blipFill>
          <a:blip r:embed="rId4" cstate="print"/>
          <a:srcRect l="18314"/>
          <a:stretch>
            <a:fillRect/>
          </a:stretch>
        </p:blipFill>
        <p:spPr bwMode="auto">
          <a:xfrm>
            <a:off x="7885113" y="0"/>
            <a:ext cx="125888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7467600" cy="1143000"/>
          </a:xfrm>
        </p:spPr>
        <p:txBody>
          <a:bodyPr/>
          <a:lstStyle/>
          <a:p>
            <a:r>
              <a:rPr lang="ru-RU" dirty="0" smtClean="0"/>
              <a:t>Исследование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7467600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100" u="sng" dirty="0" smtClean="0">
                <a:latin typeface="+mj-lt"/>
              </a:rPr>
              <a:t>Объект исследования</a:t>
            </a:r>
            <a:r>
              <a:rPr lang="en-US" sz="2100" dirty="0" smtClean="0">
                <a:latin typeface="+mj-lt"/>
              </a:rPr>
              <a:t>: </a:t>
            </a:r>
            <a:r>
              <a:rPr lang="ru-RU" sz="2100" dirty="0" smtClean="0">
                <a:latin typeface="+mj-lt"/>
              </a:rPr>
              <a:t>беспроводные компьютерные сети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100" u="sng" dirty="0" smtClean="0">
                <a:latin typeface="+mj-lt"/>
              </a:rPr>
              <a:t>Предмет исследования</a:t>
            </a:r>
            <a:r>
              <a:rPr lang="en-US" sz="2100" dirty="0" smtClean="0">
                <a:latin typeface="+mj-lt"/>
              </a:rPr>
              <a:t>: </a:t>
            </a:r>
            <a:r>
              <a:rPr lang="ru-RU" sz="2100" dirty="0" smtClean="0">
                <a:latin typeface="+mj-lt"/>
              </a:rPr>
              <a:t>защита информации шифрованием (алгоритм </a:t>
            </a:r>
            <a:r>
              <a:rPr lang="en-US" sz="2100" dirty="0" smtClean="0">
                <a:latin typeface="+mj-lt"/>
              </a:rPr>
              <a:t>RC4 </a:t>
            </a:r>
            <a:r>
              <a:rPr lang="ru-RU" sz="2100" dirty="0" smtClean="0">
                <a:latin typeface="+mj-lt"/>
              </a:rPr>
              <a:t>потокового шифра)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100" u="sng" dirty="0" smtClean="0">
                <a:latin typeface="+mj-lt"/>
              </a:rPr>
              <a:t>Цель исследования</a:t>
            </a:r>
            <a:r>
              <a:rPr lang="en-US" sz="2100" dirty="0" smtClean="0">
                <a:latin typeface="+mj-lt"/>
              </a:rPr>
              <a:t>:</a:t>
            </a:r>
            <a:r>
              <a:rPr lang="ru-RU" sz="2100" dirty="0" smtClean="0">
                <a:latin typeface="+mj-lt"/>
              </a:rPr>
              <a:t>изучение устройства беспроводных сетей, рассмотрение способов защиты информации в них, разработка программы алгоритма </a:t>
            </a:r>
            <a:r>
              <a:rPr lang="en-US" sz="2100" dirty="0" smtClean="0">
                <a:latin typeface="+mj-lt"/>
              </a:rPr>
              <a:t>RC</a:t>
            </a:r>
            <a:r>
              <a:rPr lang="ru-RU" sz="2100" dirty="0" smtClean="0">
                <a:latin typeface="+mj-lt"/>
              </a:rPr>
              <a:t>4 потокового шифра</a:t>
            </a:r>
            <a:endParaRPr lang="en-US" sz="2100" dirty="0" smtClean="0">
              <a:latin typeface="+mj-lt"/>
            </a:endParaRPr>
          </a:p>
        </p:txBody>
      </p:sp>
      <p:pic>
        <p:nvPicPr>
          <p:cNvPr id="10244" name="Рисунок 4" descr="скачанные файл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025" y="0"/>
            <a:ext cx="1323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5" descr="wifi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2963"/>
            <a:ext cx="39243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6" descr="RC4 Wireless 2011 Since 1991 - 966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652963"/>
            <a:ext cx="37798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7467600" cy="4525963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100" dirty="0" smtClean="0">
                <a:latin typeface="+mj-lt"/>
              </a:rPr>
              <a:t>Изучить  информацию по данной теме реферата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100" dirty="0" smtClean="0">
                <a:latin typeface="+mj-lt"/>
              </a:rPr>
              <a:t>Объяснить причины использования беспроводных компьютерных сетей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100" dirty="0" smtClean="0">
                <a:latin typeface="+mj-lt"/>
              </a:rPr>
              <a:t>Изучить виды и стандарты локальных беспроводных сетей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100" dirty="0" smtClean="0">
                <a:latin typeface="+mj-lt"/>
              </a:rPr>
              <a:t>Рассказать о том, как следует обеспечить безопасность во время подключения к сети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100" dirty="0" smtClean="0">
                <a:latin typeface="+mj-lt"/>
              </a:rPr>
              <a:t>Рассмотреть способы защиты информации шифрованием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100" dirty="0" smtClean="0">
                <a:latin typeface="+mj-lt"/>
              </a:rPr>
              <a:t>Изучить алгоритм </a:t>
            </a:r>
            <a:r>
              <a:rPr lang="en-US" sz="3100" dirty="0" smtClean="0">
                <a:latin typeface="+mj-lt"/>
              </a:rPr>
              <a:t>RC</a:t>
            </a:r>
            <a:r>
              <a:rPr lang="ru-RU" sz="3100" dirty="0" smtClean="0">
                <a:latin typeface="+mj-lt"/>
              </a:rPr>
              <a:t>4 потокового шифра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100" dirty="0" smtClean="0">
                <a:latin typeface="+mj-lt"/>
              </a:rPr>
              <a:t>Разработать программу алгоритма RC4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100" dirty="0" smtClean="0">
                <a:latin typeface="+mj-lt"/>
              </a:rPr>
              <a:t>Написать отчет о проделанной работе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1268" name="Рисунок 3" descr="Zigbee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550" y="0"/>
            <a:ext cx="10604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Оглавление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7467600" cy="5068888"/>
          </a:xfrm>
        </p:spPr>
        <p:txBody>
          <a:bodyPr>
            <a:normAutofit fontScale="7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>
                <a:latin typeface="+mj-lt"/>
              </a:rPr>
              <a:t>Введение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>
                <a:latin typeface="+mj-lt"/>
              </a:rPr>
              <a:t>Глава </a:t>
            </a:r>
            <a:r>
              <a:rPr lang="en-US" sz="3400" dirty="0" smtClean="0">
                <a:latin typeface="+mj-lt"/>
              </a:rPr>
              <a:t>I</a:t>
            </a:r>
            <a:r>
              <a:rPr lang="ru-RU" sz="3400" dirty="0" smtClean="0">
                <a:latin typeface="+mj-lt"/>
              </a:rPr>
              <a:t>. Проблема защиты информации в беспроводных сетях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+mj-lt"/>
              </a:rPr>
              <a:t>§1.Причины использования беспроводных сетей и области их применения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+mj-lt"/>
              </a:rPr>
              <a:t>§2.Виды беспроводных сетей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+mj-lt"/>
              </a:rPr>
              <a:t>§3.Стандарты локальных беспроводных сетей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+mj-lt"/>
              </a:rPr>
              <a:t>§4.Обеспечение безопасности во время подключения к сети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+mj-lt"/>
              </a:rPr>
              <a:t>§5.Защита информации шифрованием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>
                <a:latin typeface="+mj-lt"/>
              </a:rPr>
              <a:t>Глава </a:t>
            </a:r>
            <a:r>
              <a:rPr lang="en-US" sz="3400" dirty="0" smtClean="0">
                <a:latin typeface="+mj-lt"/>
              </a:rPr>
              <a:t>II</a:t>
            </a:r>
            <a:r>
              <a:rPr lang="ru-RU" sz="3400" dirty="0" smtClean="0">
                <a:latin typeface="+mj-lt"/>
              </a:rPr>
              <a:t>. Разработка программы потокового шифра </a:t>
            </a:r>
            <a:r>
              <a:rPr lang="en-US" sz="3400" dirty="0" smtClean="0">
                <a:latin typeface="+mj-lt"/>
              </a:rPr>
              <a:t>RC4</a:t>
            </a:r>
            <a:endParaRPr lang="ru-RU" sz="3400" dirty="0" smtClean="0">
              <a:latin typeface="+mj-lt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>
                <a:latin typeface="+mj-lt"/>
              </a:rPr>
              <a:t>Заключение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>
                <a:latin typeface="+mj-lt"/>
              </a:rPr>
              <a:t>Список литературы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2292" name="Рисунок 3" descr="quantum-encryp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472488" cy="1398588"/>
          </a:xfrm>
        </p:spPr>
        <p:txBody>
          <a:bodyPr/>
          <a:lstStyle/>
          <a:p>
            <a:r>
              <a:rPr lang="ru-RU" smtClean="0"/>
              <a:t>Причины использования БКС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720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latin typeface="+mj-lt"/>
              </a:rPr>
              <a:t>Работа в замкнутом объеме (дом, школа, офис и т. п.)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latin typeface="+mj-lt"/>
              </a:rPr>
              <a:t>Соединение удаленных локальных сетей (или удаленных сегментов локальной сети)</a:t>
            </a:r>
            <a:endParaRPr lang="ru-RU" sz="2400" dirty="0">
              <a:latin typeface="+mj-lt"/>
            </a:endParaRPr>
          </a:p>
        </p:txBody>
      </p:sp>
      <p:pic>
        <p:nvPicPr>
          <p:cNvPr id="13316" name="Рисунок 3" descr="lann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88"/>
            <a:ext cx="40005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Image3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786188"/>
            <a:ext cx="51482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БКС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3357563" cy="3832225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u="sng" dirty="0" smtClean="0">
                <a:latin typeface="+mj-lt"/>
              </a:rPr>
              <a:t>Беспроводные персональные сети</a:t>
            </a:r>
            <a:r>
              <a:rPr lang="ru-RU" sz="2400" dirty="0" smtClean="0">
                <a:latin typeface="+mj-lt"/>
              </a:rPr>
              <a:t> (</a:t>
            </a:r>
            <a:r>
              <a:rPr lang="en-US" sz="2400" dirty="0" smtClean="0">
                <a:latin typeface="+mj-lt"/>
              </a:rPr>
              <a:t>WPAN</a:t>
            </a:r>
            <a:r>
              <a:rPr lang="ru-RU" sz="2400" dirty="0" smtClean="0">
                <a:latin typeface="+mj-lt"/>
              </a:rPr>
              <a:t>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u="sng" dirty="0" smtClean="0">
                <a:latin typeface="+mj-lt"/>
              </a:rPr>
              <a:t>Беспроводные локальные сети</a:t>
            </a:r>
            <a:r>
              <a:rPr lang="ru-RU" sz="2400" dirty="0" smtClean="0">
                <a:latin typeface="+mj-lt"/>
              </a:rPr>
              <a:t> (</a:t>
            </a:r>
            <a:r>
              <a:rPr lang="en-US" sz="2400" dirty="0" smtClean="0">
                <a:latin typeface="+mj-lt"/>
              </a:rPr>
              <a:t>WLAN</a:t>
            </a:r>
            <a:r>
              <a:rPr lang="ru-RU" sz="2400" dirty="0" smtClean="0">
                <a:latin typeface="+mj-lt"/>
              </a:rPr>
              <a:t>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u="sng" dirty="0" smtClean="0">
                <a:latin typeface="+mj-lt"/>
              </a:rPr>
              <a:t>Беспроводные городские сети</a:t>
            </a:r>
            <a:r>
              <a:rPr lang="ru-RU" sz="2400" dirty="0" smtClean="0">
                <a:latin typeface="+mj-lt"/>
              </a:rPr>
              <a:t> (</a:t>
            </a:r>
            <a:r>
              <a:rPr lang="en-US" sz="2400" dirty="0" smtClean="0">
                <a:latin typeface="+mj-lt"/>
              </a:rPr>
              <a:t>WMAN</a:t>
            </a:r>
            <a:r>
              <a:rPr lang="ru-RU" sz="2400" dirty="0" smtClean="0">
                <a:latin typeface="+mj-lt"/>
              </a:rPr>
              <a:t>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u="sng" dirty="0" smtClean="0">
                <a:latin typeface="+mj-lt"/>
              </a:rPr>
              <a:t>Беспроводные глобальные сети</a:t>
            </a:r>
            <a:r>
              <a:rPr lang="ru-RU" sz="2400" dirty="0" smtClean="0">
                <a:latin typeface="+mj-lt"/>
              </a:rPr>
              <a:t> (</a:t>
            </a:r>
            <a:r>
              <a:rPr lang="en-US" sz="2400" dirty="0" smtClean="0">
                <a:latin typeface="+mj-lt"/>
              </a:rPr>
              <a:t>WWAN</a:t>
            </a:r>
            <a:r>
              <a:rPr lang="ru-RU" sz="2400" dirty="0" smtClean="0">
                <a:latin typeface="+mj-lt"/>
              </a:rPr>
              <a:t>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/>
          </a:p>
        </p:txBody>
      </p:sp>
      <p:pic>
        <p:nvPicPr>
          <p:cNvPr id="14340" name="Рисунок 3" descr="gra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427163"/>
            <a:ext cx="456088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398588"/>
          </a:xfrm>
        </p:spPr>
        <p:txBody>
          <a:bodyPr/>
          <a:lstStyle/>
          <a:p>
            <a:r>
              <a:rPr lang="ru-RU" dirty="0" smtClean="0"/>
              <a:t>Угрозы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428875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latin typeface="+mj-lt"/>
              </a:rPr>
              <a:t>неконтролируемое использование и нарушение периметра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latin typeface="+mj-lt"/>
              </a:rPr>
              <a:t>несанкционированное подключение к устройствам и сетям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latin typeface="+mj-lt"/>
              </a:rPr>
              <a:t>перехват и модификация трафика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latin typeface="+mj-lt"/>
              </a:rPr>
              <a:t>нарушение доступности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latin typeface="+mj-lt"/>
              </a:rPr>
              <a:t>позиционирование устройства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900" dirty="0"/>
          </a:p>
        </p:txBody>
      </p:sp>
      <p:pic>
        <p:nvPicPr>
          <p:cNvPr id="15364" name="Рисунок 3" descr="b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929063"/>
            <a:ext cx="42418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FREE-ANTIVIRUS-PROGRAM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929063"/>
            <a:ext cx="42862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473</TotalTime>
  <Words>612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Беспроводные сети и защита информации в них</vt:lpstr>
      <vt:lpstr>Актуальность</vt:lpstr>
      <vt:lpstr>Проблема</vt:lpstr>
      <vt:lpstr>Исследование</vt:lpstr>
      <vt:lpstr>Задачи</vt:lpstr>
      <vt:lpstr>Оглавление</vt:lpstr>
      <vt:lpstr>Причины использования БКС</vt:lpstr>
      <vt:lpstr>Виды БКС</vt:lpstr>
      <vt:lpstr>Угрозы безопасности</vt:lpstr>
      <vt:lpstr>Защитные меры</vt:lpstr>
      <vt:lpstr>Алгоритм RC4</vt:lpstr>
      <vt:lpstr>Слайд 12</vt:lpstr>
      <vt:lpstr>Слайд 13</vt:lpstr>
      <vt:lpstr>Слайд 14</vt:lpstr>
      <vt:lpstr>Слайд 15</vt:lpstr>
      <vt:lpstr>Спискок литературы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Беспроводные сети: мифы и реальность</dc:title>
  <dc:creator>Маргарита Точилкина</dc:creator>
  <cp:lastModifiedBy>Маргарита Точилкина</cp:lastModifiedBy>
  <cp:revision>47</cp:revision>
  <dcterms:created xsi:type="dcterms:W3CDTF">2015-04-07T19:42:50Z</dcterms:created>
  <dcterms:modified xsi:type="dcterms:W3CDTF">2016-05-15T17:00:05Z</dcterms:modified>
</cp:coreProperties>
</file>