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7" r:id="rId4"/>
    <p:sldId id="278" r:id="rId5"/>
    <p:sldId id="276" r:id="rId6"/>
    <p:sldId id="280" r:id="rId7"/>
    <p:sldId id="281" r:id="rId8"/>
    <p:sldId id="283" r:id="rId9"/>
    <p:sldId id="284" r:id="rId10"/>
    <p:sldId id="291" r:id="rId11"/>
    <p:sldId id="288" r:id="rId12"/>
    <p:sldId id="289" r:id="rId13"/>
    <p:sldId id="290" r:id="rId14"/>
    <p:sldId id="285" r:id="rId15"/>
    <p:sldId id="286" r:id="rId16"/>
    <p:sldId id="28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0A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www.vilenin.eu/t42/p159.%20&#1057;&#1089;&#1099;&#1083;&#1082;&#1072;%20&#1076;&#1077;&#1081;&#1089;&#1090;&#1074;&#1080;&#1090;&#1077;&#1083;&#1100;&#1085;&#1072;%20&#1085;&#1072;%2010.05.20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844824"/>
            <a:ext cx="561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Art Nouveau-Bistro" pitchFamily="2" charset="0"/>
              </a:rPr>
              <a:t>Феномен русского модерна</a:t>
            </a:r>
          </a:p>
          <a:p>
            <a:pPr algn="ctr"/>
            <a:r>
              <a:rPr lang="ru-RU" sz="5400" dirty="0">
                <a:latin typeface="Art Nouveau-Bistro" pitchFamily="2" charset="0"/>
              </a:rPr>
              <a:t>(на примере особняка купца </a:t>
            </a:r>
            <a:r>
              <a:rPr lang="ru-RU" sz="5400" dirty="0" err="1">
                <a:latin typeface="Art Nouveau-Bistro" pitchFamily="2" charset="0"/>
              </a:rPr>
              <a:t>В.Д.Носова</a:t>
            </a:r>
            <a:r>
              <a:rPr lang="ru-RU" sz="5400" dirty="0">
                <a:latin typeface="Art Nouveau-Bistro" pitchFamily="2" charset="0"/>
              </a:rPr>
              <a:t> в Москве)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4408" y="5980883"/>
            <a:ext cx="290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1</a:t>
            </a:r>
            <a:endParaRPr lang="ru-RU" sz="4800" dirty="0">
              <a:latin typeface="Art Nouveau-Bist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461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9</a:t>
            </a:r>
            <a:endParaRPr lang="ru-RU" sz="4800" dirty="0">
              <a:latin typeface="Art Nouveau-Bistro" pitchFamily="2" charset="0"/>
            </a:endParaRPr>
          </a:p>
        </p:txBody>
      </p:sp>
      <p:pic>
        <p:nvPicPr>
          <p:cNvPr id="5122" name="Picture 2" descr="C:\Users\nikita\Desktop\Veresk\Исследования\Диплом 2014\Приложения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95" y="989186"/>
            <a:ext cx="6836607" cy="48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1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623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10</a:t>
            </a:r>
            <a:endParaRPr lang="ru-RU" sz="4800" dirty="0">
              <a:latin typeface="Art Nouveau-Bistro" pitchFamily="2" charset="0"/>
            </a:endParaRPr>
          </a:p>
        </p:txBody>
      </p:sp>
      <p:pic>
        <p:nvPicPr>
          <p:cNvPr id="2050" name="Picture 2" descr="C:\Users\nikita\Desktop\Veresk\Исследования\Диплом 2014\Приложения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9" y="1377950"/>
            <a:ext cx="6159501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79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396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11</a:t>
            </a:r>
            <a:endParaRPr lang="ru-RU" sz="4800" dirty="0">
              <a:latin typeface="Art Nouveau-Bistro" pitchFamily="2" charset="0"/>
            </a:endParaRPr>
          </a:p>
        </p:txBody>
      </p:sp>
      <p:pic>
        <p:nvPicPr>
          <p:cNvPr id="3075" name="Picture 3" descr="C:\Users\nikita\Desktop\Veresk\Исследования\Диплом 2014\Приложения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37" y="1491714"/>
            <a:ext cx="5825125" cy="38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6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12</a:t>
            </a:r>
            <a:endParaRPr lang="ru-RU" sz="4800" dirty="0">
              <a:latin typeface="Art Nouveau-Bistro" pitchFamily="2" charset="0"/>
            </a:endParaRPr>
          </a:p>
        </p:txBody>
      </p:sp>
      <p:pic>
        <p:nvPicPr>
          <p:cNvPr id="4098" name="Picture 2" descr="C:\Users\nikita\Desktop\Veresk\Исследования\Диплом 2014\Приложения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4176464" cy="27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kita\Desktop\Veresk\Исследования\Диплом 2014\Приложения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170838" cy="27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603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13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988840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400"/>
            </a:lvl1pPr>
          </a:lstStyle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Один из наиболее успешных купцов начала </a:t>
            </a:r>
            <a:r>
              <a:rPr lang="en-US" sz="2000" dirty="0" smtClean="0">
                <a:latin typeface="Cambria" pitchFamily="18" charset="0"/>
              </a:rPr>
              <a:t>XX </a:t>
            </a:r>
            <a:r>
              <a:rPr lang="ru-RU" sz="2000" dirty="0" smtClean="0">
                <a:latin typeface="Cambria" pitchFamily="18" charset="0"/>
              </a:rPr>
              <a:t>века в Москве;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latin typeface="Cambria" pitchFamily="18" charset="0"/>
              </a:rPr>
              <a:t>н</a:t>
            </a:r>
            <a:r>
              <a:rPr lang="ru-RU" sz="2000" dirty="0" smtClean="0">
                <a:latin typeface="Cambria" pitchFamily="18" charset="0"/>
              </a:rPr>
              <a:t>аследник крупного текстильного дела;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latin typeface="Cambria" pitchFamily="18" charset="0"/>
              </a:rPr>
              <a:t>х</a:t>
            </a:r>
            <a:r>
              <a:rPr lang="ru-RU" sz="2000" dirty="0" smtClean="0">
                <a:latin typeface="Cambria" pitchFamily="18" charset="0"/>
              </a:rPr>
              <a:t>орошо образован;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о</a:t>
            </a:r>
            <a:r>
              <a:rPr lang="ru-RU" sz="2000" dirty="0" smtClean="0">
                <a:latin typeface="Cambria" pitchFamily="18" charset="0"/>
              </a:rPr>
              <a:t>тдавал предпочтение западно</a:t>
            </a:r>
            <a:r>
              <a:rPr lang="ru-RU" sz="2000" dirty="0" smtClean="0">
                <a:latin typeface="Cambria" pitchFamily="18" charset="0"/>
              </a:rPr>
              <a:t>й культуре;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latin typeface="Cambria" pitchFamily="18" charset="0"/>
              </a:rPr>
              <a:t>л</a:t>
            </a:r>
            <a:r>
              <a:rPr lang="ru-RU" sz="2000" dirty="0" smtClean="0">
                <a:latin typeface="Cambria" pitchFamily="18" charset="0"/>
              </a:rPr>
              <a:t>юбил охоту и спорт;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latin typeface="Cambria" pitchFamily="18" charset="0"/>
              </a:rPr>
              <a:t>х</a:t>
            </a:r>
            <a:r>
              <a:rPr lang="ru-RU" sz="2000" dirty="0" smtClean="0">
                <a:latin typeface="Cambria" pitchFamily="18" charset="0"/>
              </a:rPr>
              <a:t>ороший отец.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79748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t Nouveau-Bistro" pitchFamily="2" charset="0"/>
              </a:rPr>
              <a:t>2.1. В.Д. Носов – представитель купеческой элиты Москвы начала XX века.</a:t>
            </a:r>
          </a:p>
        </p:txBody>
      </p:sp>
    </p:spTree>
    <p:extLst>
      <p:ext uri="{BB962C8B-B14F-4D97-AF65-F5344CB8AC3E}">
        <p14:creationId xmlns:p14="http://schemas.microsoft.com/office/powerpoint/2010/main" val="127209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14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760622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400"/>
            </a:lvl1pPr>
          </a:lstStyle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1903 г. </a:t>
            </a:r>
            <a:r>
              <a:rPr lang="ru-RU" sz="1800" dirty="0" smtClean="0">
                <a:latin typeface="Cambria" pitchFamily="18" charset="0"/>
              </a:rPr>
              <a:t>–Введенский народный дом;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 smtClean="0">
                <a:latin typeface="Cambria" pitchFamily="18" charset="0"/>
              </a:rPr>
              <a:t>1905-1907 </a:t>
            </a:r>
            <a:r>
              <a:rPr lang="ru-RU" sz="1800" dirty="0">
                <a:latin typeface="Cambria" pitchFamily="18" charset="0"/>
              </a:rPr>
              <a:t>гг. </a:t>
            </a:r>
            <a:r>
              <a:rPr lang="ru-RU" sz="1800" dirty="0">
                <a:latin typeface="Cambria" pitchFamily="18" charset="0"/>
              </a:rPr>
              <a:t>– является косвенным свидетелем жестокой революции;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1915 г. – строительство рижского завода «Проводник»;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1917 г. – национализирован. Детский сад;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1929 г. – культурная революция. Разрушение церкви;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1938 г. – построена школа №446;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1939 г. – </a:t>
            </a:r>
            <a:r>
              <a:rPr lang="ru-RU" sz="1800" dirty="0" err="1">
                <a:latin typeface="Cambria" pitchFamily="18" charset="0"/>
              </a:rPr>
              <a:t>МосЭлектрозавод</a:t>
            </a:r>
            <a:r>
              <a:rPr lang="ru-RU" sz="1800" dirty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преобразован в МЭЛЗ;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1944 г. – Открытие станции метро «Электрозаводская»;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1946 г. – детский сад становится общежитием;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1953 г. – начало строительства «</a:t>
            </a:r>
            <a:r>
              <a:rPr lang="ru-RU" sz="1800" dirty="0" err="1">
                <a:latin typeface="Cambria" pitchFamily="18" charset="0"/>
              </a:rPr>
              <a:t>хрущёвок</a:t>
            </a:r>
            <a:r>
              <a:rPr lang="ru-RU" sz="1800" dirty="0">
                <a:latin typeface="Cambria" pitchFamily="18" charset="0"/>
              </a:rPr>
              <a:t>»;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1966 г. – старт реставрации особняка на средства ГРЮБ;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1990-е гг. – перестает существовать МЭЛЗ;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2008 г. </a:t>
            </a:r>
            <a:r>
              <a:rPr lang="ru-RU" sz="1800" dirty="0">
                <a:latin typeface="Cambria" pitchFamily="18" charset="0"/>
              </a:rPr>
              <a:t>– завершена реставрация. </a:t>
            </a:r>
            <a:r>
              <a:rPr lang="ru-RU" sz="1800" dirty="0" smtClean="0">
                <a:latin typeface="Cambria" pitchFamily="18" charset="0"/>
              </a:rPr>
              <a:t>Нотно-музыкальный отдел.</a:t>
            </a:r>
            <a:endParaRPr lang="ru-RU" sz="18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1" y="1052736"/>
            <a:ext cx="7551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t Nouveau-Bistro" pitchFamily="2" charset="0"/>
              </a:rPr>
              <a:t>2.2. История особняка купца Носова в Москве</a:t>
            </a:r>
          </a:p>
        </p:txBody>
      </p:sp>
    </p:spTree>
    <p:extLst>
      <p:ext uri="{BB962C8B-B14F-4D97-AF65-F5344CB8AC3E}">
        <p14:creationId xmlns:p14="http://schemas.microsoft.com/office/powerpoint/2010/main" val="278182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57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15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988840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400"/>
            </a:lvl1pPr>
          </a:lstStyle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/>
              <a:t>Стиль </a:t>
            </a:r>
            <a:r>
              <a:rPr lang="ru-RU" sz="2000" dirty="0" smtClean="0"/>
              <a:t>м</a:t>
            </a:r>
            <a:r>
              <a:rPr lang="ru-RU" sz="2000" dirty="0" smtClean="0"/>
              <a:t>одерн – это «путь к идеальному обществу», появившийся во второй половине </a:t>
            </a:r>
            <a:r>
              <a:rPr lang="en-US" sz="2000" dirty="0" smtClean="0"/>
              <a:t>XIX</a:t>
            </a:r>
            <a:r>
              <a:rPr lang="ru-RU" sz="2000" dirty="0" smtClean="0"/>
              <a:t> века в Европе;</a:t>
            </a:r>
            <a:endParaRPr lang="ru-RU" sz="20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/>
              <a:t>«Осколочное» развитие модерна в России;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/>
              <a:t>В.Д. Носов – представитель расцветавшего на рубеже веков купечества;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/>
              <a:t>Лев Кекушев – искусный зодчий, представитель русского модерна;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/>
              <a:t>Особняк купца Носова – свидетель судьбы страны.</a:t>
            </a: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19672" y="79748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t Nouveau-Bistro" pitchFamily="2" charset="0"/>
              </a:rPr>
              <a:t>Заключение</a:t>
            </a:r>
            <a:endParaRPr lang="ru-RU" sz="7200" dirty="0">
              <a:latin typeface="Art Nouveau-Bist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2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16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905506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Art Nouveau-Bistro" pitchFamily="2" charset="0"/>
              </a:rPr>
              <a:t>Благодарю за внимание!</a:t>
            </a:r>
            <a:endParaRPr lang="ru-RU" sz="9600" dirty="0">
              <a:latin typeface="Art Nouveau-Bist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1780" y="79748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t Nouveau-Bistro" pitchFamily="2" charset="0"/>
              </a:rPr>
              <a:t>Актуальность</a:t>
            </a:r>
            <a:endParaRPr lang="ru-RU" sz="7200" dirty="0">
              <a:latin typeface="Art Nouveau-Bistr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5980883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2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997815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Стиль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модерн все еще остается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непознанным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конца</a:t>
            </a:r>
            <a:r>
              <a:rPr lang="en-US" sz="2000" dirty="0">
                <a:latin typeface="Cambria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Особый интерес к российскому модерну</a:t>
            </a:r>
            <a:r>
              <a:rPr lang="en-US" sz="2000" dirty="0" smtClean="0">
                <a:latin typeface="Cambria" pitchFamily="18" charset="0"/>
                <a:cs typeface="Times New Roman" pitchFamily="18" charset="0"/>
              </a:rPr>
              <a:t>.</a:t>
            </a:r>
            <a:endParaRPr lang="ru-RU" sz="2000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3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780" y="79748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t Nouveau-Bistro" pitchFamily="2" charset="0"/>
              </a:rPr>
              <a:t>Цель</a:t>
            </a:r>
            <a:endParaRPr lang="ru-RU" sz="7200" dirty="0">
              <a:latin typeface="Art Nouveau-Bist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997815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зучить судьбу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особняка купца В.Д. Носова в Москве сквозь череду исторических событий ХХ века, в последовательном воссоздании образа этого особняка и его окрестностей.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21249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450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4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780" y="79748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t Nouveau-Bistro" pitchFamily="2" charset="0"/>
              </a:rPr>
              <a:t>Задачи</a:t>
            </a:r>
            <a:endParaRPr lang="ru-RU" sz="7200" dirty="0">
              <a:latin typeface="Art Nouveau-Bist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400"/>
            </a:lvl1pPr>
          </a:lstStyle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изучить </a:t>
            </a:r>
            <a:r>
              <a:rPr lang="ru-RU" sz="2000" dirty="0">
                <a:latin typeface="Cambria" pitchFamily="18" charset="0"/>
              </a:rPr>
              <a:t>основные черты модерна как ключевого направления искусства конца </a:t>
            </a:r>
            <a:r>
              <a:rPr lang="en-US" sz="2000" dirty="0">
                <a:latin typeface="Cambria" pitchFamily="18" charset="0"/>
              </a:rPr>
              <a:t>XIX </a:t>
            </a:r>
            <a:r>
              <a:rPr lang="ru-RU" sz="2000" dirty="0">
                <a:latin typeface="Cambria" pitchFamily="18" charset="0"/>
              </a:rPr>
              <a:t>– начала ХХ </a:t>
            </a:r>
            <a:r>
              <a:rPr lang="ru-RU" sz="2000" dirty="0" smtClean="0">
                <a:latin typeface="Cambria" pitchFamily="18" charset="0"/>
              </a:rPr>
              <a:t>веков;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выделить </a:t>
            </a:r>
            <a:r>
              <a:rPr lang="ru-RU" sz="2000" dirty="0">
                <a:latin typeface="Cambria" pitchFamily="18" charset="0"/>
              </a:rPr>
              <a:t>и охарактеризовать особенности русского модерна и его влияние на русскую культуру начала ХХ </a:t>
            </a:r>
            <a:r>
              <a:rPr lang="ru-RU" sz="2000" dirty="0" smtClean="0">
                <a:latin typeface="Cambria" pitchFamily="18" charset="0"/>
              </a:rPr>
              <a:t>века;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рассмотреть </a:t>
            </a:r>
            <a:r>
              <a:rPr lang="ru-RU" sz="2000" dirty="0">
                <a:latin typeface="Cambria" pitchFamily="18" charset="0"/>
              </a:rPr>
              <a:t>биографию и особенности художественного стиля архитектора Л.Н. </a:t>
            </a:r>
            <a:r>
              <a:rPr lang="ru-RU" sz="2000" dirty="0" err="1" smtClean="0">
                <a:latin typeface="Cambria" pitchFamily="18" charset="0"/>
              </a:rPr>
              <a:t>Кекушева</a:t>
            </a:r>
            <a:r>
              <a:rPr lang="ru-RU" sz="2000" dirty="0" smtClean="0">
                <a:latin typeface="Cambria" pitchFamily="18" charset="0"/>
              </a:rPr>
              <a:t>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составить </a:t>
            </a:r>
            <a:r>
              <a:rPr lang="ru-RU" sz="2000" dirty="0">
                <a:latin typeface="Cambria" pitchFamily="18" charset="0"/>
              </a:rPr>
              <a:t>«портрет» В.Д. Носова как представителя элиты московского </a:t>
            </a:r>
            <a:r>
              <a:rPr lang="ru-RU" sz="2000" dirty="0" smtClean="0">
                <a:latin typeface="Cambria" pitchFamily="18" charset="0"/>
              </a:rPr>
              <a:t>купечества;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дать </a:t>
            </a:r>
            <a:r>
              <a:rPr lang="ru-RU" sz="2000" dirty="0">
                <a:latin typeface="Cambria" pitchFamily="18" charset="0"/>
              </a:rPr>
              <a:t>характеристику основным событиям отечественной истории ХХ века, повлиявшим на судьбу особняка Носова и его окрестностей.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48236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5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780" y="79748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t Nouveau-Bistro" pitchFamily="2" charset="0"/>
              </a:rPr>
              <a:t>Источники</a:t>
            </a:r>
            <a:endParaRPr lang="ru-RU" sz="7200" dirty="0">
              <a:latin typeface="Art Nouveau-Bistr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997815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400"/>
            </a:lvl1pPr>
          </a:lstStyle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Волобуев О.В. и Кулешов С.В. История России </a:t>
            </a:r>
            <a:r>
              <a:rPr lang="ru-RU" sz="1800" dirty="0" smtClean="0">
                <a:latin typeface="Cambria" pitchFamily="18" charset="0"/>
              </a:rPr>
              <a:t>XX-начала </a:t>
            </a:r>
            <a:r>
              <a:rPr lang="ru-RU" sz="1800" dirty="0">
                <a:latin typeface="Cambria" pitchFamily="18" charset="0"/>
              </a:rPr>
              <a:t>XXI века, М.: Мнемозина, </a:t>
            </a:r>
            <a:r>
              <a:rPr lang="ru-RU" sz="1800" dirty="0" smtClean="0">
                <a:latin typeface="Cambria" pitchFamily="18" charset="0"/>
              </a:rPr>
              <a:t>2010;</a:t>
            </a:r>
            <a:endParaRPr lang="en-US" sz="1800" dirty="0" smtClean="0">
              <a:latin typeface="Cambria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1800" dirty="0">
                <a:latin typeface="Cambria" pitchFamily="18" charset="0"/>
              </a:rPr>
              <a:t>Отзыв об особняке Носова – журнал «Зодчий» №24, 1908 г.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 smtClean="0">
                <a:latin typeface="Cambria" pitchFamily="18" charset="0"/>
              </a:rPr>
              <a:t>Кириченко </a:t>
            </a:r>
            <a:r>
              <a:rPr lang="ru-RU" sz="1800" dirty="0">
                <a:latin typeface="Cambria" pitchFamily="18" charset="0"/>
              </a:rPr>
              <a:t>Е.И. Русская архитектура 1830-1910-х годов, М.: Искусство, </a:t>
            </a:r>
            <a:r>
              <a:rPr lang="ru-RU" sz="1800" dirty="0" smtClean="0">
                <a:latin typeface="Cambria" pitchFamily="18" charset="0"/>
              </a:rPr>
              <a:t>1978;</a:t>
            </a:r>
            <a:endParaRPr lang="en-US" sz="1800" dirty="0" smtClean="0">
              <a:latin typeface="Cambria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 smtClean="0">
                <a:latin typeface="Cambria" pitchFamily="18" charset="0"/>
              </a:rPr>
              <a:t>Нащокина </a:t>
            </a:r>
            <a:r>
              <a:rPr lang="ru-RU" sz="1800" dirty="0">
                <a:latin typeface="Cambria" pitchFamily="18" charset="0"/>
              </a:rPr>
              <a:t>М.В. Московский архитектор Лев Кекушев. М.: Коло, </a:t>
            </a:r>
            <a:r>
              <a:rPr lang="ru-RU" sz="1800" dirty="0" smtClean="0">
                <a:latin typeface="Cambria" pitchFamily="18" charset="0"/>
              </a:rPr>
              <a:t>2010;</a:t>
            </a:r>
            <a:endParaRPr lang="en-US" sz="1800" dirty="0" smtClean="0">
              <a:latin typeface="Cambria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 smtClean="0">
                <a:latin typeface="Cambria" pitchFamily="18" charset="0"/>
              </a:rPr>
              <a:t>Нечаева </a:t>
            </a:r>
            <a:r>
              <a:rPr lang="ru-RU" sz="1800" dirty="0">
                <a:latin typeface="Cambria" pitchFamily="18" charset="0"/>
              </a:rPr>
              <a:t>Н.А. Диссертация на тему «Эстетическая теория русского модерна», </a:t>
            </a:r>
            <a:r>
              <a:rPr lang="ru-RU" sz="1800" dirty="0" smtClean="0">
                <a:latin typeface="Cambria" pitchFamily="18" charset="0"/>
              </a:rPr>
              <a:t>2006;</a:t>
            </a:r>
            <a:endParaRPr lang="en-US" sz="1800" dirty="0" smtClean="0">
              <a:latin typeface="Cambria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 smtClean="0">
                <a:latin typeface="Cambria" pitchFamily="18" charset="0"/>
              </a:rPr>
              <a:t>Сарабьянов </a:t>
            </a:r>
            <a:r>
              <a:rPr lang="ru-RU" sz="1800" dirty="0">
                <a:latin typeface="Cambria" pitchFamily="18" charset="0"/>
              </a:rPr>
              <a:t>Д.В. Стиль модерн. М.: Искусство, 1989. </a:t>
            </a:r>
            <a:endParaRPr lang="ru-RU" sz="1800" dirty="0" smtClean="0">
              <a:latin typeface="Cambria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800" dirty="0" smtClean="0">
                <a:latin typeface="Cambria" pitchFamily="18" charset="0"/>
              </a:rPr>
              <a:t>Сведения об электрификации СССР - </a:t>
            </a:r>
            <a:r>
              <a:rPr lang="ru-RU" sz="1800" dirty="0" smtClean="0">
                <a:solidFill>
                  <a:schemeClr val="accent2"/>
                </a:solidFill>
                <a:latin typeface="Cambria" pitchFamily="18" charset="0"/>
                <a:hlinkClick r:id="rId4"/>
              </a:rPr>
              <a:t>www.vilenin.eu/t42/p159</a:t>
            </a:r>
            <a:r>
              <a:rPr lang="ru-RU" sz="1800" dirty="0">
                <a:solidFill>
                  <a:schemeClr val="accent2"/>
                </a:solidFill>
                <a:latin typeface="Cambria" pitchFamily="18" charset="0"/>
                <a:hlinkClick r:id="rId4"/>
              </a:rPr>
              <a:t>.</a:t>
            </a:r>
            <a:r>
              <a:rPr lang="ru-RU" sz="1800" dirty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 Ссылка </a:t>
            </a:r>
            <a:r>
              <a:rPr lang="ru-RU" sz="1800" dirty="0">
                <a:latin typeface="Cambria" pitchFamily="18" charset="0"/>
              </a:rPr>
              <a:t>действительна на </a:t>
            </a:r>
            <a:r>
              <a:rPr lang="ru-RU" sz="1800" dirty="0" smtClean="0">
                <a:latin typeface="Cambria" pitchFamily="18" charset="0"/>
              </a:rPr>
              <a:t>16.05.2014.</a:t>
            </a:r>
          </a:p>
        </p:txBody>
      </p:sp>
    </p:spTree>
    <p:extLst>
      <p:ext uri="{BB962C8B-B14F-4D97-AF65-F5344CB8AC3E}">
        <p14:creationId xmlns:p14="http://schemas.microsoft.com/office/powerpoint/2010/main" val="234128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461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Art Nouveau-Bistro" pitchFamily="2" charset="0"/>
              </a:rPr>
              <a:t>6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780" y="79748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t Nouveau-Bistro" pitchFamily="2" charset="0"/>
              </a:rPr>
              <a:t>Структура</a:t>
            </a:r>
            <a:endParaRPr lang="ru-RU" sz="7200" dirty="0">
              <a:latin typeface="Art Nouveau-Bist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988840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400"/>
            </a:lvl1pPr>
          </a:lstStyle>
          <a:p>
            <a:r>
              <a:rPr lang="ru-RU" sz="2000" b="1" i="1" dirty="0">
                <a:latin typeface="Cambria" pitchFamily="18" charset="0"/>
              </a:rPr>
              <a:t>ГЛАВА </a:t>
            </a:r>
            <a:r>
              <a:rPr lang="en-US" sz="2000" b="1" i="1" dirty="0">
                <a:latin typeface="Cambria" pitchFamily="18" charset="0"/>
              </a:rPr>
              <a:t>I</a:t>
            </a:r>
            <a:r>
              <a:rPr lang="ru-RU" sz="2000" dirty="0">
                <a:latin typeface="Cambria" pitchFamily="18" charset="0"/>
              </a:rPr>
              <a:t>. Феномен русского модерна</a:t>
            </a:r>
          </a:p>
          <a:p>
            <a:r>
              <a:rPr lang="ru-RU" sz="2000" dirty="0">
                <a:latin typeface="Cambria" pitchFamily="18" charset="0"/>
              </a:rPr>
              <a:t>	1.1. Стиль модерн в мировой </a:t>
            </a:r>
            <a:r>
              <a:rPr lang="ru-RU" sz="2000" dirty="0" smtClean="0">
                <a:latin typeface="Cambria" pitchFamily="18" charset="0"/>
              </a:rPr>
              <a:t>культуре. Особенности </a:t>
            </a:r>
            <a:r>
              <a:rPr lang="ru-RU" sz="2000" dirty="0">
                <a:latin typeface="Cambria" pitchFamily="18" charset="0"/>
              </a:rPr>
              <a:t>русского модерна</a:t>
            </a:r>
          </a:p>
          <a:p>
            <a:r>
              <a:rPr lang="ru-RU" sz="2000" dirty="0" smtClean="0">
                <a:latin typeface="Cambria" pitchFamily="18" charset="0"/>
              </a:rPr>
              <a:t>	1.2</a:t>
            </a:r>
            <a:r>
              <a:rPr lang="ru-RU" sz="2000" dirty="0">
                <a:latin typeface="Cambria" pitchFamily="18" charset="0"/>
              </a:rPr>
              <a:t>. Московский архитектор Лев Кекушев </a:t>
            </a:r>
          </a:p>
          <a:p>
            <a:r>
              <a:rPr lang="ru-RU" sz="2000" dirty="0" smtClean="0">
                <a:latin typeface="Cambria" pitchFamily="18" charset="0"/>
              </a:rPr>
              <a:t>	1.3</a:t>
            </a:r>
            <a:r>
              <a:rPr lang="ru-RU" sz="2000" dirty="0">
                <a:latin typeface="Cambria" pitchFamily="18" charset="0"/>
              </a:rPr>
              <a:t>. Искусствоведческий анализ особняка Носова</a:t>
            </a:r>
          </a:p>
          <a:p>
            <a:r>
              <a:rPr lang="ru-RU" sz="2000" b="1" i="1" dirty="0">
                <a:latin typeface="Cambria" pitchFamily="18" charset="0"/>
              </a:rPr>
              <a:t>ГЛАВА </a:t>
            </a:r>
            <a:r>
              <a:rPr lang="en-US" sz="2000" b="1" i="1" dirty="0">
                <a:latin typeface="Cambria" pitchFamily="18" charset="0"/>
              </a:rPr>
              <a:t>II</a:t>
            </a:r>
            <a:r>
              <a:rPr lang="ru-RU" sz="2000" dirty="0">
                <a:latin typeface="Cambria" pitchFamily="18" charset="0"/>
              </a:rPr>
              <a:t>. От промышленной окраины к «старому району» современного мегаполиса</a:t>
            </a:r>
          </a:p>
          <a:p>
            <a:r>
              <a:rPr lang="ru-RU" sz="2000" dirty="0" smtClean="0">
                <a:latin typeface="Cambria" pitchFamily="18" charset="0"/>
              </a:rPr>
              <a:t>	2.1</a:t>
            </a:r>
            <a:r>
              <a:rPr lang="ru-RU" sz="2000" dirty="0">
                <a:latin typeface="Cambria" pitchFamily="18" charset="0"/>
              </a:rPr>
              <a:t>. В.Д. Носов – представитель купеческой элиты Москвы начала </a:t>
            </a:r>
            <a:r>
              <a:rPr lang="en-US" sz="2000" dirty="0">
                <a:latin typeface="Cambria" pitchFamily="18" charset="0"/>
              </a:rPr>
              <a:t>XX </a:t>
            </a:r>
            <a:r>
              <a:rPr lang="ru-RU" sz="2000" dirty="0">
                <a:latin typeface="Cambria" pitchFamily="18" charset="0"/>
              </a:rPr>
              <a:t>века.</a:t>
            </a:r>
          </a:p>
          <a:p>
            <a:r>
              <a:rPr lang="ru-RU" sz="2000" dirty="0">
                <a:latin typeface="Cambria" pitchFamily="18" charset="0"/>
              </a:rPr>
              <a:t>	2.2. История особняка купца Носова в Москве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9956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46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7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79748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t Nouveau-Bistro" pitchFamily="2" charset="0"/>
              </a:rPr>
              <a:t>1.1. Стиль модерн в мировой культуре. Особенности русского модерна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988840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400"/>
            </a:lvl1pPr>
          </a:lstStyle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latin typeface="Cambria" pitchFamily="18" charset="0"/>
              </a:rPr>
              <a:t>М</a:t>
            </a:r>
            <a:r>
              <a:rPr lang="ru-RU" sz="2000" dirty="0" smtClean="0">
                <a:latin typeface="Cambria" pitchFamily="18" charset="0"/>
              </a:rPr>
              <a:t>одерн </a:t>
            </a:r>
            <a:r>
              <a:rPr lang="ru-RU" sz="2000" dirty="0" smtClean="0">
                <a:latin typeface="Cambria" pitchFamily="18" charset="0"/>
              </a:rPr>
              <a:t>– «путь» к новому обществу, новой жизни;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Является результатом обострения недовольства в европейском обществе во второй половине </a:t>
            </a:r>
            <a:r>
              <a:rPr lang="en-US" sz="2000" dirty="0" smtClean="0">
                <a:latin typeface="Cambria" pitchFamily="18" charset="0"/>
              </a:rPr>
              <a:t>XIX </a:t>
            </a:r>
            <a:r>
              <a:rPr lang="ru-RU" sz="2000" dirty="0" smtClean="0">
                <a:latin typeface="Cambria" pitchFamily="18" charset="0"/>
              </a:rPr>
              <a:t>века;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Направлен на массы;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Россия заимствует в начале </a:t>
            </a:r>
            <a:r>
              <a:rPr lang="en-US" sz="2000" dirty="0" smtClean="0">
                <a:latin typeface="Cambria" pitchFamily="18" charset="0"/>
              </a:rPr>
              <a:t>XX </a:t>
            </a:r>
            <a:r>
              <a:rPr lang="ru-RU" sz="2000" dirty="0" smtClean="0">
                <a:latin typeface="Cambria" pitchFamily="18" charset="0"/>
              </a:rPr>
              <a:t>века модерн из Европы как средство организации новой жизни;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Развитие русского модерна скоро было оборвано роковыми событиями начала </a:t>
            </a:r>
            <a:r>
              <a:rPr lang="en-US" sz="2000" dirty="0" smtClean="0">
                <a:latin typeface="Cambria" pitchFamily="18" charset="0"/>
              </a:rPr>
              <a:t>XX</a:t>
            </a:r>
            <a:r>
              <a:rPr lang="ru-RU" sz="2000" dirty="0" smtClean="0">
                <a:latin typeface="Cambria" pitchFamily="18" charset="0"/>
              </a:rPr>
              <a:t> века;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957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48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8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988840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400"/>
            </a:lvl1pPr>
          </a:lstStyle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Российский архитектор конца </a:t>
            </a:r>
            <a:r>
              <a:rPr lang="en-US" sz="2000" dirty="0" smtClean="0">
                <a:latin typeface="Cambria" pitchFamily="18" charset="0"/>
              </a:rPr>
              <a:t>XIX </a:t>
            </a:r>
            <a:r>
              <a:rPr lang="ru-RU" sz="2000" dirty="0" smtClean="0">
                <a:latin typeface="Cambria" pitchFamily="18" charset="0"/>
              </a:rPr>
              <a:t>– начала </a:t>
            </a:r>
            <a:r>
              <a:rPr lang="en-US" sz="2000" dirty="0" smtClean="0">
                <a:latin typeface="Cambria" pitchFamily="18" charset="0"/>
              </a:rPr>
              <a:t>XX </a:t>
            </a:r>
            <a:r>
              <a:rPr lang="ru-RU" sz="2000" dirty="0" smtClean="0">
                <a:latin typeface="Cambria" pitchFamily="18" charset="0"/>
              </a:rPr>
              <a:t>века;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Один из самых престижных и искусных московских зодчих своего времени;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>
                <a:latin typeface="Cambria" pitchFamily="18" charset="0"/>
              </a:rPr>
              <a:t>Один из создателей «новой» Москвы; </a:t>
            </a:r>
            <a:endParaRPr lang="ru-RU" sz="2000" dirty="0" smtClean="0">
              <a:latin typeface="Cambria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Творил в собственной обработке стиля модерн («кекушевский модерн»);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000" dirty="0" smtClean="0">
                <a:latin typeface="Cambria" pitchFamily="18" charset="0"/>
              </a:rPr>
              <a:t>Мастер деревянного модерна;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79748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t Nouveau-Bistro" pitchFamily="2" charset="0"/>
              </a:rPr>
              <a:t>1.2. Московский архитектор Лев Кекушев </a:t>
            </a:r>
          </a:p>
        </p:txBody>
      </p:sp>
    </p:spTree>
    <p:extLst>
      <p:ext uri="{BB962C8B-B14F-4D97-AF65-F5344CB8AC3E}">
        <p14:creationId xmlns:p14="http://schemas.microsoft.com/office/powerpoint/2010/main" val="57881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4408" y="5980883"/>
            <a:ext cx="461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t Nouveau-Bistro" pitchFamily="2" charset="0"/>
              </a:rPr>
              <a:t>9</a:t>
            </a:r>
            <a:endParaRPr lang="ru-RU" sz="4800" dirty="0">
              <a:latin typeface="Art Nouveau-Bistr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79748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t Nouveau-Bistro" pitchFamily="2" charset="0"/>
              </a:rPr>
              <a:t>1.3. Искусствоведческий анализ особняка Носова</a:t>
            </a:r>
          </a:p>
        </p:txBody>
      </p:sp>
      <p:pic>
        <p:nvPicPr>
          <p:cNvPr id="1026" name="Picture 2" descr="C:\Users\nikita\Desktop\eedd1f6ffb38e83cf82dfed742744ba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" t="667" r="-44" b="2970"/>
          <a:stretch/>
        </p:blipFill>
        <p:spPr bwMode="auto">
          <a:xfrm>
            <a:off x="1826347" y="2038559"/>
            <a:ext cx="5563313" cy="38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1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612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39</cp:revision>
  <dcterms:created xsi:type="dcterms:W3CDTF">2013-12-20T07:48:53Z</dcterms:created>
  <dcterms:modified xsi:type="dcterms:W3CDTF">2014-05-15T21:25:51Z</dcterms:modified>
</cp:coreProperties>
</file>