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40" autoAdjust="0"/>
  </p:normalViewPr>
  <p:slideViewPr>
    <p:cSldViewPr>
      <p:cViewPr varScale="1">
        <p:scale>
          <a:sx n="74" d="100"/>
          <a:sy n="74" d="100"/>
        </p:scale>
        <p:origin x="-12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4422C-CEC6-471C-A4D3-66BFD31BA29A}" type="datetimeFigureOut">
              <a:rPr lang="ru-RU" smtClean="0"/>
              <a:t>23.04.2015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2DBE3-AC21-4DD8-AAF4-BC1EC073FBE3}"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D42DBE3-AC21-4DD8-AAF4-BC1EC073FBE3}" type="slidenum">
              <a:rPr lang="ru-RU" smtClean="0"/>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1CD1564A-5A56-4BA0-8D74-1890AD4D8186}" type="datetimeFigureOut">
              <a:rPr lang="ru-RU" smtClean="0"/>
              <a:t>23.04.2015</a:t>
            </a:fld>
            <a:endParaRPr lang="ru-RU"/>
          </a:p>
        </p:txBody>
      </p:sp>
      <p:sp>
        <p:nvSpPr>
          <p:cNvPr id="16" name="Номер слайда 15"/>
          <p:cNvSpPr>
            <a:spLocks noGrp="1"/>
          </p:cNvSpPr>
          <p:nvPr>
            <p:ph type="sldNum" sz="quarter" idx="11"/>
          </p:nvPr>
        </p:nvSpPr>
        <p:spPr/>
        <p:txBody>
          <a:bodyPr/>
          <a:lstStyle/>
          <a:p>
            <a:fld id="{2C6194CC-127C-41F0-A917-FCEB10CCC0BC}"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CD1564A-5A56-4BA0-8D74-1890AD4D8186}" type="datetimeFigureOut">
              <a:rPr lang="ru-RU" smtClean="0"/>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6194CC-127C-41F0-A917-FCEB10CCC0B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CD1564A-5A56-4BA0-8D74-1890AD4D8186}" type="datetimeFigureOut">
              <a:rPr lang="ru-RU" smtClean="0"/>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6194CC-127C-41F0-A917-FCEB10CCC0B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1CD1564A-5A56-4BA0-8D74-1890AD4D8186}" type="datetimeFigureOut">
              <a:rPr lang="ru-RU" smtClean="0"/>
              <a:t>23.04.2015</a:t>
            </a:fld>
            <a:endParaRPr lang="ru-RU"/>
          </a:p>
        </p:txBody>
      </p:sp>
      <p:sp>
        <p:nvSpPr>
          <p:cNvPr id="15" name="Номер слайда 14"/>
          <p:cNvSpPr>
            <a:spLocks noGrp="1"/>
          </p:cNvSpPr>
          <p:nvPr>
            <p:ph type="sldNum" sz="quarter" idx="15"/>
          </p:nvPr>
        </p:nvSpPr>
        <p:spPr/>
        <p:txBody>
          <a:bodyPr/>
          <a:lstStyle>
            <a:lvl1pPr algn="ctr">
              <a:defRPr/>
            </a:lvl1pPr>
          </a:lstStyle>
          <a:p>
            <a:fld id="{2C6194CC-127C-41F0-A917-FCEB10CCC0BC}"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1CD1564A-5A56-4BA0-8D74-1890AD4D8186}" type="datetimeFigureOut">
              <a:rPr lang="ru-RU" smtClean="0"/>
              <a:t>23.04.2015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6194CC-127C-41F0-A917-FCEB10CCC0BC}"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1CD1564A-5A56-4BA0-8D74-1890AD4D8186}" type="datetimeFigureOut">
              <a:rPr lang="ru-RU" smtClean="0"/>
              <a:t>23.04.2015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6194CC-127C-41F0-A917-FCEB10CCC0BC}"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C6194CC-127C-41F0-A917-FCEB10CCC0BC}"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1CD1564A-5A56-4BA0-8D74-1890AD4D8186}" type="datetimeFigureOut">
              <a:rPr lang="ru-RU" smtClean="0"/>
              <a:t>23.04.2015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CD1564A-5A56-4BA0-8D74-1890AD4D8186}" type="datetimeFigureOut">
              <a:rPr lang="ru-RU" smtClean="0"/>
              <a:t>23.04.2015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C6194CC-127C-41F0-A917-FCEB10CCC0BC}"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D1564A-5A56-4BA0-8D74-1890AD4D8186}" type="datetimeFigureOut">
              <a:rPr lang="ru-RU" smtClean="0"/>
              <a:t>23.04.2015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C6194CC-127C-41F0-A917-FCEB10CCC0B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1CD1564A-5A56-4BA0-8D74-1890AD4D8186}" type="datetimeFigureOut">
              <a:rPr lang="ru-RU" smtClean="0"/>
              <a:t>23.04.2015</a:t>
            </a:fld>
            <a:endParaRPr lang="ru-RU"/>
          </a:p>
        </p:txBody>
      </p:sp>
      <p:sp>
        <p:nvSpPr>
          <p:cNvPr id="9" name="Номер слайда 8"/>
          <p:cNvSpPr>
            <a:spLocks noGrp="1"/>
          </p:cNvSpPr>
          <p:nvPr>
            <p:ph type="sldNum" sz="quarter" idx="15"/>
          </p:nvPr>
        </p:nvSpPr>
        <p:spPr/>
        <p:txBody>
          <a:bodyPr/>
          <a:lstStyle/>
          <a:p>
            <a:fld id="{2C6194CC-127C-41F0-A917-FCEB10CCC0BC}"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1CD1564A-5A56-4BA0-8D74-1890AD4D8186}" type="datetimeFigureOut">
              <a:rPr lang="ru-RU" smtClean="0"/>
              <a:t>23.04.2015</a:t>
            </a:fld>
            <a:endParaRPr lang="ru-RU"/>
          </a:p>
        </p:txBody>
      </p:sp>
      <p:sp>
        <p:nvSpPr>
          <p:cNvPr id="9" name="Номер слайда 8"/>
          <p:cNvSpPr>
            <a:spLocks noGrp="1"/>
          </p:cNvSpPr>
          <p:nvPr>
            <p:ph type="sldNum" sz="quarter" idx="11"/>
          </p:nvPr>
        </p:nvSpPr>
        <p:spPr/>
        <p:txBody>
          <a:bodyPr/>
          <a:lstStyle/>
          <a:p>
            <a:fld id="{2C6194CC-127C-41F0-A917-FCEB10CCC0BC}"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CD1564A-5A56-4BA0-8D74-1890AD4D8186}" type="datetimeFigureOut">
              <a:rPr lang="ru-RU" smtClean="0"/>
              <a:t>23.04.2015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C6194CC-127C-41F0-A917-FCEB10CCC0BC}"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smtClean="0"/>
              <a:t>Реферат выполнен М. </a:t>
            </a:r>
            <a:r>
              <a:rPr lang="ru-RU" dirty="0" err="1" smtClean="0"/>
              <a:t>Дуденковой</a:t>
            </a:r>
            <a:r>
              <a:rPr lang="ru-RU" dirty="0" smtClean="0"/>
              <a:t>, 9 «А» класс</a:t>
            </a:r>
          </a:p>
          <a:p>
            <a:r>
              <a:rPr lang="ru-RU" dirty="0" smtClean="0"/>
              <a:t>Руководитель: П.А. Евдокимов</a:t>
            </a:r>
            <a:endParaRPr lang="ru-RU" dirty="0"/>
          </a:p>
        </p:txBody>
      </p:sp>
      <p:sp>
        <p:nvSpPr>
          <p:cNvPr id="2" name="Заголовок 1"/>
          <p:cNvSpPr>
            <a:spLocks noGrp="1"/>
          </p:cNvSpPr>
          <p:nvPr>
            <p:ph type="ctrTitle"/>
          </p:nvPr>
        </p:nvSpPr>
        <p:spPr>
          <a:xfrm>
            <a:off x="467544" y="-1179512"/>
            <a:ext cx="8184086" cy="4379912"/>
          </a:xfrm>
        </p:spPr>
        <p:txBody>
          <a:bodyPr>
            <a:normAutofit/>
          </a:bodyPr>
          <a:lstStyle/>
          <a:p>
            <a:r>
              <a:rPr lang="ru-RU" sz="4000" dirty="0" smtClean="0">
                <a:latin typeface="Arial" pitchFamily="34" charset="0"/>
                <a:cs typeface="Arial" pitchFamily="34" charset="0"/>
              </a:rPr>
              <a:t>Морально-политическое состояние Русской Армии в годы Первой Мировой Войны по воспоминаниям генералов</a:t>
            </a:r>
            <a:br>
              <a:rPr lang="ru-RU" sz="4000" dirty="0" smtClean="0">
                <a:latin typeface="Arial" pitchFamily="34" charset="0"/>
                <a:cs typeface="Arial" pitchFamily="34" charset="0"/>
              </a:rPr>
            </a:br>
            <a:r>
              <a:rPr lang="ru-RU" sz="4000" dirty="0" smtClean="0">
                <a:latin typeface="Arial" pitchFamily="34" charset="0"/>
                <a:cs typeface="Arial" pitchFamily="34" charset="0"/>
              </a:rPr>
              <a:t> А.А Брусилова и А.И. Деникина </a:t>
            </a:r>
            <a:endParaRPr lang="ru-RU" sz="40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t>(</a:t>
            </a:r>
            <a:r>
              <a:rPr lang="ru-RU" dirty="0" smtClean="0"/>
              <a:t>1895-1970) – знаменитый британский военный историк, участник Первой мировой войны, автор одного из первых исследований о Первой мировой войне «Правда о Первой мировой войне» (1930 г.).</a:t>
            </a:r>
          </a:p>
          <a:p>
            <a:r>
              <a:rPr lang="ru-RU" dirty="0" smtClean="0"/>
              <a:t>«Непомерные потери, которые несла Россия, явившиеся следствием недостатков ее военной машины, а также ее самопожертвование ради союзников, подорвали моральный дух армии сильнее, чем ее физическую выносливость», в результате чего после Февральской революции русская армия утратила свою боеспособность и «оказалась больше не в состоянии действительно помочь союзникам нажимом на Германию».</a:t>
            </a:r>
          </a:p>
          <a:p>
            <a:r>
              <a:rPr lang="ru-RU" dirty="0" smtClean="0"/>
              <a:t>В заключении </a:t>
            </a:r>
            <a:r>
              <a:rPr lang="ru-RU" dirty="0" err="1" smtClean="0"/>
              <a:t>Лиддел</a:t>
            </a:r>
            <a:r>
              <a:rPr lang="ru-RU" dirty="0" smtClean="0"/>
              <a:t> Гарт подчёркивает: «Не надо также забывать, как часто Россия жертвовала собой, спасая своих союзников и подготавливая тем самым путь к их конечной победе».</a:t>
            </a:r>
          </a:p>
          <a:p>
            <a:endParaRPr lang="ru-RU" dirty="0"/>
          </a:p>
        </p:txBody>
      </p:sp>
      <p:sp>
        <p:nvSpPr>
          <p:cNvPr id="3" name="Заголовок 2"/>
          <p:cNvSpPr>
            <a:spLocks noGrp="1"/>
          </p:cNvSpPr>
          <p:nvPr>
            <p:ph type="title"/>
          </p:nvPr>
        </p:nvSpPr>
        <p:spPr/>
        <p:txBody>
          <a:bodyPr/>
          <a:lstStyle/>
          <a:p>
            <a:r>
              <a:rPr lang="ru-RU" b="1" dirty="0" err="1" smtClean="0"/>
              <a:t>Бэзил</a:t>
            </a:r>
            <a:r>
              <a:rPr lang="ru-RU" b="1" dirty="0" smtClean="0"/>
              <a:t> Генри </a:t>
            </a:r>
            <a:r>
              <a:rPr lang="ru-RU" b="1" dirty="0" err="1" smtClean="0"/>
              <a:t>Лиддел</a:t>
            </a:r>
            <a:r>
              <a:rPr lang="ru-RU" b="1" dirty="0" smtClean="0"/>
              <a:t> Гарт</a:t>
            </a:r>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smtClean="0"/>
              <a:t>Русские офицеры некомпетентные</a:t>
            </a:r>
            <a:endParaRPr lang="ru-RU" dirty="0" smtClean="0"/>
          </a:p>
          <a:p>
            <a:r>
              <a:rPr lang="ru-RU" dirty="0" smtClean="0"/>
              <a:t>По мнению Дж. </a:t>
            </a:r>
            <a:r>
              <a:rPr lang="ru-RU" dirty="0" err="1" smtClean="0"/>
              <a:t>Кигана</a:t>
            </a:r>
            <a:r>
              <a:rPr lang="ru-RU" dirty="0" smtClean="0"/>
              <a:t>, слабым местом русской армии были кадры: «Русские полковые офицеры распределялись назначением сверху и зачастую были плохо обучены... При всей некомпетентности русского командования и неадекватности средств, которые применялись им в боевых действиях... смелость, преданность и послушание солдата-крестьянина обычно компенсировали ошибки и упущения его начальников».</a:t>
            </a:r>
          </a:p>
          <a:p>
            <a:endParaRPr lang="ru-RU" dirty="0"/>
          </a:p>
        </p:txBody>
      </p:sp>
      <p:sp>
        <p:nvSpPr>
          <p:cNvPr id="3" name="Заголовок 2"/>
          <p:cNvSpPr>
            <a:spLocks noGrp="1"/>
          </p:cNvSpPr>
          <p:nvPr>
            <p:ph type="title"/>
          </p:nvPr>
        </p:nvSpPr>
        <p:spPr>
          <a:xfrm>
            <a:off x="251520" y="476672"/>
            <a:ext cx="8229600" cy="1219200"/>
          </a:xfrm>
        </p:spPr>
        <p:txBody>
          <a:bodyPr>
            <a:normAutofit fontScale="90000"/>
          </a:bodyPr>
          <a:lstStyle/>
          <a:p>
            <a:r>
              <a:rPr lang="ru-RU" sz="2700" b="1" dirty="0" smtClean="0"/>
              <a:t>Джон Киган</a:t>
            </a:r>
            <a:r>
              <a:rPr lang="ru-RU" sz="2700" dirty="0" smtClean="0"/>
              <a:t> – современный британский военный историк, автор фундаментального исследования (1998 г.), посвящённого Первой мировой войне «Первая мировая война».</a:t>
            </a: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t>Русские </a:t>
            </a:r>
            <a:r>
              <a:rPr lang="ru-RU" dirty="0" smtClean="0"/>
              <a:t>солдаты часто демонстрировали «бездумную храбрость; но поражения, как и пьянство, быстро уничтожали преданность полковым знаменам и образам».</a:t>
            </a:r>
          </a:p>
          <a:p>
            <a:r>
              <a:rPr lang="ru-RU" dirty="0" smtClean="0"/>
              <a:t>«Их быстро деморализовывали поражения, особенно нанесенные превосходящими силами артиллерии, и они сдавались легко и без стыда, массово, особенно если чувствовали себя покинутыми или обманутыми».</a:t>
            </a:r>
          </a:p>
          <a:p>
            <a:r>
              <a:rPr lang="ru-RU" dirty="0" smtClean="0"/>
              <a:t>«Поражение быстро деморализовало их. Зачастую солдаты, отличавшиеся храбростью, не находили ничего позорного в том, чтобы самим сдаться в плен, где, по крайней мере, они получали пищу и безопасность. К чести противников России по Первой Мировой войне, они были примером заботы о бесчисленном количестве военнопленных... Возможно, именно потому, что неволя не обещала таких мучений, русская армия начала распадаться даже раньше, чем произошел крах в тылу».</a:t>
            </a:r>
          </a:p>
          <a:p>
            <a:endParaRPr lang="ru-RU" dirty="0"/>
          </a:p>
        </p:txBody>
      </p:sp>
      <p:sp>
        <p:nvSpPr>
          <p:cNvPr id="3" name="Заголовок 2"/>
          <p:cNvSpPr>
            <a:spLocks noGrp="1"/>
          </p:cNvSpPr>
          <p:nvPr>
            <p:ph type="title"/>
          </p:nvPr>
        </p:nvSpPr>
        <p:spPr>
          <a:xfrm>
            <a:off x="467544" y="620688"/>
            <a:ext cx="8229600" cy="1219200"/>
          </a:xfrm>
        </p:spPr>
        <p:txBody>
          <a:bodyPr>
            <a:normAutofit fontScale="90000"/>
          </a:bodyPr>
          <a:lstStyle/>
          <a:p>
            <a:r>
              <a:rPr lang="ru-RU" b="1" dirty="0" smtClean="0"/>
              <a:t>Русские солдаты храбрые, но </a:t>
            </a:r>
            <a:r>
              <a:rPr lang="ru-RU" b="1" dirty="0" smtClean="0"/>
              <a:t>слабохарактерные и безвольные</a:t>
            </a: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a:bodyPr>
          <a:lstStyle/>
          <a:p>
            <a:r>
              <a:rPr lang="ru-RU" dirty="0" smtClean="0"/>
              <a:t>Автор неоднократно подчёркивает, какими отсталыми и безграмотными были русские солдаты по сравнению с англичанами и французами: «Русская армия на 80 процентов состояла из крестьян — притом, что в это время большинство русских крестьян все еще были неграмотны. Разумеется, что после них не осталось никаких литературных источников, которые можно было бы сравнить с наследием Западного фронта. Личные воспоминания очень редки. Некому было собирать их. Не было секретаря, который донес бы голос русского солдата-крестьянина до потомства».</a:t>
            </a:r>
          </a:p>
          <a:p>
            <a:endParaRPr lang="ru-RU" dirty="0"/>
          </a:p>
        </p:txBody>
      </p:sp>
      <p:sp>
        <p:nvSpPr>
          <p:cNvPr id="3" name="Заголовок 2"/>
          <p:cNvSpPr>
            <a:spLocks noGrp="1"/>
          </p:cNvSpPr>
          <p:nvPr>
            <p:ph type="title"/>
          </p:nvPr>
        </p:nvSpPr>
        <p:spPr/>
        <p:txBody>
          <a:bodyPr/>
          <a:lstStyle/>
          <a:p>
            <a:r>
              <a:rPr lang="ru-RU" dirty="0" smtClean="0"/>
              <a:t>... И неграмотные </a:t>
            </a:r>
            <a:endParaRPr lang="ru-RU"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При </a:t>
            </a:r>
            <a:r>
              <a:rPr lang="ru-RU" dirty="0" smtClean="0"/>
              <a:t>описании русской армии данными британскими историками демонстрируется пренебрежительное и высокомерное отношение, искажаются факты и даже транслируется откровенная ложь, что лично у меня, вызывает горечь и сожаление. Русские офицеры: А.А. Брусилов, А.И. Деникин, Э.Н. Гиацинтов – совсем не так оценивали своих солдат, что мы видим, читая их мемуары.</a:t>
            </a:r>
          </a:p>
          <a:p>
            <a:endParaRPr lang="ru-RU" dirty="0"/>
          </a:p>
        </p:txBody>
      </p:sp>
      <p:sp>
        <p:nvSpPr>
          <p:cNvPr id="3" name="Заголовок 2"/>
          <p:cNvSpPr>
            <a:spLocks noGrp="1"/>
          </p:cNvSpPr>
          <p:nvPr>
            <p:ph type="title"/>
          </p:nvPr>
        </p:nvSpPr>
        <p:spPr/>
        <p:txBody>
          <a:bodyPr>
            <a:normAutofit fontScale="90000"/>
          </a:bodyPr>
          <a:lstStyle/>
          <a:p>
            <a:r>
              <a:rPr lang="ru-RU" b="1" dirty="0" smtClean="0"/>
              <a:t>Вывод по второй главе</a:t>
            </a: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pPr lvl="0"/>
            <a:r>
              <a:rPr lang="ru-RU" sz="6400" dirty="0" smtClean="0"/>
              <a:t>Моральное </a:t>
            </a:r>
            <a:r>
              <a:rPr lang="ru-RU" sz="6400" dirty="0" smtClean="0"/>
              <a:t>состояние русской армии оставалось высоким вплоть до Февральской революции 1917 г., несмотря на все трудности армейской жизни, большие человеческие потери, неудачи на фронтах;</a:t>
            </a:r>
          </a:p>
          <a:p>
            <a:pPr lvl="0"/>
            <a:r>
              <a:rPr lang="ru-RU" sz="6400" dirty="0" smtClean="0"/>
              <a:t>Политическая ситуация в стране мало интересовала основную массу солдат и офицеров в действующей армии, и они имели слабое представление о различных политических партиях и движениях, тонкостях внутриполитической жизни и не были готовы морально к революции и последующим событиям;</a:t>
            </a:r>
          </a:p>
          <a:p>
            <a:pPr lvl="0"/>
            <a:r>
              <a:rPr lang="ru-RU" sz="6400" dirty="0" smtClean="0"/>
              <a:t>После революции Временное правительство, которое боялось контрреволюционного мятежа в армии, приняло ряд мер по демократизации армии, что привело к резкому падению офицерского авторитета в солдатской среде, разрушению армейской дисциплины, деморализации войск и утрате боеспособности.</a:t>
            </a:r>
          </a:p>
          <a:p>
            <a:pPr lvl="0"/>
            <a:r>
              <a:rPr lang="ru-RU" sz="6400" dirty="0" smtClean="0"/>
              <a:t>Что касается союзников по Антанте, то они всегда мало считались с интересами России, а после трагических событий в 1917 г. и вовсе отказались от своих союзнических обязательств. За три года войны союзники продемонстрировали лишь эгоистическое стремление использовать русскую армию для собственного блага. Высшее военное командование русской армии всегда было готово помогать  своим западным союзникам, даже в ущерб своим потребностям, возможностям и даже боевой готовности, было готово жертвовать своим личным составом и территориями. Союзники же напротив не спешили оказать посильную помощь России ни поставками боеприпасов, ни наступлением на своём Западном фронте, чтобы оттянуть немецкие войска и ослабить нажим на русскую армию в 1915 г.,  поддержать наступление Брусилова в 1916 г., приветствовали Февральскую революцию и признали Временное правительство...</a:t>
            </a:r>
          </a:p>
          <a:p>
            <a:endParaRPr lang="ru-RU" dirty="0"/>
          </a:p>
        </p:txBody>
      </p:sp>
      <p:sp>
        <p:nvSpPr>
          <p:cNvPr id="3" name="Заголовок 2"/>
          <p:cNvSpPr>
            <a:spLocks noGrp="1"/>
          </p:cNvSpPr>
          <p:nvPr>
            <p:ph type="title"/>
          </p:nvPr>
        </p:nvSpPr>
        <p:spPr>
          <a:xfrm>
            <a:off x="611560" y="692696"/>
            <a:ext cx="7859216" cy="684312"/>
          </a:xfrm>
        </p:spPr>
        <p:txBody>
          <a:bodyPr>
            <a:normAutofit fontScale="90000"/>
          </a:bodyPr>
          <a:lstStyle/>
          <a:p>
            <a:r>
              <a:rPr lang="ru-RU" b="1" dirty="0" smtClean="0"/>
              <a:t>Выводы</a:t>
            </a: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t>Морально-политическое </a:t>
            </a:r>
            <a:r>
              <a:rPr lang="ru-RU" dirty="0" smtClean="0"/>
              <a:t>состояние русских солдат и офицеров зависело не только и не столько от успешности боевых действий на фронтах, а в первую очередь от общего морального и политического настроения русского общества, которое было идеологически расколото, а высшее политическое руководство: Государь, правительство, Государственная Дума оказались не в состоянии сплотиться и отложить все свои распри до победы, сказалось и отсутствие единой воли и авторитета для консолидации всего общества для достижения общей цели: «Всё для фронта, всё для победы!». Именно общественное настроение в тылу сыграло решающую роль в развале армейской дисциплины и утрате боеспособности русской армии после Февральской революции 1917 года.</a:t>
            </a:r>
          </a:p>
          <a:p>
            <a:r>
              <a:rPr lang="ru-RU" dirty="0" smtClean="0"/>
              <a:t>Первая мировая война в России незаслуженно, и даже преступно забыта. Анализ тех событий очень важен в настоящее время для современной России: нужно извлечь уроки из прошлого, чтобы противостоять новым вызовам и угрозам.</a:t>
            </a:r>
          </a:p>
          <a:p>
            <a:endParaRPr lang="ru-RU" dirty="0"/>
          </a:p>
        </p:txBody>
      </p:sp>
      <p:sp>
        <p:nvSpPr>
          <p:cNvPr id="3" name="Заголовок 2"/>
          <p:cNvSpPr>
            <a:spLocks noGrp="1"/>
          </p:cNvSpPr>
          <p:nvPr>
            <p:ph type="title"/>
          </p:nvPr>
        </p:nvSpPr>
        <p:spPr/>
        <p:txBody>
          <a:bodyPr>
            <a:normAutofit fontScale="90000"/>
          </a:bodyPr>
          <a:lstStyle/>
          <a:p>
            <a:r>
              <a:rPr lang="ru-RU" b="1" dirty="0" smtClean="0"/>
              <a:t>Заключение</a:t>
            </a: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r>
              <a:rPr lang="ru-RU" dirty="0" smtClean="0"/>
              <a:t> </a:t>
            </a:r>
          </a:p>
          <a:p>
            <a:r>
              <a:rPr lang="ru-RU" dirty="0" smtClean="0"/>
              <a:t> </a:t>
            </a:r>
          </a:p>
          <a:p>
            <a:r>
              <a:rPr lang="ru-RU" sz="3400" dirty="0" smtClean="0"/>
              <a:t>1. Брусилов А.А. Мои воспоминания. – М.: Воениздат, 1983.</a:t>
            </a:r>
          </a:p>
          <a:p>
            <a:r>
              <a:rPr lang="ru-RU" sz="3400" dirty="0" smtClean="0"/>
              <a:t> </a:t>
            </a:r>
          </a:p>
          <a:p>
            <a:r>
              <a:rPr lang="ru-RU" sz="3400" dirty="0" smtClean="0"/>
              <a:t>2. Гиацинтов Э. Записки белого офицера/ Вступительная статья, подготовка текста и коммент. В.Г. Бортневского. – СПб: «Интерполиграфцентр» СПбФК, 1992.</a:t>
            </a:r>
          </a:p>
          <a:p>
            <a:r>
              <a:rPr lang="ru-RU" sz="3400" dirty="0" smtClean="0"/>
              <a:t> </a:t>
            </a:r>
          </a:p>
          <a:p>
            <a:r>
              <a:rPr lang="ru-RU" sz="3400" dirty="0" smtClean="0"/>
              <a:t>3. Деникин А.И. Путь русского офицера. – М.: Современник, 1991.</a:t>
            </a:r>
          </a:p>
          <a:p>
            <a:r>
              <a:rPr lang="ru-RU" sz="3400" dirty="0" smtClean="0"/>
              <a:t> </a:t>
            </a:r>
          </a:p>
          <a:p>
            <a:r>
              <a:rPr lang="ru-RU" sz="3400" dirty="0" smtClean="0"/>
              <a:t>4. Деникин А.И. Очерки русской смуты / Предисл. Н.Ф. Бугая. – М.: Мысль, 1991.</a:t>
            </a:r>
          </a:p>
          <a:p>
            <a:r>
              <a:rPr lang="ru-RU" sz="3400" dirty="0" smtClean="0"/>
              <a:t> </a:t>
            </a:r>
          </a:p>
          <a:p>
            <a:r>
              <a:rPr lang="ru-RU" sz="3400" dirty="0" smtClean="0"/>
              <a:t>5. </a:t>
            </a:r>
            <a:r>
              <a:rPr lang="ru-RU" sz="3400" dirty="0" err="1" smtClean="0"/>
              <a:t>Киган</a:t>
            </a:r>
            <a:r>
              <a:rPr lang="ru-RU" sz="3400" dirty="0" smtClean="0"/>
              <a:t> Дж. Первая мировая война. – М.: АСТ, 2004.</a:t>
            </a:r>
          </a:p>
          <a:p>
            <a:r>
              <a:rPr lang="ru-RU" sz="3400" dirty="0" smtClean="0"/>
              <a:t> </a:t>
            </a:r>
          </a:p>
          <a:p>
            <a:r>
              <a:rPr lang="ru-RU" sz="3400" dirty="0" smtClean="0"/>
              <a:t>6.  </a:t>
            </a:r>
            <a:r>
              <a:rPr lang="ru-RU" sz="3400" dirty="0" err="1" smtClean="0"/>
              <a:t>Лиддел</a:t>
            </a:r>
            <a:r>
              <a:rPr lang="ru-RU" sz="3400" dirty="0" smtClean="0"/>
              <a:t> Гарт Б. Г. Правда о Первой мировой войне: [пер. с англ.]. – М.: Яуза: </a:t>
            </a:r>
            <a:r>
              <a:rPr lang="ru-RU" sz="3400" dirty="0" err="1" smtClean="0"/>
              <a:t>Эксмо</a:t>
            </a:r>
            <a:r>
              <a:rPr lang="ru-RU" sz="3400" dirty="0" smtClean="0"/>
              <a:t>, 2009.</a:t>
            </a:r>
          </a:p>
          <a:p>
            <a:r>
              <a:rPr lang="ru-RU" sz="3400" dirty="0" smtClean="0"/>
              <a:t> </a:t>
            </a:r>
          </a:p>
          <a:p>
            <a:r>
              <a:rPr lang="ru-RU" sz="3400" dirty="0" smtClean="0"/>
              <a:t>7.  Энциклопедия для детей. История войн / ред. Коллегия: М. Аксёнова, А. Желенин, С. Шокарев – М.: Мир энциклопедий Аванта+, Астрель, 2008. С. 356 – 383.</a:t>
            </a:r>
          </a:p>
          <a:p>
            <a:endParaRPr lang="ru-RU" dirty="0"/>
          </a:p>
        </p:txBody>
      </p:sp>
      <p:sp>
        <p:nvSpPr>
          <p:cNvPr id="3" name="Заголовок 2"/>
          <p:cNvSpPr>
            <a:spLocks noGrp="1"/>
          </p:cNvSpPr>
          <p:nvPr>
            <p:ph type="title"/>
          </p:nvPr>
        </p:nvSpPr>
        <p:spPr/>
        <p:txBody>
          <a:bodyPr/>
          <a:lstStyle/>
          <a:p>
            <a:r>
              <a:rPr lang="ru-RU" b="1" dirty="0" smtClean="0"/>
              <a:t>Список </a:t>
            </a:r>
            <a:r>
              <a:rPr lang="ru-RU" b="1" dirty="0" smtClean="0"/>
              <a:t>литературы</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2636912"/>
            <a:ext cx="8229600" cy="1219200"/>
          </a:xfrm>
        </p:spPr>
        <p:txBody>
          <a:bodyPr>
            <a:noAutofit/>
          </a:bodyPr>
          <a:lstStyle/>
          <a:p>
            <a:pPr algn="ctr"/>
            <a:r>
              <a:rPr lang="ru-RU" sz="5400" dirty="0" smtClean="0"/>
              <a:t>Благодарю за внимание, </a:t>
            </a:r>
            <a:br>
              <a:rPr lang="ru-RU" sz="5400" dirty="0" smtClean="0"/>
            </a:br>
            <a:r>
              <a:rPr lang="ru-RU" sz="5400" dirty="0" smtClean="0"/>
              <a:t>готова ответить на Ваши вопросы</a:t>
            </a:r>
            <a:endParaRPr lang="ru-RU" sz="5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t>Первая Мировая война – одно из важнейших событий в мировой  истории </a:t>
            </a:r>
            <a:r>
              <a:rPr lang="en-US" dirty="0" smtClean="0"/>
              <a:t>XX</a:t>
            </a:r>
            <a:r>
              <a:rPr lang="ru-RU" dirty="0" smtClean="0"/>
              <a:t> века. Это глобальное противостояние двух коалиций ведущих мировых держав того времени: Антанты (Великобритания, Франция, Россия и их союзники) и Тройственного союза (Германия, Австро-Венгрия и их союзники). Начавшись в Европе, война быстро приобрела глобальный характер, охватив Ближний и Дальний Восток, Африку, акватории  Тихого, Атлантического и Индийского океанов. Первая Мировая война унесла миллионы жизней и серьёзно изменила карту мира. Для России эта война имела роковое значение. Её результатом стали развал Российской империи, уничтожение правящей династии, Гражданская война.</a:t>
            </a:r>
          </a:p>
          <a:p>
            <a:endParaRPr lang="ru-RU" dirty="0"/>
          </a:p>
        </p:txBody>
      </p:sp>
      <p:sp>
        <p:nvSpPr>
          <p:cNvPr id="3" name="Заголовок 2"/>
          <p:cNvSpPr>
            <a:spLocks noGrp="1"/>
          </p:cNvSpPr>
          <p:nvPr>
            <p:ph type="title"/>
          </p:nvPr>
        </p:nvSpPr>
        <p:spPr/>
        <p:txBody>
          <a:bodyPr/>
          <a:lstStyle/>
          <a:p>
            <a:r>
              <a:rPr lang="ru-RU" dirty="0" smtClean="0"/>
              <a:t>ВВЕДЕНИЕ.</a:t>
            </a:r>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b="1" dirty="0" smtClean="0"/>
              <a:t>Актуальность</a:t>
            </a:r>
            <a:r>
              <a:rPr lang="ru-RU" dirty="0" smtClean="0"/>
              <a:t> </a:t>
            </a:r>
            <a:r>
              <a:rPr lang="ru-RU" dirty="0" smtClean="0"/>
              <a:t> исследования </a:t>
            </a:r>
            <a:r>
              <a:rPr lang="ru-RU" dirty="0" smtClean="0"/>
              <a:t>очевидна особенно в нынешней исторической ситуации. Морально-политическое состояние общества в целом и армии в частности является важнейшим фактором стабильности государства.</a:t>
            </a:r>
          </a:p>
          <a:p>
            <a:r>
              <a:rPr lang="ru-RU" b="1" dirty="0" smtClean="0"/>
              <a:t>Объект </a:t>
            </a:r>
            <a:r>
              <a:rPr lang="ru-RU" b="1" dirty="0" smtClean="0"/>
              <a:t> </a:t>
            </a:r>
            <a:r>
              <a:rPr lang="ru-RU" dirty="0" smtClean="0"/>
              <a:t>исследования</a:t>
            </a:r>
            <a:r>
              <a:rPr lang="ru-RU" dirty="0" smtClean="0"/>
              <a:t>: Первая Мировая война (1914-1918).</a:t>
            </a:r>
          </a:p>
          <a:p>
            <a:r>
              <a:rPr lang="ru-RU" b="1" dirty="0" smtClean="0"/>
              <a:t>Предмет  </a:t>
            </a:r>
            <a:r>
              <a:rPr lang="ru-RU" dirty="0" smtClean="0"/>
              <a:t>исследования</a:t>
            </a:r>
            <a:r>
              <a:rPr lang="ru-RU" dirty="0" smtClean="0"/>
              <a:t>: Моральное и политическое состояние русской армии в годы Первой Мировой войны.</a:t>
            </a:r>
          </a:p>
          <a:p>
            <a:r>
              <a:rPr lang="ru-RU" b="1" dirty="0" smtClean="0"/>
              <a:t>Методология </a:t>
            </a:r>
            <a:r>
              <a:rPr lang="ru-RU" b="1" dirty="0" smtClean="0"/>
              <a:t> </a:t>
            </a:r>
            <a:r>
              <a:rPr lang="ru-RU" dirty="0" smtClean="0"/>
              <a:t>исследования</a:t>
            </a:r>
            <a:r>
              <a:rPr lang="ru-RU" dirty="0" smtClean="0"/>
              <a:t>: анализ литературы</a:t>
            </a:r>
          </a:p>
          <a:p>
            <a:pPr>
              <a:buNone/>
            </a:pPr>
            <a:endParaRPr lang="ru-RU" dirty="0"/>
          </a:p>
        </p:txBody>
      </p:sp>
      <p:sp>
        <p:nvSpPr>
          <p:cNvPr id="3" name="Заголовок 2"/>
          <p:cNvSpPr>
            <a:spLocks noGrp="1"/>
          </p:cNvSpPr>
          <p:nvPr>
            <p:ph type="title"/>
          </p:nvPr>
        </p:nvSpPr>
        <p:spPr/>
        <p:txBody>
          <a:bodyPr>
            <a:normAutofit fontScale="90000"/>
          </a:bodyPr>
          <a:lstStyle/>
          <a:p>
            <a:r>
              <a:rPr lang="ru-RU" dirty="0" smtClean="0"/>
              <a:t>Актуальность, объект, предмет, методология исследования</a:t>
            </a:r>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b="1" dirty="0" smtClean="0"/>
              <a:t>Цель</a:t>
            </a:r>
            <a:r>
              <a:rPr lang="ru-RU" dirty="0" smtClean="0"/>
              <a:t> реферата – оценить морально-политическое состояние Русской армии в годы Первой Мировой войны на основе  воспоминаний генералов А.А Брусилова и А. И. Деникина и понять, что стало причиной столь быстрой деградации армии. </a:t>
            </a:r>
          </a:p>
          <a:p>
            <a:r>
              <a:rPr lang="ru-RU" b="1" dirty="0" smtClean="0"/>
              <a:t>Задачи </a:t>
            </a:r>
            <a:r>
              <a:rPr lang="ru-RU" dirty="0" smtClean="0"/>
              <a:t>исследования:</a:t>
            </a:r>
          </a:p>
          <a:p>
            <a:pPr lvl="0"/>
            <a:r>
              <a:rPr lang="ru-RU" dirty="0" smtClean="0"/>
              <a:t>Изучить мемуары А. А. Брусилова «Мои воспоминания» и А. И. Деникина «Путь русского офицера», «Очерки русской смуты»;</a:t>
            </a:r>
          </a:p>
          <a:p>
            <a:pPr lvl="0"/>
            <a:r>
              <a:rPr lang="ru-RU" dirty="0" smtClean="0"/>
              <a:t>Рассмотреть специальную литературу на предмет морально-политического состояния русской армии в годы Первой Мировой войны: Э. Н. Гиацинтов «Записки белого офицера» и исследования британских историков Б.Г. </a:t>
            </a:r>
            <a:r>
              <a:rPr lang="ru-RU" dirty="0" err="1" smtClean="0"/>
              <a:t>Лиддел</a:t>
            </a:r>
            <a:r>
              <a:rPr lang="ru-RU" dirty="0" smtClean="0"/>
              <a:t> Гарта «Правда о Первой мировой войне» и Дж. </a:t>
            </a:r>
            <a:r>
              <a:rPr lang="ru-RU" dirty="0" err="1" smtClean="0"/>
              <a:t>Кигана</a:t>
            </a:r>
            <a:r>
              <a:rPr lang="ru-RU" dirty="0" smtClean="0"/>
              <a:t> «Первая мировая война».</a:t>
            </a:r>
          </a:p>
          <a:p>
            <a:endParaRPr lang="ru-RU" dirty="0"/>
          </a:p>
        </p:txBody>
      </p:sp>
      <p:sp>
        <p:nvSpPr>
          <p:cNvPr id="3" name="Заголовок 2"/>
          <p:cNvSpPr>
            <a:spLocks noGrp="1"/>
          </p:cNvSpPr>
          <p:nvPr>
            <p:ph type="title"/>
          </p:nvPr>
        </p:nvSpPr>
        <p:spPr/>
        <p:txBody>
          <a:bodyPr/>
          <a:lstStyle/>
          <a:p>
            <a:r>
              <a:rPr lang="ru-RU" dirty="0" smtClean="0"/>
              <a:t>Цель и задача реферата</a:t>
            </a:r>
            <a:endParaRPr lang="ru-RU"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 </a:t>
            </a:r>
            <a:r>
              <a:rPr lang="ru-RU" b="1" dirty="0" smtClean="0"/>
              <a:t>Алексей Алексеевич Брусилов</a:t>
            </a:r>
            <a:endParaRPr lang="ru-RU" dirty="0"/>
          </a:p>
        </p:txBody>
      </p:sp>
      <p:pic>
        <p:nvPicPr>
          <p:cNvPr id="9" name="Содержимое 8" descr="129.jpg"/>
          <p:cNvPicPr>
            <a:picLocks noGrp="1" noChangeAspect="1"/>
          </p:cNvPicPr>
          <p:nvPr>
            <p:ph sz="half" idx="2"/>
          </p:nvPr>
        </p:nvPicPr>
        <p:blipFill>
          <a:blip r:embed="rId2" cstate="print"/>
          <a:stretch>
            <a:fillRect/>
          </a:stretch>
        </p:blipFill>
        <p:spPr>
          <a:xfrm>
            <a:off x="5076056" y="1484784"/>
            <a:ext cx="3293040" cy="4392488"/>
          </a:xfrm>
        </p:spPr>
      </p:pic>
      <p:sp>
        <p:nvSpPr>
          <p:cNvPr id="8" name="Содержимое 7"/>
          <p:cNvSpPr>
            <a:spLocks noGrp="1"/>
          </p:cNvSpPr>
          <p:nvPr>
            <p:ph sz="half" idx="1"/>
          </p:nvPr>
        </p:nvSpPr>
        <p:spPr/>
        <p:txBody>
          <a:bodyPr>
            <a:normAutofit fontScale="92500" lnSpcReduction="10000"/>
          </a:bodyPr>
          <a:lstStyle/>
          <a:p>
            <a:r>
              <a:rPr lang="ru-RU" dirty="0" smtClean="0"/>
              <a:t>(</a:t>
            </a:r>
            <a:r>
              <a:rPr lang="ru-RU" dirty="0" smtClean="0"/>
              <a:t>1853 – 1926 гг.) – с 19 июля 1914 года – командующий восьмой армией Юго-Западного фронта. С 17 марта 1916 года – главнокомандующий армий Юго-Западного фронта. С 22 мая по 18 июля 1917 года был Верховным Главнокомандующим Русской армии.</a:t>
            </a:r>
          </a:p>
          <a:p>
            <a:endParaRPr lang="ru-RU"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Антон Иванович Деникин</a:t>
            </a:r>
            <a:endParaRPr lang="ru-RU" dirty="0"/>
          </a:p>
        </p:txBody>
      </p:sp>
      <p:sp>
        <p:nvSpPr>
          <p:cNvPr id="3" name="Содержимое 2"/>
          <p:cNvSpPr>
            <a:spLocks noGrp="1"/>
          </p:cNvSpPr>
          <p:nvPr>
            <p:ph sz="half" idx="1"/>
          </p:nvPr>
        </p:nvSpPr>
        <p:spPr/>
        <p:txBody>
          <a:bodyPr>
            <a:normAutofit fontScale="70000" lnSpcReduction="20000"/>
          </a:bodyPr>
          <a:lstStyle/>
          <a:p>
            <a:r>
              <a:rPr lang="ru-RU" dirty="0" smtClean="0"/>
              <a:t>(</a:t>
            </a:r>
            <a:r>
              <a:rPr lang="ru-RU" dirty="0" smtClean="0"/>
              <a:t>1872 – 1947 гг.) – на момент начала войны был офицером  штаба Киевского военного округа. Далее служил в качестве генерал-квартирмейстера в штабе 8-й армии. 6 сентября 1914 был назначен командующим 4-й стрелковой бригады, именуемой «Железной», которая в конце апреля 1915 года была развёрнута в дивизию. Командовал 8-м армейским корпусом с 9 сентября 1916 по 28 марта 1917 гг. С 31 мая по 30 июля 1917 гг. командовал Западным фронтом. С 2 по 29 августа 1917 г. – главнокомандующий Юго-Западного фронта. </a:t>
            </a:r>
          </a:p>
          <a:p>
            <a:endParaRPr lang="ru-RU" dirty="0"/>
          </a:p>
        </p:txBody>
      </p:sp>
      <p:pic>
        <p:nvPicPr>
          <p:cNvPr id="5" name="Содержимое 4" descr="apicturepicture33075_55638.jpg"/>
          <p:cNvPicPr>
            <a:picLocks noGrp="1" noChangeAspect="1"/>
          </p:cNvPicPr>
          <p:nvPr>
            <p:ph sz="half" idx="2"/>
          </p:nvPr>
        </p:nvPicPr>
        <p:blipFill>
          <a:blip r:embed="rId2" cstate="print"/>
          <a:stretch>
            <a:fillRect/>
          </a:stretch>
        </p:blipFill>
        <p:spPr>
          <a:xfrm>
            <a:off x="4902359" y="1524000"/>
            <a:ext cx="3550920" cy="4572000"/>
          </a:xfrm>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p:txBody>
          <a:bodyPr>
            <a:normAutofit/>
          </a:bodyPr>
          <a:lstStyle/>
          <a:p>
            <a:r>
              <a:rPr lang="ru-RU" dirty="0" smtClean="0"/>
              <a:t>А.А</a:t>
            </a:r>
            <a:r>
              <a:rPr lang="ru-RU" dirty="0" smtClean="0"/>
              <a:t>. Брусилов и А.И. Деникин согласны в том, что боеспособную, успешную армию разрушила, подорвав моральные основания, на которых держалась дисциплина и порядок в войсках, российская политическая элита: царь и Государственная Дума, Временное правительство и Советы рабочих и солдатских депутатов, которые оказались не способны преодолеть внутренние разногласия и консолидироваться для борьбы с внешним врагом, а продолжали бесконечно выяснять отношения друг с другом.</a:t>
            </a:r>
          </a:p>
          <a:p>
            <a:endParaRPr lang="ru-RU" dirty="0"/>
          </a:p>
        </p:txBody>
      </p:sp>
      <p:sp>
        <p:nvSpPr>
          <p:cNvPr id="5" name="Заголовок 4"/>
          <p:cNvSpPr>
            <a:spLocks noGrp="1"/>
          </p:cNvSpPr>
          <p:nvPr>
            <p:ph type="title"/>
          </p:nvPr>
        </p:nvSpPr>
        <p:spPr/>
        <p:txBody>
          <a:bodyPr/>
          <a:lstStyle/>
          <a:p>
            <a:r>
              <a:rPr lang="ru-RU" b="1" dirty="0" smtClean="0"/>
              <a:t>Вывод по первой </a:t>
            </a:r>
            <a:r>
              <a:rPr lang="ru-RU" b="1" dirty="0" smtClean="0"/>
              <a:t>главе</a:t>
            </a: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Эраст Николаевич Гиацинтов</a:t>
            </a:r>
            <a:endParaRPr lang="ru-RU" dirty="0"/>
          </a:p>
        </p:txBody>
      </p:sp>
      <p:sp>
        <p:nvSpPr>
          <p:cNvPr id="3" name="Содержимое 2"/>
          <p:cNvSpPr>
            <a:spLocks noGrp="1"/>
          </p:cNvSpPr>
          <p:nvPr>
            <p:ph sz="half" idx="1"/>
          </p:nvPr>
        </p:nvSpPr>
        <p:spPr/>
        <p:txBody>
          <a:bodyPr>
            <a:normAutofit fontScale="92500"/>
          </a:bodyPr>
          <a:lstStyle/>
          <a:p>
            <a:r>
              <a:rPr lang="ru-RU" dirty="0" smtClean="0"/>
              <a:t>(</a:t>
            </a:r>
            <a:r>
              <a:rPr lang="ru-RU" dirty="0" smtClean="0"/>
              <a:t>1894-19) – 25 августа 1914 г. окончил Николаевский кадетский корпус и был произведён в офицеры. Его служба началась в 19 лет на Юго-Западном фронте. Он был шесть раз награждён боевыми орденами и дважды досрочно повышен в чине.</a:t>
            </a:r>
          </a:p>
          <a:p>
            <a:endParaRPr lang="ru-RU" dirty="0"/>
          </a:p>
        </p:txBody>
      </p:sp>
      <p:pic>
        <p:nvPicPr>
          <p:cNvPr id="5" name="Содержимое 4" descr="200px-Гiацинтовъ.jpg"/>
          <p:cNvPicPr>
            <a:picLocks noGrp="1" noChangeAspect="1"/>
          </p:cNvPicPr>
          <p:nvPr>
            <p:ph sz="half" idx="2"/>
          </p:nvPr>
        </p:nvPicPr>
        <p:blipFill>
          <a:blip r:embed="rId3" cstate="print"/>
          <a:stretch>
            <a:fillRect/>
          </a:stretch>
        </p:blipFill>
        <p:spPr>
          <a:xfrm>
            <a:off x="5407819" y="1835150"/>
            <a:ext cx="2540000" cy="3949700"/>
          </a:xfrm>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p:txBody>
          <a:bodyPr>
            <a:normAutofit fontScale="92500" lnSpcReduction="10000"/>
          </a:bodyPr>
          <a:lstStyle/>
          <a:p>
            <a:r>
              <a:rPr lang="ru-RU" dirty="0" smtClean="0"/>
              <a:t>А.А. Брусилов, А.И. Деникин, Э.Н. Гиацинтов – офицеры русской армии. Каждый из них в своих воспоминаниях отразил своё видение событий Первой мировой войны, очевидцами и действующими лицами которой они были. Каждый из них указали, что русской армии часто приходилось жертвовать собой ради помощи союзникам по Антанте, поэтому интересно, как оценивали русскую армию и её вклад в победу в Первой мировой войне союзники. Мы кратко проиллюстрируем это на примере исследований двух британских историков: Б.Г. </a:t>
            </a:r>
            <a:r>
              <a:rPr lang="ru-RU" dirty="0" err="1" smtClean="0"/>
              <a:t>Лиддел</a:t>
            </a:r>
            <a:r>
              <a:rPr lang="ru-RU" dirty="0" smtClean="0"/>
              <a:t> Гарта, который также был очевидцем и участником этой войны, и Дж. </a:t>
            </a:r>
            <a:r>
              <a:rPr lang="ru-RU" dirty="0" err="1" smtClean="0"/>
              <a:t>Кигана</a:t>
            </a:r>
            <a:r>
              <a:rPr lang="ru-RU" dirty="0" smtClean="0"/>
              <a:t>.</a:t>
            </a:r>
          </a:p>
          <a:p>
            <a:endParaRPr lang="ru-RU" dirty="0"/>
          </a:p>
        </p:txBody>
      </p:sp>
      <p:sp>
        <p:nvSpPr>
          <p:cNvPr id="3" name="Заголовок 2"/>
          <p:cNvSpPr>
            <a:spLocks noGrp="1"/>
          </p:cNvSpPr>
          <p:nvPr>
            <p:ph type="title"/>
          </p:nvPr>
        </p:nvSpPr>
        <p:spPr>
          <a:xfrm>
            <a:off x="539552" y="548680"/>
            <a:ext cx="8229600" cy="1219200"/>
          </a:xfrm>
        </p:spPr>
        <p:txBody>
          <a:bodyPr>
            <a:noAutofit/>
          </a:bodyPr>
          <a:lstStyle/>
          <a:p>
            <a:r>
              <a:rPr lang="ru-RU" sz="2800" b="1" dirty="0" smtClean="0"/>
              <a:t>Русская армия и её роль в Первой мировой войне</a:t>
            </a:r>
            <a:r>
              <a:rPr lang="ru-RU" sz="2800" dirty="0" smtClean="0"/>
              <a:t/>
            </a:r>
            <a:br>
              <a:rPr lang="ru-RU" sz="2800" dirty="0" smtClean="0"/>
            </a:br>
            <a:r>
              <a:rPr lang="ru-RU" sz="2800" b="1" dirty="0" smtClean="0"/>
              <a:t>глазами британских историков</a:t>
            </a:r>
            <a:r>
              <a:rPr lang="ru-RU" sz="2800" dirty="0" smtClean="0"/>
              <a:t/>
            </a:r>
            <a:br>
              <a:rPr lang="ru-RU" sz="2800" dirty="0" smtClean="0"/>
            </a:br>
            <a:endParaRPr lang="ru-RU" sz="2800"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39</TotalTime>
  <Words>1596</Words>
  <Application>Microsoft Office PowerPoint</Application>
  <PresentationFormat>Экран (4:3)</PresentationFormat>
  <Paragraphs>66</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Бумажная</vt:lpstr>
      <vt:lpstr>Морально-политическое состояние Русской Армии в годы Первой Мировой Войны по воспоминаниям генералов  А.А Брусилова и А.И. Деникина </vt:lpstr>
      <vt:lpstr>ВВЕДЕНИЕ.</vt:lpstr>
      <vt:lpstr>Актуальность, объект, предмет, методология исследования</vt:lpstr>
      <vt:lpstr>Цель и задача реферата</vt:lpstr>
      <vt:lpstr> Алексей Алексеевич Брусилов</vt:lpstr>
      <vt:lpstr>Антон Иванович Деникин</vt:lpstr>
      <vt:lpstr>Вывод по первой главе</vt:lpstr>
      <vt:lpstr>Эраст Николаевич Гиацинтов</vt:lpstr>
      <vt:lpstr>Русская армия и её роль в Первой мировой войне глазами британских историков </vt:lpstr>
      <vt:lpstr>Бэзил Генри Лиддел Гарт</vt:lpstr>
      <vt:lpstr>Джон Киган – современный британский военный историк, автор фундаментального исследования (1998 г.), посвящённого Первой мировой войне «Первая мировая война». </vt:lpstr>
      <vt:lpstr>Русские солдаты храбрые, но слабохарактерные и безвольные </vt:lpstr>
      <vt:lpstr>... И неграмотные </vt:lpstr>
      <vt:lpstr>Вывод по второй главе </vt:lpstr>
      <vt:lpstr>Выводы </vt:lpstr>
      <vt:lpstr>Заключение </vt:lpstr>
      <vt:lpstr>Список литературы</vt:lpstr>
      <vt:lpstr>Благодарю за внимание,  готова ответить на Ваши вопросы</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Морально-политическое состояние Русской Армии в годы Первой Мировой Войны по воспоминаниям генералов  А.А Брусилова и А.И. Деникина</dc:title>
  <dc:creator>Maria</dc:creator>
  <cp:lastModifiedBy>Maria</cp:lastModifiedBy>
  <cp:revision>4</cp:revision>
  <dcterms:created xsi:type="dcterms:W3CDTF">2015-04-23T13:00:44Z</dcterms:created>
  <dcterms:modified xsi:type="dcterms:W3CDTF">2015-04-23T13:40:32Z</dcterms:modified>
</cp:coreProperties>
</file>