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E527-1645-AF4B-8C61-8F6D6E27446A}" type="datetimeFigureOut">
              <a:rPr lang="ru-RU" smtClean="0"/>
              <a:t>24.12.14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AE1B-4AA3-934A-9394-4558981AF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8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E527-1645-AF4B-8C61-8F6D6E27446A}" type="datetimeFigureOut">
              <a:rPr lang="ru-RU" smtClean="0"/>
              <a:t>24.12.14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AE1B-4AA3-934A-9394-4558981AF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14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E527-1645-AF4B-8C61-8F6D6E27446A}" type="datetimeFigureOut">
              <a:rPr lang="ru-RU" smtClean="0"/>
              <a:t>24.12.14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AE1B-4AA3-934A-9394-4558981AF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1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E527-1645-AF4B-8C61-8F6D6E27446A}" type="datetimeFigureOut">
              <a:rPr lang="ru-RU" smtClean="0"/>
              <a:t>24.12.14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AE1B-4AA3-934A-9394-4558981AF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14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E527-1645-AF4B-8C61-8F6D6E27446A}" type="datetimeFigureOut">
              <a:rPr lang="ru-RU" smtClean="0"/>
              <a:t>24.12.14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AE1B-4AA3-934A-9394-4558981AF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28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E527-1645-AF4B-8C61-8F6D6E27446A}" type="datetimeFigureOut">
              <a:rPr lang="ru-RU" smtClean="0"/>
              <a:t>24.12.14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AE1B-4AA3-934A-9394-4558981AF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3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E527-1645-AF4B-8C61-8F6D6E27446A}" type="datetimeFigureOut">
              <a:rPr lang="ru-RU" smtClean="0"/>
              <a:t>24.12.14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AE1B-4AA3-934A-9394-4558981AF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04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E527-1645-AF4B-8C61-8F6D6E27446A}" type="datetimeFigureOut">
              <a:rPr lang="ru-RU" smtClean="0"/>
              <a:t>24.12.14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AE1B-4AA3-934A-9394-4558981AF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38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E527-1645-AF4B-8C61-8F6D6E27446A}" type="datetimeFigureOut">
              <a:rPr lang="ru-RU" smtClean="0"/>
              <a:t>24.12.14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AE1B-4AA3-934A-9394-4558981AF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21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E527-1645-AF4B-8C61-8F6D6E27446A}" type="datetimeFigureOut">
              <a:rPr lang="ru-RU" smtClean="0"/>
              <a:t>24.12.14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AE1B-4AA3-934A-9394-4558981AF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73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E527-1645-AF4B-8C61-8F6D6E27446A}" type="datetimeFigureOut">
              <a:rPr lang="ru-RU" smtClean="0"/>
              <a:t>24.12.14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AE1B-4AA3-934A-9394-4558981AF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7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BE527-1645-AF4B-8C61-8F6D6E27446A}" type="datetimeFigureOut">
              <a:rPr lang="ru-RU" smtClean="0"/>
              <a:t>24.12.14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9AE1B-4AA3-934A-9394-4558981AF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755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989508" y="1332138"/>
            <a:ext cx="7141561" cy="2409217"/>
          </a:xfrm>
          <a:solidFill>
            <a:schemeClr val="bg1"/>
          </a:solidFill>
          <a:effectLst>
            <a:glow rad="266700">
              <a:srgbClr val="FF0000"/>
            </a:glow>
          </a:effectLst>
        </p:spPr>
        <p:txBody>
          <a:bodyPr>
            <a:normAutofit fontScale="90000"/>
          </a:bodyPr>
          <a:lstStyle/>
          <a:p>
            <a:pPr>
              <a:lnSpc>
                <a:spcPct val="140000"/>
              </a:lnSpc>
            </a:pPr>
            <a:r>
              <a:rPr lang="ru-RU" sz="2800" b="1" dirty="0">
                <a:latin typeface="Arial"/>
                <a:cs typeface="Arial"/>
              </a:rPr>
              <a:t>Субкультуры в России. Отношение современной молодежи к обществу на примерах «Нашистов» и уличных молодежных </a:t>
            </a:r>
            <a:r>
              <a:rPr lang="ru-RU" sz="2800" b="1" dirty="0" smtClean="0">
                <a:latin typeface="Arial"/>
                <a:cs typeface="Arial"/>
              </a:rPr>
              <a:t>группировок</a:t>
            </a:r>
            <a:endParaRPr lang="ru-RU" sz="2800" b="1" dirty="0">
              <a:latin typeface="Arial"/>
              <a:cs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42141" y="3893218"/>
            <a:ext cx="4031281" cy="1752600"/>
          </a:xfrm>
          <a:solidFill>
            <a:schemeClr val="bg1"/>
          </a:solidFill>
          <a:ln>
            <a:solidFill>
              <a:schemeClr val="tx1"/>
            </a:solidFill>
          </a:ln>
          <a:effectLst>
            <a:glow>
              <a:schemeClr val="bg1">
                <a:alpha val="75000"/>
              </a:schemeClr>
            </a:glow>
          </a:effectLst>
        </p:spPr>
        <p:txBody>
          <a:bodyPr>
            <a:normAutofit/>
          </a:bodyPr>
          <a:lstStyle/>
          <a:p>
            <a:pPr algn="l"/>
            <a: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Автор: Аксенова А.Д.</a:t>
            </a:r>
          </a:p>
          <a:p>
            <a:pPr algn="l"/>
            <a: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Руководитель: </a:t>
            </a:r>
            <a:r>
              <a:rPr lang="ru-RU" sz="20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Гутлин</a:t>
            </a:r>
            <a: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М.Н.</a:t>
            </a:r>
            <a:endParaRPr lang="ru-RU" sz="20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782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0097" y="560844"/>
            <a:ext cx="2774779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u="sng" dirty="0"/>
              <a:t> </a:t>
            </a:r>
            <a:r>
              <a:rPr lang="ru-RU" sz="3600" b="1" u="sng" dirty="0" smtClean="0"/>
              <a:t>Спасибо за внимание!</a:t>
            </a:r>
            <a:endParaRPr lang="ru-RU" sz="3600" b="1" u="sng" dirty="0"/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37262"/>
            <a:ext cx="3442925" cy="380747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</p:pic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2925" y="3944231"/>
            <a:ext cx="2622793" cy="290050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</p:pic>
      <p:pic>
        <p:nvPicPr>
          <p:cNvPr id="8" name="Изображение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5718" y="3516621"/>
            <a:ext cx="3009462" cy="332811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</p:pic>
      <p:pic>
        <p:nvPicPr>
          <p:cNvPr id="9" name="Изображение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4557" y="920480"/>
            <a:ext cx="3348315" cy="370284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689723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808439" y="274639"/>
            <a:ext cx="6170776" cy="760792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/>
              <a:t>Актуальность работы</a:t>
            </a:r>
            <a:endParaRPr lang="ru-RU" sz="3200" dirty="0"/>
          </a:p>
        </p:txBody>
      </p:sp>
      <p:pic>
        <p:nvPicPr>
          <p:cNvPr id="4" name="Изображение 3" descr="1427350659533022d460f0c4.38982713_articles_main_bi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683" y="1394380"/>
            <a:ext cx="6778190" cy="3927926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96635" y="5670735"/>
            <a:ext cx="8945555" cy="9900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Сейчас государствам нужны </a:t>
            </a:r>
            <a:r>
              <a:rPr lang="ru-RU" sz="2000" dirty="0"/>
              <a:t>специалисты, от качества деятельности которых будет зависеть </a:t>
            </a:r>
            <a:r>
              <a:rPr lang="ru-RU" sz="2000" dirty="0" smtClean="0"/>
              <a:t>как развитие </a:t>
            </a:r>
            <a:r>
              <a:rPr lang="ru-RU" sz="2000" dirty="0"/>
              <a:t>производства, </a:t>
            </a:r>
            <a:r>
              <a:rPr lang="ru-RU" sz="2000" dirty="0" smtClean="0"/>
              <a:t>так и культурная </a:t>
            </a:r>
            <a:r>
              <a:rPr lang="ru-RU" sz="2000" dirty="0"/>
              <a:t>жизнь </a:t>
            </a:r>
            <a:r>
              <a:rPr lang="ru-RU" sz="2000" dirty="0" smtClean="0"/>
              <a:t>общества.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34116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6adaa786c5766920050ed22b10cb99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145" y="1018748"/>
            <a:ext cx="6515898" cy="4072436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2382632" y="5095492"/>
            <a:ext cx="4933947" cy="1625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ru-RU" dirty="0" smtClean="0"/>
              <a:t>Россия-не исключение. От </a:t>
            </a:r>
            <a:r>
              <a:rPr lang="ru-RU" dirty="0"/>
              <a:t>молодых людей, которые живут и </a:t>
            </a:r>
            <a:r>
              <a:rPr lang="ru-RU" dirty="0" smtClean="0"/>
              <a:t>формируются как личности </a:t>
            </a:r>
            <a:r>
              <a:rPr lang="ru-RU" dirty="0"/>
              <a:t>в наши дни зависит состояние страны уже через 10-15 лет.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8507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949" y="346075"/>
            <a:ext cx="6170777" cy="460383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61755" y="4949913"/>
            <a:ext cx="5568971" cy="17312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В России официально к молодежи причисляют всех граждан РФ в возрасте от 14 до 30 лет. По данным Росстат в нашей стране </a:t>
            </a:r>
            <a:r>
              <a:rPr lang="ru-RU" dirty="0" smtClean="0"/>
              <a:t>27 процентов, то есть около </a:t>
            </a:r>
            <a:r>
              <a:rPr lang="ru-RU" dirty="0"/>
              <a:t>40 </a:t>
            </a:r>
            <a:r>
              <a:rPr lang="ru-RU" dirty="0" smtClean="0"/>
              <a:t>миллионов людей, подпадающих в эту категорию.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652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1892907" y="300774"/>
            <a:ext cx="5865430" cy="733181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/>
              <a:t>Цели исследования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46761" y="1600200"/>
            <a:ext cx="8229600" cy="4525963"/>
          </a:xfr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lvl="0">
              <a:lnSpc>
                <a:spcPct val="130000"/>
              </a:lnSpc>
            </a:pPr>
            <a:r>
              <a:rPr lang="ru-RU" sz="2000" dirty="0"/>
              <a:t>Рассмотреть два примера молодежных группировок города Москвы, выявить закономерности развития, если они есть, описать черты сходства и различия</a:t>
            </a:r>
          </a:p>
          <a:p>
            <a:pPr>
              <a:lnSpc>
                <a:spcPct val="130000"/>
              </a:lnSpc>
            </a:pPr>
            <a:r>
              <a:rPr lang="ru-RU" sz="2000" dirty="0"/>
              <a:t>Проанализировать отношение обеих молодежных группировок к российскому </a:t>
            </a:r>
            <a:r>
              <a:rPr lang="ru-RU" sz="2000" dirty="0" smtClean="0"/>
              <a:t>обществу</a:t>
            </a:r>
          </a:p>
          <a:p>
            <a:pPr>
              <a:lnSpc>
                <a:spcPct val="130000"/>
              </a:lnSpc>
            </a:pPr>
            <a:r>
              <a:rPr lang="ru-RU" sz="2000" dirty="0" smtClean="0"/>
              <a:t>На основе анализа предположить возможные варианты взаимодействия государства с негативно и позитивно настроенными группировками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945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106029" y="274638"/>
            <a:ext cx="7080258" cy="94026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/>
              <a:t>Задачи исследования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199" y="1600200"/>
            <a:ext cx="8488355" cy="5137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ru-RU" sz="2000" dirty="0"/>
              <a:t>Описать субкультуры и современные молодежные группировки как </a:t>
            </a:r>
            <a:r>
              <a:rPr lang="ru-RU" sz="2000" dirty="0" smtClean="0"/>
              <a:t>явление, дать определения понятиям, которые будут использованы в работе</a:t>
            </a:r>
          </a:p>
          <a:p>
            <a:pPr>
              <a:lnSpc>
                <a:spcPct val="130000"/>
              </a:lnSpc>
            </a:pPr>
            <a:r>
              <a:rPr lang="ru-RU" sz="2000" dirty="0"/>
              <a:t>Изучить и описать историю возникновения, идеологию, организацию, структуру, идеи и цели выбранных </a:t>
            </a:r>
            <a:r>
              <a:rPr lang="ru-RU" sz="2000" dirty="0" smtClean="0"/>
              <a:t>группировок , оценить </a:t>
            </a:r>
            <a:r>
              <a:rPr lang="ru-RU" sz="2000" dirty="0"/>
              <a:t>их отношение к государству и обществу, установить закономерности развития и существования </a:t>
            </a:r>
            <a:r>
              <a:rPr lang="ru-RU" sz="2000" dirty="0" smtClean="0"/>
              <a:t>каждой группировки</a:t>
            </a:r>
            <a:endParaRPr lang="ru-RU" sz="2000" dirty="0"/>
          </a:p>
          <a:p>
            <a:pPr>
              <a:lnSpc>
                <a:spcPct val="130000"/>
              </a:lnSpc>
            </a:pPr>
            <a:r>
              <a:rPr lang="ru-RU" sz="2000" dirty="0"/>
              <a:t>Выявить черты сходства и различия молодежного движения «Наши» и уличных молодежных группировок</a:t>
            </a:r>
            <a:r>
              <a:rPr lang="ru-RU" sz="2000" dirty="0" smtClean="0">
                <a:effectLst/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ru-RU" sz="2000" dirty="0"/>
              <a:t>Обобщить результаты исследования и на их основе выявить отношение современных молодежных группировок к государству и обществу</a:t>
            </a:r>
            <a:r>
              <a:rPr lang="ru-RU" sz="2000" dirty="0" smtClean="0">
                <a:effectLst/>
              </a:rPr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15582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57541" y="274638"/>
            <a:ext cx="7618648" cy="95407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Изученная литература</a:t>
            </a:r>
            <a:endParaRPr lang="ru-RU" dirty="0"/>
          </a:p>
        </p:txBody>
      </p:sp>
      <p:pic>
        <p:nvPicPr>
          <p:cNvPr id="4" name="Изображение 3" descr="oblog-dem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00" y="1513959"/>
            <a:ext cx="3498455" cy="49258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762680" y="1513959"/>
            <a:ext cx="3948192" cy="5078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Книга выпущена в 2009 году институтом этнологии и антропологии РАН</a:t>
            </a:r>
          </a:p>
          <a:p>
            <a:r>
              <a:rPr lang="ru-RU" dirty="0" smtClean="0"/>
              <a:t>Составитель Д.В. Громов</a:t>
            </a:r>
          </a:p>
          <a:p>
            <a:r>
              <a:rPr lang="ru-RU" dirty="0" smtClean="0"/>
              <a:t>Ответственный редактор М.Ю. Мартынова</a:t>
            </a:r>
          </a:p>
          <a:p>
            <a:r>
              <a:rPr lang="ru-RU" dirty="0" smtClean="0"/>
              <a:t>Руководитель проекта: академик РАН В.А. Тишков</a:t>
            </a:r>
          </a:p>
          <a:p>
            <a:r>
              <a:rPr lang="ru-RU" dirty="0" smtClean="0"/>
              <a:t>В книге представлены статьи о молодежных субкультурах Москвы. Рассмотрен широкий спектр молодежных сообществ: учебные и трудовые коллективы, политизированные организации, неформальные объединения, уличные группировки, этнические сообщества, виртуальные коммуникационные сети.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488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6518043ed4e7ad0d82136014c0a7c35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74" y="888105"/>
            <a:ext cx="3264290" cy="500694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900083" y="1642633"/>
            <a:ext cx="5033423" cy="45243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Учебное пособие, написанное в соответствии </a:t>
            </a:r>
          </a:p>
          <a:p>
            <a:r>
              <a:rPr lang="ru-RU" dirty="0" smtClean="0"/>
              <a:t>с Федеральным государственным образовательным</a:t>
            </a:r>
          </a:p>
          <a:p>
            <a:r>
              <a:rPr lang="ru-RU" dirty="0" smtClean="0"/>
              <a:t> стандартом высшего профессионального </a:t>
            </a:r>
          </a:p>
          <a:p>
            <a:r>
              <a:rPr lang="ru-RU" dirty="0" smtClean="0"/>
              <a:t>образования, посвящено рассмотрению</a:t>
            </a:r>
          </a:p>
          <a:p>
            <a:r>
              <a:rPr lang="ru-RU" dirty="0" smtClean="0"/>
              <a:t> методологических основ и практики работы</a:t>
            </a:r>
          </a:p>
          <a:p>
            <a:r>
              <a:rPr lang="ru-RU" dirty="0" smtClean="0"/>
              <a:t> с молодежью. Оно представляет собой</a:t>
            </a:r>
          </a:p>
          <a:p>
            <a:r>
              <a:rPr lang="ru-RU" dirty="0" smtClean="0"/>
              <a:t> введение в специальность, которая </a:t>
            </a:r>
          </a:p>
          <a:p>
            <a:r>
              <a:rPr lang="ru-RU" dirty="0" smtClean="0"/>
              <a:t>оказывается все более востребованной в </a:t>
            </a:r>
          </a:p>
          <a:p>
            <a:r>
              <a:rPr lang="ru-RU" dirty="0" smtClean="0"/>
              <a:t>современном российском обществе.</a:t>
            </a:r>
          </a:p>
          <a:p>
            <a:r>
              <a:rPr lang="ru-RU" dirty="0" smtClean="0"/>
              <a:t>Учебное пособие предназначено прежде </a:t>
            </a:r>
          </a:p>
          <a:p>
            <a:r>
              <a:rPr lang="ru-RU" dirty="0" smtClean="0"/>
              <a:t>всего для студентов, обучающихся по</a:t>
            </a:r>
          </a:p>
          <a:p>
            <a:r>
              <a:rPr lang="ru-RU" dirty="0" smtClean="0"/>
              <a:t> направлению подготовки</a:t>
            </a:r>
          </a:p>
          <a:p>
            <a:r>
              <a:rPr lang="ru-RU" dirty="0" smtClean="0"/>
              <a:t> «Организация работы с молодежью», а </a:t>
            </a:r>
          </a:p>
          <a:p>
            <a:r>
              <a:rPr lang="ru-RU" dirty="0" smtClean="0"/>
              <a:t>также всех тех, кто интересуется молодежной</a:t>
            </a:r>
          </a:p>
          <a:p>
            <a:r>
              <a:rPr lang="ru-RU" dirty="0" smtClean="0"/>
              <a:t> проблематикой.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606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57" y="566035"/>
            <a:ext cx="3725113" cy="57569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76143" y="1228709"/>
            <a:ext cx="4279510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Книга выпущена в 2010 году. Она </a:t>
            </a:r>
          </a:p>
          <a:p>
            <a:r>
              <a:rPr lang="ru-RU" dirty="0" smtClean="0"/>
              <a:t>рассматривает причины появления субкультур, описывает историю появления неформальных движений в СССР, приводит и опровергает распространенные стереотипы о неформалах. Елена </a:t>
            </a:r>
            <a:r>
              <a:rPr lang="ru-RU" dirty="0" err="1" smtClean="0"/>
              <a:t>Большакова,автор</a:t>
            </a:r>
            <a:r>
              <a:rPr lang="ru-RU" dirty="0" smtClean="0"/>
              <a:t> книги-аспирантка кафедры культурологии, автор многочисленных статей по возрастной </a:t>
            </a:r>
            <a:r>
              <a:rPr lang="ru-RU" dirty="0" err="1" smtClean="0"/>
              <a:t>психологии,воспитанию</a:t>
            </a:r>
            <a:r>
              <a:rPr lang="ru-RU" dirty="0" smtClean="0"/>
              <a:t> и развитию творческих способностей </a:t>
            </a:r>
            <a:r>
              <a:rPr lang="ru-RU" dirty="0" err="1" smtClean="0"/>
              <a:t>детей,член</a:t>
            </a:r>
            <a:r>
              <a:rPr lang="ru-RU" dirty="0" smtClean="0"/>
              <a:t> Российского Союза Профессиональных литераторов.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907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451</Words>
  <Application>Microsoft Macintosh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Субкультуры в России. Отношение современной молодежи к обществу на примерах «Нашистов» и уличных молодежных группировок</vt:lpstr>
      <vt:lpstr>Актуальность работы</vt:lpstr>
      <vt:lpstr>Презентация PowerPoint</vt:lpstr>
      <vt:lpstr>Презентация PowerPoint</vt:lpstr>
      <vt:lpstr>Цели исследования</vt:lpstr>
      <vt:lpstr>Задачи исследования</vt:lpstr>
      <vt:lpstr>Изученная литература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Субкультуры в России. Отношение современной молодежи к обществу на примерах «Нашистов» и уличных молодежных группировок. </dc:title>
  <dc:creator>Плюшик</dc:creator>
  <cp:lastModifiedBy>Плюшик</cp:lastModifiedBy>
  <cp:revision>10</cp:revision>
  <dcterms:created xsi:type="dcterms:W3CDTF">2014-12-24T15:44:37Z</dcterms:created>
  <dcterms:modified xsi:type="dcterms:W3CDTF">2014-12-24T17:40:42Z</dcterms:modified>
</cp:coreProperties>
</file>