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4" r:id="rId4"/>
    <p:sldId id="271" r:id="rId5"/>
    <p:sldId id="258" r:id="rId6"/>
    <p:sldId id="265" r:id="rId7"/>
    <p:sldId id="260" r:id="rId8"/>
    <p:sldId id="261" r:id="rId9"/>
    <p:sldId id="262" r:id="rId10"/>
    <p:sldId id="266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71" autoAdjust="0"/>
  </p:normalViewPr>
  <p:slideViewPr>
    <p:cSldViewPr>
      <p:cViewPr varScale="1">
        <p:scale>
          <a:sx n="65" d="100"/>
          <a:sy n="65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83E2-5593-4C70-944C-A4999945B9CC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0C48B-51F9-4EDC-A120-03CFD5F3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7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C48B-51F9-4EDC-A120-03CFD5F309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9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38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0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93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8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45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26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04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1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01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6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6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8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5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3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9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1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768752" cy="9748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Металлы – элементы жизни</a:t>
            </a:r>
            <a:endParaRPr lang="ru-RU" sz="48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0688" y="3645024"/>
            <a:ext cx="740664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2800" i="1" u="sng" dirty="0" smtClean="0"/>
              <a:t>Автор</a:t>
            </a:r>
            <a:r>
              <a:rPr lang="ru-RU" sz="2800" i="1" dirty="0" smtClean="0"/>
              <a:t>: ученик 9 класса «Б»</a:t>
            </a:r>
          </a:p>
          <a:p>
            <a:r>
              <a:rPr lang="ru-RU" sz="2800" i="1" dirty="0" smtClean="0"/>
              <a:t>Беляков Станислав</a:t>
            </a:r>
          </a:p>
          <a:p>
            <a:r>
              <a:rPr lang="ru-RU" sz="2800" i="1" u="sng" dirty="0" smtClean="0"/>
              <a:t>Руководитель</a:t>
            </a:r>
            <a:r>
              <a:rPr lang="ru-RU" sz="2800" i="1" dirty="0" smtClean="0"/>
              <a:t>: </a:t>
            </a:r>
          </a:p>
          <a:p>
            <a:r>
              <a:rPr lang="ru-RU" sz="2800" i="1" dirty="0" smtClean="0"/>
              <a:t>Шипарёва Г. 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>
          <a:xfrm>
            <a:off x="2975758" y="764704"/>
            <a:ext cx="3422375" cy="792088"/>
          </a:xfrm>
          <a:prstGeom prst="roundRect">
            <a:avLst>
              <a:gd name="adj" fmla="val 0"/>
            </a:avLst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Заключение</a:t>
            </a:r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  <a:endParaRPr lang="ru-RU" sz="43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43607" y="2020779"/>
            <a:ext cx="72866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.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реферате были обобщены сведения о металлах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“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элементах жизни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”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об их свойствах и функциях,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объяснена их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значимость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для организма.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первой главе раскрыто понятие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металлов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 –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“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элементов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 жизни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”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, описан способ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 их классификации, а также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 рассказаны их общие принципы воздействия.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0054" y="3429000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3. Также в реферате есть таблица значений металлов, где можно найти значения</a:t>
            </a:r>
            <a:r>
              <a:rPr lang="en-US" sz="2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для организма металлов</a:t>
            </a:r>
            <a:r>
              <a:rPr lang="en-US" sz="2800" dirty="0">
                <a:latin typeface="+mj-lt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- “</a:t>
            </a:r>
            <a:r>
              <a:rPr lang="ru-RU" sz="2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элементов жизни</a:t>
            </a:r>
            <a:r>
              <a:rPr lang="en-US" sz="2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”</a:t>
            </a:r>
            <a:r>
              <a:rPr lang="ru-RU" sz="2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, последствия для организма при избытке и недостатке, а также их источники поступления в организм.</a:t>
            </a:r>
            <a:endParaRPr lang="ru-RU" sz="28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0054" y="980728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800" dirty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. Во </a:t>
            </a:r>
            <a:r>
              <a:rPr lang="ru-RU" sz="2800" dirty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второй главе </a:t>
            </a:r>
            <a:r>
              <a:rPr lang="ru-RU" sz="2800" dirty="0" smtClean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реферата описан </a:t>
            </a:r>
            <a:r>
              <a:rPr lang="ru-RU" sz="2800" dirty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каждый из металлов – </a:t>
            </a:r>
            <a:r>
              <a:rPr lang="en-US" sz="2800" dirty="0" smtClean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“</a:t>
            </a:r>
            <a:r>
              <a:rPr lang="ru-RU" sz="2800" dirty="0" smtClean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элементов жизни</a:t>
            </a:r>
            <a:r>
              <a:rPr lang="en-US" sz="2800" dirty="0" smtClean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”</a:t>
            </a:r>
            <a:r>
              <a:rPr lang="ru-RU" sz="2800" dirty="0" smtClean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, их </a:t>
            </a:r>
            <a:r>
              <a:rPr lang="ru-RU" sz="2800" dirty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функции</a:t>
            </a:r>
            <a:r>
              <a:rPr lang="ru-RU" sz="2800" dirty="0" smtClean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, влияние на организм, последствия </a:t>
            </a:r>
            <a:r>
              <a:rPr lang="ru-RU" sz="2800" dirty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при недостатке и избытке и способы получения каждого из них. </a:t>
            </a:r>
            <a:endParaRPr lang="ru-RU" sz="2800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>
          <a:xfrm>
            <a:off x="1893083" y="723761"/>
            <a:ext cx="5357834" cy="720080"/>
          </a:xfrm>
          <a:prstGeom prst="roundRect">
            <a:avLst>
              <a:gd name="adj" fmla="val 0"/>
            </a:avLst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Список литературы.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4384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Егоров А.С., Иванченко Н.М.,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Шацкая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К.П. "Химия внутри нас"/ Издатель: Феникс, 2004 год.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Ледовская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Е.М. “Металлы в организме человека”. Химия в школе, 2005 год, №3.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Венецкий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С.И. “Рассказы о металлах”. Издатель: Металлургия, 1980 год.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Никитин М.А “Элементы жизни: почему не кремний и не фтор”. Издатель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ХиЖ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2013 год, №1.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556792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 txBox="1">
            <a:spLocks noChangeArrowheads="1"/>
          </p:cNvSpPr>
          <p:nvPr/>
        </p:nvSpPr>
        <p:spPr>
          <a:xfrm>
            <a:off x="2915816" y="548680"/>
            <a:ext cx="5138750" cy="1143000"/>
          </a:xfrm>
          <a:prstGeom prst="roundRect">
            <a:avLst>
              <a:gd name="adj" fmla="val 50000"/>
            </a:avLst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Актуальность</a:t>
            </a:r>
            <a:endParaRPr kumimoji="0" lang="ru-RU" sz="43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115616" y="2276872"/>
            <a:ext cx="6715123" cy="2364294"/>
          </a:xfrm>
          <a:prstGeom prst="rect">
            <a:avLst/>
          </a:prstGeom>
        </p:spPr>
        <p:txBody>
          <a:bodyPr/>
          <a:lstStyle/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3200" dirty="0" smtClean="0"/>
              <a:t>  </a:t>
            </a:r>
            <a:r>
              <a:rPr lang="ru-RU" sz="2800" dirty="0" smtClean="0"/>
              <a:t>Металлы – неотъемлемая часть </a:t>
            </a:r>
            <a:r>
              <a:rPr lang="ru-RU" sz="2800" dirty="0" smtClean="0"/>
              <a:t>организма. Изучение </a:t>
            </a:r>
            <a:r>
              <a:rPr lang="ru-RU" sz="2800" dirty="0" smtClean="0"/>
              <a:t>этих металлов позволяет нам создавать новые лекарства, которые могут предотвращать порой смертельные болезни до их появления.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>
          <a:xfrm>
            <a:off x="2159732" y="764704"/>
            <a:ext cx="5184576" cy="720080"/>
          </a:xfrm>
          <a:prstGeom prst="roundRect">
            <a:avLst>
              <a:gd name="adj" fmla="val 21667"/>
            </a:avLst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</a:t>
            </a:r>
            <a:r>
              <a:rPr kumimoji="0" lang="ru-RU" sz="43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3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исследования</a:t>
            </a:r>
            <a:r>
              <a:rPr kumimoji="0" lang="ru-RU" sz="43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3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95636" y="2780928"/>
            <a:ext cx="69127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Цель реферата – ознакомится с металлами, присутствующими в живых организмах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 их особенностями.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16832"/>
            <a:ext cx="6408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800" dirty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Задачи: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800" dirty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1. </a:t>
            </a:r>
            <a:r>
              <a:rPr lang="ru-RU" sz="2800" dirty="0"/>
              <a:t>Рассказать общую информацию о металлах и их воздействие на организм.</a:t>
            </a:r>
            <a:endParaRPr lang="ru-RU" sz="2800" dirty="0" smtClean="0">
              <a:solidFill>
                <a:prstClr val="black"/>
              </a:solidFill>
              <a:ea typeface="Lucida Sans Unicode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800" dirty="0" smtClean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prstClr val="black"/>
                </a:solidFill>
                <a:ea typeface="Lucida Sans Unicode" pitchFamily="34" charset="0"/>
                <a:cs typeface="Times New Roman" pitchFamily="18" charset="0"/>
              </a:rPr>
              <a:t>. </a:t>
            </a:r>
            <a:r>
              <a:rPr lang="ru-RU" sz="2800" dirty="0"/>
              <a:t>Описать некоторые металлы, содержащиеся в человеке, их свойства и функции в клетках и органических соединениях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764704"/>
            <a:ext cx="54006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 smtClean="0">
                <a:ln w="11430"/>
                <a:gradFill>
                  <a:gsLst>
                    <a:gs pos="0">
                      <a:srgbClr val="DEB340">
                        <a:tint val="90000"/>
                        <a:satMod val="120000"/>
                      </a:srgbClr>
                    </a:gs>
                    <a:gs pos="25000">
                      <a:srgbClr val="DEB340">
                        <a:tint val="93000"/>
                        <a:satMod val="120000"/>
                      </a:srgbClr>
                    </a:gs>
                    <a:gs pos="50000">
                      <a:srgbClr val="DEB340">
                        <a:shade val="89000"/>
                        <a:satMod val="110000"/>
                      </a:srgbClr>
                    </a:gs>
                    <a:gs pos="75000">
                      <a:srgbClr val="DEB340">
                        <a:tint val="93000"/>
                        <a:satMod val="120000"/>
                      </a:srgbClr>
                    </a:gs>
                    <a:gs pos="100000">
                      <a:srgbClr val="DEB340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</a:t>
            </a:r>
            <a:r>
              <a:rPr lang="ru-RU" sz="4300" b="1" dirty="0">
                <a:ln w="11430"/>
                <a:gradFill>
                  <a:gsLst>
                    <a:gs pos="0">
                      <a:srgbClr val="DEB340">
                        <a:tint val="90000"/>
                        <a:satMod val="120000"/>
                      </a:srgbClr>
                    </a:gs>
                    <a:gs pos="25000">
                      <a:srgbClr val="DEB340">
                        <a:tint val="93000"/>
                        <a:satMod val="120000"/>
                      </a:srgbClr>
                    </a:gs>
                    <a:gs pos="50000">
                      <a:srgbClr val="DEB340">
                        <a:shade val="89000"/>
                        <a:satMod val="110000"/>
                      </a:srgbClr>
                    </a:gs>
                    <a:gs pos="75000">
                      <a:srgbClr val="DEB340">
                        <a:tint val="93000"/>
                        <a:satMod val="120000"/>
                      </a:srgbClr>
                    </a:gs>
                    <a:gs pos="100000">
                      <a:srgbClr val="DEB340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16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 txBox="1">
            <a:spLocks noChangeArrowheads="1"/>
          </p:cNvSpPr>
          <p:nvPr/>
        </p:nvSpPr>
        <p:spPr>
          <a:xfrm>
            <a:off x="2161634" y="615678"/>
            <a:ext cx="4841984" cy="1512168"/>
          </a:xfrm>
          <a:prstGeom prst="roundRect">
            <a:avLst>
              <a:gd name="adj" fmla="val 21667"/>
            </a:avLst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Объект и предмет</a:t>
            </a:r>
            <a:r>
              <a:rPr kumimoji="0" lang="ru-RU" sz="43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3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исследования</a:t>
            </a:r>
            <a:endParaRPr kumimoji="0" lang="ru-RU" sz="43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900628" y="1643265"/>
            <a:ext cx="7363996" cy="4450246"/>
          </a:xfrm>
          <a:prstGeom prst="rect">
            <a:avLst/>
          </a:prstGeom>
        </p:spPr>
        <p:txBody>
          <a:bodyPr/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4093" y="2714226"/>
            <a:ext cx="6657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400" dirty="0" smtClean="0"/>
              <a:t>Объект</a:t>
            </a:r>
            <a:r>
              <a:rPr lang="en-US" sz="2400" dirty="0" smtClean="0"/>
              <a:t>: </a:t>
            </a:r>
            <a:r>
              <a:rPr lang="ru-RU" sz="2400" dirty="0" smtClean="0"/>
              <a:t>биогенные элементы.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/>
              <a:t>Предмет</a:t>
            </a:r>
            <a:r>
              <a:rPr lang="ru-RU" sz="2400" dirty="0" smtClean="0"/>
              <a:t>: 10 </a:t>
            </a:r>
            <a:r>
              <a:rPr lang="en-US" sz="2400" dirty="0" smtClean="0"/>
              <a:t>“</a:t>
            </a:r>
            <a:r>
              <a:rPr lang="ru-RU" sz="2400" dirty="0" smtClean="0"/>
              <a:t>металлов жизни</a:t>
            </a:r>
            <a:r>
              <a:rPr lang="en-US" sz="2400" dirty="0" smtClean="0"/>
              <a:t>”</a:t>
            </a:r>
            <a:r>
              <a:rPr lang="ru-RU" sz="2400" dirty="0" smtClean="0"/>
              <a:t> и их свойства.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/>
              <a:t>Металлы</a:t>
            </a:r>
            <a:r>
              <a:rPr lang="en-US" sz="2400" dirty="0" smtClean="0"/>
              <a:t>:</a:t>
            </a:r>
            <a:r>
              <a:rPr lang="ru-RU" sz="2400" dirty="0"/>
              <a:t> Калий (</a:t>
            </a:r>
            <a:r>
              <a:rPr lang="en-US" sz="2400" dirty="0" smtClean="0"/>
              <a:t>K)</a:t>
            </a:r>
            <a:r>
              <a:rPr lang="ru-RU" sz="2400" dirty="0" smtClean="0"/>
              <a:t>, Кальций </a:t>
            </a:r>
            <a:r>
              <a:rPr lang="ru-RU" sz="2400" dirty="0"/>
              <a:t>(</a:t>
            </a:r>
            <a:r>
              <a:rPr lang="en-US" sz="2400" dirty="0" smtClean="0"/>
              <a:t>Ca)</a:t>
            </a:r>
            <a:r>
              <a:rPr lang="ru-RU" sz="2400" dirty="0" smtClean="0"/>
              <a:t>, Магний </a:t>
            </a:r>
            <a:r>
              <a:rPr lang="ru-RU" sz="2400" dirty="0"/>
              <a:t>(</a:t>
            </a:r>
            <a:r>
              <a:rPr lang="en-US" sz="2400" dirty="0" smtClean="0"/>
              <a:t>Mg)</a:t>
            </a:r>
            <a:r>
              <a:rPr lang="ru-RU" sz="2400" dirty="0" smtClean="0"/>
              <a:t>, Железо </a:t>
            </a:r>
            <a:r>
              <a:rPr lang="ru-RU" sz="2400" dirty="0"/>
              <a:t>(</a:t>
            </a:r>
            <a:r>
              <a:rPr lang="en-US" sz="2400" dirty="0" smtClean="0"/>
              <a:t>Fe)</a:t>
            </a:r>
            <a:r>
              <a:rPr lang="ru-RU" sz="2400" dirty="0" smtClean="0"/>
              <a:t>, Цинк </a:t>
            </a:r>
            <a:r>
              <a:rPr lang="ru-RU" sz="2400" dirty="0"/>
              <a:t>(</a:t>
            </a:r>
            <a:r>
              <a:rPr lang="en-US" sz="2400" dirty="0" smtClean="0"/>
              <a:t>Zn)</a:t>
            </a:r>
            <a:r>
              <a:rPr lang="ru-RU" sz="2400" dirty="0" smtClean="0"/>
              <a:t>, Медь </a:t>
            </a:r>
            <a:r>
              <a:rPr lang="ru-RU" sz="2400" dirty="0"/>
              <a:t>(</a:t>
            </a:r>
            <a:r>
              <a:rPr lang="en-US" sz="2400" dirty="0" smtClean="0"/>
              <a:t>Cu)</a:t>
            </a:r>
            <a:r>
              <a:rPr lang="ru-RU" sz="2400" dirty="0" smtClean="0"/>
              <a:t>, Марганец </a:t>
            </a:r>
            <a:r>
              <a:rPr lang="ru-RU" sz="2400" dirty="0"/>
              <a:t>(</a:t>
            </a:r>
            <a:r>
              <a:rPr lang="en-US" sz="2400" dirty="0" err="1" smtClean="0"/>
              <a:t>Mn</a:t>
            </a:r>
            <a:r>
              <a:rPr lang="en-US" sz="2400" dirty="0" smtClean="0"/>
              <a:t>)</a:t>
            </a:r>
            <a:r>
              <a:rPr lang="ru-RU" sz="2400" dirty="0" smtClean="0"/>
              <a:t>, Натрий </a:t>
            </a:r>
            <a:r>
              <a:rPr lang="ru-RU" sz="2400" dirty="0"/>
              <a:t>(</a:t>
            </a:r>
            <a:r>
              <a:rPr lang="en-US" sz="2400" dirty="0" smtClean="0"/>
              <a:t>Na)</a:t>
            </a:r>
            <a:r>
              <a:rPr lang="ru-RU" sz="2400" dirty="0" smtClean="0"/>
              <a:t>, Кобальт </a:t>
            </a:r>
            <a:r>
              <a:rPr lang="ru-RU" sz="2400" dirty="0"/>
              <a:t>(</a:t>
            </a:r>
            <a:r>
              <a:rPr lang="en-US" sz="2400" dirty="0"/>
              <a:t>Co) </a:t>
            </a:r>
            <a:r>
              <a:rPr lang="ru-RU" sz="2400" dirty="0" smtClean="0"/>
              <a:t>, Молибден </a:t>
            </a:r>
            <a:r>
              <a:rPr lang="ru-RU" sz="2400" dirty="0"/>
              <a:t>(</a:t>
            </a:r>
            <a:r>
              <a:rPr lang="en-US" sz="2400" dirty="0"/>
              <a:t>Mo</a:t>
            </a:r>
            <a:r>
              <a:rPr lang="en-US" sz="2400" dirty="0" smtClean="0"/>
              <a:t>)</a:t>
            </a:r>
            <a:r>
              <a:rPr lang="ru-RU" sz="2400" dirty="0" smtClean="0"/>
              <a:t>.</a:t>
            </a:r>
            <a:endParaRPr lang="en-US" sz="2400" dirty="0"/>
          </a:p>
          <a:p>
            <a:pPr lvl="0">
              <a:spcBef>
                <a:spcPct val="0"/>
              </a:spcBef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1545099" y="692696"/>
            <a:ext cx="6168178" cy="837876"/>
          </a:xfrm>
          <a:prstGeom prst="roundRect">
            <a:avLst>
              <a:gd name="adj" fmla="val 0"/>
            </a:avLst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Содержание реферата.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1700808"/>
            <a:ext cx="77472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Введение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§1. Что такое металлы в живых организмах и общая информация о них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1.1. Металлы элементы жизни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1.2. Классификация биогенных элементов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1.3. Общие принципы воздействия металлов на организм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§2. Уникальные особенности каждого металла в живых организмах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2.1. Легкие металлы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 – подуровня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2.2. Легкие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металлы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 – подуровня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2.3. Прочие металлы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000" dirty="0" smtClean="0">
                <a:latin typeface="+mj-lt"/>
                <a:cs typeface="Times New Roman" pitchFamily="18" charset="0"/>
              </a:rPr>
              <a:t>Заключение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Список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литературы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>
          <a:xfrm>
            <a:off x="1475656" y="604583"/>
            <a:ext cx="6526508" cy="1485948"/>
          </a:xfrm>
          <a:prstGeom prst="roundRect">
            <a:avLst>
              <a:gd name="adj" fmla="val 0"/>
            </a:avLst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Легкие </a:t>
            </a:r>
            <a:r>
              <a:rPr lang="en-US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s-</a:t>
            </a:r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металлы: калий, кальций, магний, натрий</a:t>
            </a:r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kumimoji="0" lang="ru-RU" sz="43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21" y="4128201"/>
            <a:ext cx="2229968" cy="1687020"/>
          </a:xfrm>
          <a:prstGeom prst="rect">
            <a:avLst/>
          </a:prstGeom>
        </p:spPr>
      </p:pic>
      <p:pic>
        <p:nvPicPr>
          <p:cNvPr id="5" name="Рисунок 4" descr="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2652" y="2151284"/>
            <a:ext cx="2229968" cy="1671976"/>
          </a:xfrm>
          <a:prstGeom prst="rect">
            <a:avLst/>
          </a:prstGeom>
        </p:spPr>
      </p:pic>
      <p:pic>
        <p:nvPicPr>
          <p:cNvPr id="6" name="Рисунок 5" descr="Potass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151284"/>
            <a:ext cx="2229968" cy="1671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82" y="4128201"/>
            <a:ext cx="2229968" cy="168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>
          <a:xfrm>
            <a:off x="611560" y="764704"/>
            <a:ext cx="8039816" cy="1485948"/>
          </a:xfrm>
          <a:prstGeom prst="roundRect">
            <a:avLst>
              <a:gd name="adj" fmla="val 0"/>
            </a:avLst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Легкие</a:t>
            </a:r>
            <a:r>
              <a:rPr lang="ru-RU" sz="4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d</a:t>
            </a:r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-</a:t>
            </a:r>
            <a:r>
              <a:rPr lang="ru-RU" sz="4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металлы</a:t>
            </a:r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: кобальт, медь, </a:t>
            </a:r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марганец, железо, цинк.</a:t>
            </a:r>
            <a:endParaRPr lang="ru-RU" sz="43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3" y="2598500"/>
            <a:ext cx="1774747" cy="1443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91" y="2598500"/>
            <a:ext cx="1774747" cy="1443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3" y="4572008"/>
            <a:ext cx="3169651" cy="1652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08" y="4590103"/>
            <a:ext cx="3184852" cy="16340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2598500"/>
            <a:ext cx="1774747" cy="1443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>
          <a:xfrm>
            <a:off x="1714480" y="142852"/>
            <a:ext cx="6500858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1374578" y="695024"/>
            <a:ext cx="6840760" cy="1559666"/>
          </a:xfrm>
          <a:prstGeom prst="roundRect">
            <a:avLst>
              <a:gd name="adj" fmla="val 0"/>
            </a:avLst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Прочие металлы: молибден, никель.</a:t>
            </a:r>
            <a:endParaRPr lang="ru-RU" sz="43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38098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78" y="2697364"/>
            <a:ext cx="2643206" cy="26432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2697364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265</TotalTime>
  <Words>490</Words>
  <Application>Microsoft Office PowerPoint</Application>
  <PresentationFormat>Экран (4:3)</PresentationFormat>
  <Paragraphs>43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Lucida Sans Unicode</vt:lpstr>
      <vt:lpstr>Times New Roman</vt:lpstr>
      <vt:lpstr>Wingdings 2</vt:lpstr>
      <vt:lpstr>Натуральные материалы</vt:lpstr>
      <vt:lpstr>Металлы – элементы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Металлы – элементы жизни.</dc:title>
  <dc:creator>Димыч</dc:creator>
  <cp:lastModifiedBy>Стас Беляков</cp:lastModifiedBy>
  <cp:revision>38</cp:revision>
  <dcterms:created xsi:type="dcterms:W3CDTF">2015-04-10T14:31:20Z</dcterms:created>
  <dcterms:modified xsi:type="dcterms:W3CDTF">2015-04-29T14:30:30Z</dcterms:modified>
</cp:coreProperties>
</file>