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6" r:id="rId8"/>
    <p:sldId id="267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96DD3-6BF2-4EA8-8480-BA7CBD385B54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10C19-FFD4-46EF-B8AB-F046245620F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96DD3-6BF2-4EA8-8480-BA7CBD385B54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10C19-FFD4-46EF-B8AB-F046245620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96DD3-6BF2-4EA8-8480-BA7CBD385B54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10C19-FFD4-46EF-B8AB-F046245620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96DD3-6BF2-4EA8-8480-BA7CBD385B54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10C19-FFD4-46EF-B8AB-F046245620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96DD3-6BF2-4EA8-8480-BA7CBD385B54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10C19-FFD4-46EF-B8AB-F046245620F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96DD3-6BF2-4EA8-8480-BA7CBD385B54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10C19-FFD4-46EF-B8AB-F046245620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96DD3-6BF2-4EA8-8480-BA7CBD385B54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10C19-FFD4-46EF-B8AB-F046245620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96DD3-6BF2-4EA8-8480-BA7CBD385B54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10C19-FFD4-46EF-B8AB-F046245620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96DD3-6BF2-4EA8-8480-BA7CBD385B54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10C19-FFD4-46EF-B8AB-F046245620F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96DD3-6BF2-4EA8-8480-BA7CBD385B54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10C19-FFD4-46EF-B8AB-F046245620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96DD3-6BF2-4EA8-8480-BA7CBD385B54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10C19-FFD4-46EF-B8AB-F046245620F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5496DD3-6BF2-4EA8-8480-BA7CBD385B54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A410C19-FFD4-46EF-B8AB-F046245620F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psyfaq.ru/" TargetMode="External"/><Relationship Id="rId3" Type="http://schemas.openxmlformats.org/officeDocument/2006/relationships/hyperlink" Target="http://www.glossary.ru/" TargetMode="External"/><Relationship Id="rId7" Type="http://schemas.openxmlformats.org/officeDocument/2006/relationships/hyperlink" Target="http://medbookaide.ru/index.html" TargetMode="External"/><Relationship Id="rId2" Type="http://schemas.openxmlformats.org/officeDocument/2006/relationships/hyperlink" Target="http://biofile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cbook.ru/" TargetMode="External"/><Relationship Id="rId11" Type="http://schemas.openxmlformats.org/officeDocument/2006/relationships/hyperlink" Target="http://www.countries.ru/library/antropology/frommo.htm" TargetMode="External"/><Relationship Id="rId5" Type="http://schemas.openxmlformats.org/officeDocument/2006/relationships/hyperlink" Target="https://scepsis.net/" TargetMode="External"/><Relationship Id="rId10" Type="http://schemas.openxmlformats.org/officeDocument/2006/relationships/hyperlink" Target="http://vocabulary.ru/" TargetMode="External"/><Relationship Id="rId4" Type="http://schemas.openxmlformats.org/officeDocument/2006/relationships/hyperlink" Target="http://iph.ras.ru/" TargetMode="External"/><Relationship Id="rId9" Type="http://schemas.openxmlformats.org/officeDocument/2006/relationships/hyperlink" Target="http://www.bibliotekar.ru/index.ht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556792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Социальное отчуждение в подростковой среде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085184"/>
            <a:ext cx="7406640" cy="1080120"/>
          </a:xfrm>
        </p:spPr>
        <p:txBody>
          <a:bodyPr/>
          <a:lstStyle/>
          <a:p>
            <a:r>
              <a:rPr lang="ru-RU" dirty="0" smtClean="0"/>
              <a:t>Автор: Котлярская Анна</a:t>
            </a:r>
          </a:p>
          <a:p>
            <a:r>
              <a:rPr lang="ru-RU" dirty="0" smtClean="0"/>
              <a:t>Руководитель: Савина Ольга Олеговна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047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548680"/>
            <a:ext cx="7498080" cy="5832648"/>
          </a:xfrm>
        </p:spPr>
        <p:txBody>
          <a:bodyPr>
            <a:noAutofit/>
          </a:bodyPr>
          <a:lstStyle/>
          <a:p>
            <a:pPr lvl="0"/>
            <a:r>
              <a:rPr lang="ru-RU" sz="1600" b="1" dirty="0" err="1"/>
              <a:t>Биофайл.ру</a:t>
            </a:r>
            <a:r>
              <a:rPr lang="ru-RU" sz="1600" b="1" dirty="0"/>
              <a:t> </a:t>
            </a:r>
            <a:r>
              <a:rPr lang="ru-RU" sz="1600" dirty="0"/>
              <a:t>(Научно-информационный журнал) - </a:t>
            </a:r>
            <a:r>
              <a:rPr lang="ru-RU" sz="1600" u="sng" dirty="0">
                <a:hlinkClick r:id="rId2"/>
              </a:rPr>
              <a:t>http://biofile.ru</a:t>
            </a:r>
            <a:r>
              <a:rPr lang="ru-RU" sz="1600" u="sng" dirty="0" smtClean="0">
                <a:hlinkClick r:id="rId2"/>
              </a:rPr>
              <a:t>/</a:t>
            </a:r>
            <a:r>
              <a:rPr lang="ru-RU" sz="1600" u="sng" dirty="0"/>
              <a:t> </a:t>
            </a:r>
            <a:r>
              <a:rPr lang="ru-RU" sz="1600" dirty="0" smtClean="0"/>
              <a:t>(</a:t>
            </a:r>
            <a:r>
              <a:rPr lang="ru-RU" sz="1600" dirty="0"/>
              <a:t>ссылка действительна на 16.03.2015)</a:t>
            </a:r>
          </a:p>
          <a:p>
            <a:pPr lvl="0"/>
            <a:r>
              <a:rPr lang="ru-RU" sz="1600" dirty="0"/>
              <a:t> </a:t>
            </a:r>
            <a:r>
              <a:rPr lang="ru-RU" sz="1600" b="1" dirty="0" err="1"/>
              <a:t>Глоссарий.ру</a:t>
            </a:r>
            <a:r>
              <a:rPr lang="ru-RU" sz="1600" b="1" dirty="0"/>
              <a:t> </a:t>
            </a:r>
            <a:r>
              <a:rPr lang="ru-RU" sz="1600" dirty="0"/>
              <a:t>(Словарь по общественным наукам) - </a:t>
            </a:r>
            <a:r>
              <a:rPr lang="ru-RU" sz="1600" u="sng" dirty="0">
                <a:hlinkClick r:id="rId3"/>
              </a:rPr>
              <a:t>http://www.glossary.ru/</a:t>
            </a:r>
            <a:r>
              <a:rPr lang="ru-RU" sz="1600" dirty="0"/>
              <a:t> (ссылка действительна на 12.02.2015)</a:t>
            </a:r>
          </a:p>
          <a:p>
            <a:pPr lvl="0"/>
            <a:r>
              <a:rPr lang="ru-RU" sz="1600" b="1" dirty="0"/>
              <a:t>Институт Философии Российской Академии Наук </a:t>
            </a:r>
            <a:r>
              <a:rPr lang="ru-RU" sz="1600" dirty="0"/>
              <a:t>- </a:t>
            </a:r>
            <a:r>
              <a:rPr lang="ru-RU" sz="1600" u="sng" dirty="0">
                <a:hlinkClick r:id="rId4"/>
              </a:rPr>
              <a:t>http://iph.ras.ru/</a:t>
            </a:r>
            <a:r>
              <a:rPr lang="ru-RU" sz="1600" dirty="0"/>
              <a:t> (ссылка действительна на 30.03.2015)</a:t>
            </a:r>
          </a:p>
          <a:p>
            <a:pPr lvl="0"/>
            <a:r>
              <a:rPr lang="ru-RU" sz="1600" dirty="0"/>
              <a:t> </a:t>
            </a:r>
            <a:r>
              <a:rPr lang="ru-RU" sz="1600" b="1" dirty="0"/>
              <a:t>Скепсис </a:t>
            </a:r>
            <a:r>
              <a:rPr lang="ru-RU" sz="1600" dirty="0"/>
              <a:t>(научно-просветительский журнал) - </a:t>
            </a:r>
            <a:r>
              <a:rPr lang="ru-RU" sz="1600" u="sng" dirty="0">
                <a:hlinkClick r:id="rId5"/>
              </a:rPr>
              <a:t>https://scepsis.net/</a:t>
            </a:r>
            <a:r>
              <a:rPr lang="ru-RU" sz="1600" dirty="0"/>
              <a:t> (ссылка действительна на 30.03.2015)</a:t>
            </a:r>
          </a:p>
          <a:p>
            <a:pPr lvl="0"/>
            <a:r>
              <a:rPr lang="ru-RU" sz="1600" b="1" dirty="0" err="1"/>
              <a:t>Enc</a:t>
            </a:r>
            <a:r>
              <a:rPr lang="en-US" sz="1600" b="1" dirty="0"/>
              <a:t>Book</a:t>
            </a:r>
            <a:r>
              <a:rPr lang="ru-RU" sz="1600" b="1" dirty="0"/>
              <a:t>.</a:t>
            </a:r>
            <a:r>
              <a:rPr lang="en-US" sz="1600" b="1" dirty="0" err="1"/>
              <a:t>ru</a:t>
            </a:r>
            <a:r>
              <a:rPr lang="ru-RU" sz="1600" b="1" dirty="0"/>
              <a:t> </a:t>
            </a:r>
            <a:r>
              <a:rPr lang="ru-RU" sz="1600" dirty="0"/>
              <a:t>(словари и энциклопедии) - </a:t>
            </a:r>
            <a:r>
              <a:rPr lang="ru-RU" sz="1600" u="sng" dirty="0">
                <a:hlinkClick r:id="rId6"/>
              </a:rPr>
              <a:t>http://encbook.ru/</a:t>
            </a:r>
            <a:r>
              <a:rPr lang="ru-RU" sz="1600" dirty="0"/>
              <a:t> (ссылка действительна на 30.03.2015)</a:t>
            </a:r>
          </a:p>
          <a:p>
            <a:pPr lvl="0"/>
            <a:r>
              <a:rPr lang="en-US" sz="1600" b="1" dirty="0" err="1"/>
              <a:t>MedBookAide</a:t>
            </a:r>
            <a:r>
              <a:rPr lang="ru-RU" sz="1600" b="1" dirty="0"/>
              <a:t>.</a:t>
            </a:r>
            <a:r>
              <a:rPr lang="en-US" sz="1600" b="1" dirty="0" err="1"/>
              <a:t>ru</a:t>
            </a:r>
            <a:r>
              <a:rPr lang="ru-RU" sz="1600" b="1" dirty="0"/>
              <a:t> </a:t>
            </a:r>
            <a:r>
              <a:rPr lang="ru-RU" sz="1600" dirty="0"/>
              <a:t>- </a:t>
            </a:r>
            <a:r>
              <a:rPr lang="en-US" sz="1600" u="sng" dirty="0">
                <a:hlinkClick r:id="rId7"/>
              </a:rPr>
              <a:t>http</a:t>
            </a:r>
            <a:r>
              <a:rPr lang="ru-RU" sz="1600" u="sng" dirty="0">
                <a:hlinkClick r:id="rId7"/>
              </a:rPr>
              <a:t>://</a:t>
            </a:r>
            <a:r>
              <a:rPr lang="en-US" sz="1600" u="sng" dirty="0" err="1">
                <a:hlinkClick r:id="rId7"/>
              </a:rPr>
              <a:t>medbookaide</a:t>
            </a:r>
            <a:r>
              <a:rPr lang="ru-RU" sz="1600" u="sng" dirty="0">
                <a:hlinkClick r:id="rId7"/>
              </a:rPr>
              <a:t>.</a:t>
            </a:r>
            <a:r>
              <a:rPr lang="en-US" sz="1600" u="sng" dirty="0" err="1">
                <a:hlinkClick r:id="rId7"/>
              </a:rPr>
              <a:t>ru</a:t>
            </a:r>
            <a:r>
              <a:rPr lang="ru-RU" sz="1600" u="sng" dirty="0">
                <a:hlinkClick r:id="rId7"/>
              </a:rPr>
              <a:t>/</a:t>
            </a:r>
            <a:r>
              <a:rPr lang="en-US" sz="1600" u="sng" dirty="0">
                <a:hlinkClick r:id="rId7"/>
              </a:rPr>
              <a:t>index</a:t>
            </a:r>
            <a:r>
              <a:rPr lang="ru-RU" sz="1600" u="sng" dirty="0">
                <a:hlinkClick r:id="rId7"/>
              </a:rPr>
              <a:t>.</a:t>
            </a:r>
            <a:r>
              <a:rPr lang="en-US" sz="1600" u="sng" dirty="0">
                <a:hlinkClick r:id="rId7"/>
              </a:rPr>
              <a:t>html</a:t>
            </a:r>
            <a:r>
              <a:rPr lang="ru-RU" sz="1600" dirty="0"/>
              <a:t> (ссылка действительна на 30.03.2015)</a:t>
            </a:r>
          </a:p>
          <a:p>
            <a:pPr lvl="0"/>
            <a:r>
              <a:rPr lang="ru-RU" sz="1600" b="1" dirty="0"/>
              <a:t> </a:t>
            </a:r>
            <a:r>
              <a:rPr lang="en-US" sz="1600" b="1" dirty="0" err="1"/>
              <a:t>PsyFaq</a:t>
            </a:r>
            <a:r>
              <a:rPr lang="ru-RU" sz="1600" b="1" dirty="0"/>
              <a:t>.</a:t>
            </a:r>
            <a:r>
              <a:rPr lang="en-US" sz="1600" b="1" dirty="0" err="1"/>
              <a:t>ru</a:t>
            </a:r>
            <a:r>
              <a:rPr lang="ru-RU" sz="1600" b="1" dirty="0"/>
              <a:t> </a:t>
            </a:r>
            <a:r>
              <a:rPr lang="ru-RU" sz="1600" dirty="0"/>
              <a:t>- </a:t>
            </a:r>
            <a:r>
              <a:rPr lang="en-US" sz="1600" u="sng" dirty="0">
                <a:hlinkClick r:id="rId8"/>
              </a:rPr>
              <a:t>http</a:t>
            </a:r>
            <a:r>
              <a:rPr lang="ru-RU" sz="1600" u="sng" dirty="0">
                <a:hlinkClick r:id="rId8"/>
              </a:rPr>
              <a:t>://</a:t>
            </a:r>
            <a:r>
              <a:rPr lang="en-US" sz="1600" u="sng" dirty="0" err="1">
                <a:hlinkClick r:id="rId8"/>
              </a:rPr>
              <a:t>psyfaq</a:t>
            </a:r>
            <a:r>
              <a:rPr lang="ru-RU" sz="1600" u="sng" dirty="0">
                <a:hlinkClick r:id="rId8"/>
              </a:rPr>
              <a:t>.</a:t>
            </a:r>
            <a:r>
              <a:rPr lang="en-US" sz="1600" u="sng" dirty="0" err="1">
                <a:hlinkClick r:id="rId8"/>
              </a:rPr>
              <a:t>ru</a:t>
            </a:r>
            <a:r>
              <a:rPr lang="ru-RU" sz="1600" u="sng" dirty="0">
                <a:hlinkClick r:id="rId8"/>
              </a:rPr>
              <a:t>/</a:t>
            </a:r>
            <a:r>
              <a:rPr lang="ru-RU" sz="1600" dirty="0"/>
              <a:t> (ссылка действительна на 30.03.2015)</a:t>
            </a:r>
          </a:p>
          <a:p>
            <a:pPr lvl="0"/>
            <a:r>
              <a:rPr lang="ru-RU" sz="1600" b="1" dirty="0" err="1"/>
              <a:t>Библиотекать.Ру</a:t>
            </a:r>
            <a:r>
              <a:rPr lang="ru-RU" sz="1600" b="1" dirty="0"/>
              <a:t> </a:t>
            </a:r>
            <a:r>
              <a:rPr lang="ru-RU" sz="1600" dirty="0"/>
              <a:t>- Журнал Здоровье - </a:t>
            </a:r>
            <a:r>
              <a:rPr lang="ru-RU" sz="1600" u="sng" dirty="0">
                <a:hlinkClick r:id="rId9"/>
              </a:rPr>
              <a:t>http://www.bibliotekar.ru/index.htm</a:t>
            </a:r>
            <a:r>
              <a:rPr lang="ru-RU" sz="1600" dirty="0"/>
              <a:t> (ссылка действительна на 30.03.2015)</a:t>
            </a:r>
          </a:p>
          <a:p>
            <a:pPr lvl="0"/>
            <a:r>
              <a:rPr lang="ru-RU" sz="1600" b="1" dirty="0"/>
              <a:t>Национальная энциклопедическая служба </a:t>
            </a:r>
            <a:r>
              <a:rPr lang="ru-RU" sz="1600" dirty="0"/>
              <a:t>- </a:t>
            </a:r>
            <a:r>
              <a:rPr lang="ru-RU" sz="1600" u="sng" dirty="0">
                <a:hlinkClick r:id="rId10"/>
              </a:rPr>
              <a:t>http://vocabulary.ru/</a:t>
            </a:r>
            <a:r>
              <a:rPr lang="ru-RU" sz="1600" dirty="0"/>
              <a:t> (ссылка действительна на 1.04.2015)</a:t>
            </a:r>
          </a:p>
          <a:p>
            <a:pPr lvl="0"/>
            <a:r>
              <a:rPr lang="ru-RU" sz="1600" b="1" dirty="0"/>
              <a:t>Культурология </a:t>
            </a:r>
            <a:r>
              <a:rPr lang="ru-RU" sz="1600" dirty="0"/>
              <a:t>- </a:t>
            </a:r>
            <a:r>
              <a:rPr lang="ru-RU" sz="1600" u="sng" dirty="0">
                <a:hlinkClick r:id="rId11"/>
              </a:rPr>
              <a:t>http://www.countries.ru/library/antropology/frommo.htm</a:t>
            </a:r>
            <a:r>
              <a:rPr lang="ru-RU" sz="1600" dirty="0"/>
              <a:t> (ссылка действительна на 03.04.2015)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68973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772816"/>
            <a:ext cx="7560840" cy="2088232"/>
          </a:xfrm>
        </p:spPr>
        <p:txBody>
          <a:bodyPr>
            <a:noAutofit/>
          </a:bodyPr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60532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Постоянный поиск своего «Я»</a:t>
            </a:r>
          </a:p>
          <a:p>
            <a:r>
              <a:rPr lang="ru-RU" sz="3600" dirty="0" smtClean="0"/>
              <a:t>Познание себя через сравнивание с окружающими</a:t>
            </a:r>
          </a:p>
          <a:p>
            <a:r>
              <a:rPr lang="ru-RU" sz="3600" dirty="0" smtClean="0"/>
              <a:t>Современная жизнь позволяет строить виртуальную жизнь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7602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7498080" cy="1143000"/>
          </a:xfrm>
        </p:spPr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492896"/>
            <a:ext cx="7498080" cy="2485256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3600" dirty="0" smtClean="0"/>
              <a:t>Подросток особенно нуждается в общении со сверстниками, поэтому проблема отчуждения от группы очень важна для него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4312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3600400" cy="1143000"/>
          </a:xfrm>
        </p:spPr>
        <p:txBody>
          <a:bodyPr/>
          <a:lstStyle/>
          <a:p>
            <a:r>
              <a:rPr lang="ru-RU" dirty="0" smtClean="0"/>
              <a:t>Цель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636912"/>
            <a:ext cx="7498080" cy="144016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3600" dirty="0"/>
              <a:t>О</a:t>
            </a:r>
            <a:r>
              <a:rPr lang="ru-RU" sz="3600" dirty="0" smtClean="0"/>
              <a:t>писать </a:t>
            </a:r>
            <a:r>
              <a:rPr lang="ru-RU" sz="3600" dirty="0"/>
              <a:t>феномен отчуждения в подростковой группе</a:t>
            </a:r>
          </a:p>
        </p:txBody>
      </p:sp>
    </p:spTree>
    <p:extLst>
      <p:ext uri="{BB962C8B-B14F-4D97-AF65-F5344CB8AC3E}">
        <p14:creationId xmlns:p14="http://schemas.microsoft.com/office/powerpoint/2010/main" val="237053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Предмет и объект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780928"/>
            <a:ext cx="7498080" cy="1981200"/>
          </a:xfrm>
        </p:spPr>
        <p:txBody>
          <a:bodyPr/>
          <a:lstStyle/>
          <a:p>
            <a:pPr marL="82296" indent="0">
              <a:buNone/>
            </a:pPr>
            <a:r>
              <a:rPr lang="ru-RU" dirty="0" smtClean="0"/>
              <a:t>Предмет: </a:t>
            </a:r>
            <a:r>
              <a:rPr lang="ru-RU" dirty="0"/>
              <a:t>отчуждение в общении </a:t>
            </a:r>
            <a:r>
              <a:rPr lang="ru-RU" dirty="0" smtClean="0"/>
              <a:t>подростков</a:t>
            </a:r>
          </a:p>
          <a:p>
            <a:pPr marL="82296" indent="0">
              <a:buNone/>
            </a:pPr>
            <a:r>
              <a:rPr lang="ru-RU" dirty="0" smtClean="0"/>
              <a:t>Объект: </a:t>
            </a:r>
            <a:r>
              <a:rPr lang="ru-RU" dirty="0"/>
              <a:t>феномен отчуждения</a:t>
            </a:r>
          </a:p>
        </p:txBody>
      </p:sp>
    </p:spTree>
    <p:extLst>
      <p:ext uri="{BB962C8B-B14F-4D97-AF65-F5344CB8AC3E}">
        <p14:creationId xmlns:p14="http://schemas.microsoft.com/office/powerpoint/2010/main" val="246674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lvl="0" indent="-514350" algn="just">
              <a:buAutoNum type="arabicParenR"/>
            </a:pPr>
            <a:r>
              <a:rPr lang="ru-RU" dirty="0" smtClean="0"/>
              <a:t>На </a:t>
            </a:r>
            <a:r>
              <a:rPr lang="ru-RU" dirty="0"/>
              <a:t>основе анализа прочитанной литературы дать определение основным понятиям </a:t>
            </a:r>
            <a:r>
              <a:rPr lang="ru-RU" dirty="0" smtClean="0"/>
              <a:t>темы</a:t>
            </a:r>
            <a:endParaRPr lang="ru-RU" dirty="0"/>
          </a:p>
          <a:p>
            <a:pPr marL="596646" lvl="0" indent="-514350" algn="just">
              <a:buAutoNum type="arabicParenR"/>
            </a:pPr>
            <a:r>
              <a:rPr lang="ru-RU" dirty="0" smtClean="0"/>
              <a:t>Выявить </a:t>
            </a:r>
            <a:r>
              <a:rPr lang="ru-RU" dirty="0"/>
              <a:t>психологические подходы к </a:t>
            </a:r>
            <a:r>
              <a:rPr lang="ru-RU" dirty="0" smtClean="0"/>
              <a:t>проблеме</a:t>
            </a:r>
            <a:endParaRPr lang="ru-RU" dirty="0"/>
          </a:p>
          <a:p>
            <a:pPr marL="596646" lvl="0" indent="-514350" algn="just">
              <a:buAutoNum type="arabicParenR"/>
            </a:pPr>
            <a:r>
              <a:rPr lang="ru-RU" dirty="0" smtClean="0"/>
              <a:t>Описать </a:t>
            </a:r>
            <a:r>
              <a:rPr lang="ru-RU" dirty="0"/>
              <a:t>процесс </a:t>
            </a:r>
            <a:r>
              <a:rPr lang="ru-RU" dirty="0" smtClean="0"/>
              <a:t>отчуждения</a:t>
            </a:r>
            <a:endParaRPr lang="ru-RU" dirty="0"/>
          </a:p>
          <a:p>
            <a:pPr marL="596646" lvl="0" indent="-514350" algn="just">
              <a:buAutoNum type="arabicParenR"/>
            </a:pPr>
            <a:r>
              <a:rPr lang="ru-RU" dirty="0" smtClean="0"/>
              <a:t>Проанализировать </a:t>
            </a:r>
            <a:r>
              <a:rPr lang="ru-RU" dirty="0"/>
              <a:t>причины и следствия и найти решение </a:t>
            </a:r>
            <a:r>
              <a:rPr lang="ru-RU" dirty="0" smtClean="0"/>
              <a:t>проблемы</a:t>
            </a: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766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1143000"/>
          </a:xfrm>
        </p:spPr>
        <p:txBody>
          <a:bodyPr/>
          <a:lstStyle/>
          <a:p>
            <a:r>
              <a:rPr lang="en-US" dirty="0" smtClean="0"/>
              <a:t>I </a:t>
            </a:r>
            <a:r>
              <a:rPr lang="ru-RU" dirty="0" smtClean="0"/>
              <a:t>Глава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060848"/>
            <a:ext cx="7498080" cy="2845296"/>
          </a:xfrm>
        </p:spPr>
        <p:txBody>
          <a:bodyPr/>
          <a:lstStyle/>
          <a:p>
            <a:r>
              <a:rPr lang="ru-RU" dirty="0" smtClean="0"/>
              <a:t>1.1 </a:t>
            </a:r>
            <a:r>
              <a:rPr lang="ru-RU" dirty="0"/>
              <a:t>Определение «отчуждения» и связанных с ним </a:t>
            </a:r>
            <a:r>
              <a:rPr lang="ru-RU" dirty="0" smtClean="0"/>
              <a:t>понятий</a:t>
            </a:r>
          </a:p>
          <a:p>
            <a:r>
              <a:rPr lang="ru-RU" dirty="0" smtClean="0"/>
              <a:t>1.2</a:t>
            </a:r>
            <a:r>
              <a:rPr lang="ru-RU" dirty="0"/>
              <a:t>. Теория явления отчуждения. Процесс </a:t>
            </a:r>
            <a:r>
              <a:rPr lang="ru-RU" dirty="0" smtClean="0"/>
              <a:t>отчуждения</a:t>
            </a:r>
          </a:p>
          <a:p>
            <a:r>
              <a:rPr lang="ru-RU" dirty="0" smtClean="0"/>
              <a:t>1.3</a:t>
            </a:r>
            <a:r>
              <a:rPr lang="ru-RU" dirty="0"/>
              <a:t>. Решение проблемы </a:t>
            </a:r>
            <a:r>
              <a:rPr lang="ru-RU" dirty="0" smtClean="0"/>
              <a:t>отчуждения</a:t>
            </a: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42295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</a:t>
            </a:r>
            <a:r>
              <a:rPr lang="ru-RU" dirty="0" smtClean="0"/>
              <a:t> Глава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060848"/>
            <a:ext cx="7498080" cy="2125216"/>
          </a:xfrm>
        </p:spPr>
        <p:txBody>
          <a:bodyPr/>
          <a:lstStyle/>
          <a:p>
            <a:r>
              <a:rPr lang="ru-RU" dirty="0" smtClean="0"/>
              <a:t>Особенности отчуждения в подростковой среде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12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Зейгарник Б.В. Психология личности: норма и патология / Под ред. М.Р. Гинзбурга. - 2-е изд., </a:t>
            </a:r>
            <a:r>
              <a:rPr lang="ru-RU" dirty="0" err="1"/>
              <a:t>испр</a:t>
            </a:r>
            <a:r>
              <a:rPr lang="ru-RU" dirty="0"/>
              <a:t>. - М.: Издательство Московского психолого-социального института; Воронеж: Издательство НПО "МОДЭК", 2003. - 416 с. </a:t>
            </a:r>
          </a:p>
          <a:p>
            <a:pPr lvl="0"/>
            <a:r>
              <a:rPr lang="ru-RU" dirty="0"/>
              <a:t>Майерс Д.	Социальная психология // Социальная психология. - 7-е изд. - СПб.: Питер, 2004. - 794 с.</a:t>
            </a:r>
          </a:p>
          <a:p>
            <a:pPr lvl="0"/>
            <a:r>
              <a:rPr lang="ru-RU" dirty="0"/>
              <a:t> Прохоров А.О. Методики, диагностики и измерения психических состояний личности / Автор и составитель А.О. Прохоров. - М.: ПЕР СЭ, 2004. - 176 с.</a:t>
            </a:r>
          </a:p>
          <a:p>
            <a:pPr lvl="0"/>
            <a:r>
              <a:rPr lang="ru-RU" dirty="0"/>
              <a:t>Психология состояний /под редакцией Прохорова А.О./ Составители Т.Н. Васильева, Г.Ш. </a:t>
            </a:r>
            <a:r>
              <a:rPr lang="ru-RU" dirty="0" err="1"/>
              <a:t>Габреева</a:t>
            </a:r>
            <a:r>
              <a:rPr lang="ru-RU" dirty="0"/>
              <a:t>, А.О. Прохоров. - М.: ПЕР СЭ; СПб.: Речь, 2004. - 608 с.</a:t>
            </a:r>
          </a:p>
          <a:p>
            <a:pPr lvl="0"/>
            <a:r>
              <a:rPr lang="ru-RU" dirty="0"/>
              <a:t>ПСИХОЛОГИЯ. Учебник для гуманитарных вузов /под редакцией В.Н. Дружинина. - СПб.: Питер, 2005. - 651 с.</a:t>
            </a:r>
          </a:p>
          <a:p>
            <a:r>
              <a:rPr lang="ru-RU" dirty="0" err="1" smtClean="0"/>
              <a:t>Фромм</a:t>
            </a:r>
            <a:r>
              <a:rPr lang="ru-RU" dirty="0" smtClean="0"/>
              <a:t> </a:t>
            </a:r>
            <a:r>
              <a:rPr lang="ru-RU" dirty="0"/>
              <a:t>Э. </a:t>
            </a:r>
            <a:r>
              <a:rPr lang="ru-RU" dirty="0" smtClean="0"/>
              <a:t>Бегство от свободы / </a:t>
            </a:r>
            <a:r>
              <a:rPr lang="ru-RU" dirty="0"/>
              <a:t>Перевод </a:t>
            </a:r>
            <a:r>
              <a:rPr lang="ru-RU" dirty="0" smtClean="0"/>
              <a:t>Г.Ф. Швейника.</a:t>
            </a:r>
            <a:r>
              <a:rPr lang="ru-RU" dirty="0"/>
              <a:t> </a:t>
            </a:r>
            <a:r>
              <a:rPr lang="ru-RU" dirty="0" smtClean="0"/>
              <a:t>— Москва: </a:t>
            </a:r>
            <a:r>
              <a:rPr lang="ru-RU" dirty="0" err="1"/>
              <a:t>Аст</a:t>
            </a:r>
            <a:r>
              <a:rPr lang="ru-RU" dirty="0"/>
              <a:t>, </a:t>
            </a:r>
            <a:r>
              <a:rPr lang="ru-RU" dirty="0" smtClean="0"/>
              <a:t>2011.</a:t>
            </a:r>
            <a:r>
              <a:rPr lang="ru-RU" dirty="0"/>
              <a:t> — 288 с.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19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203</TotalTime>
  <Words>348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Социальное отчуждение в подростковой среде</vt:lpstr>
      <vt:lpstr>Актуальность</vt:lpstr>
      <vt:lpstr>Проблема</vt:lpstr>
      <vt:lpstr>Цель работы</vt:lpstr>
      <vt:lpstr>Предмет и объект исследования</vt:lpstr>
      <vt:lpstr>Задачи</vt:lpstr>
      <vt:lpstr>I Глава</vt:lpstr>
      <vt:lpstr>II Глава</vt:lpstr>
      <vt:lpstr>Список литературы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User</cp:lastModifiedBy>
  <cp:revision>9</cp:revision>
  <dcterms:created xsi:type="dcterms:W3CDTF">2015-04-09T17:56:15Z</dcterms:created>
  <dcterms:modified xsi:type="dcterms:W3CDTF">2015-04-11T08:12:55Z</dcterms:modified>
</cp:coreProperties>
</file>