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9727835bf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9727835bf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9727835bf_3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9727835bf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9727835bf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9727835bf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9727835bf_3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9727835bf_3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9727835bf_3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39727835bf_3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9727835bf_3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39727835bf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9727835bf_3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39727835bf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9727835bf_3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9727835bf_3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9727835bf_3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39727835bf_3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9727835bf_3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39727835bf_3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972783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972783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9727835bf_3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39727835bf_3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39727835bf_3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39727835bf_3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9727835bf_3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39727835bf_3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9727835bf_3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39727835bf_3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39727835bf_3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39727835bf_3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9727835b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9727835b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9727835b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9727835b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9727835b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9727835b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9727835b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9727835b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9727835bf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9727835b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9727835bf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9727835b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9727835bf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9727835bf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amr-review.org/Publications.html" TargetMode="External"/><Relationship Id="rId10" Type="http://schemas.openxmlformats.org/officeDocument/2006/relationships/hyperlink" Target="https://science-education.ru/ru/article/view?id=22672" TargetMode="External"/><Relationship Id="rId13" Type="http://schemas.openxmlformats.org/officeDocument/2006/relationships/hyperlink" Target="https://apps.who.int/iris/bitstream/handle/10665/329404/9789240003095-rus.pdf?sequence=10&amp;isAllowed=y" TargetMode="External"/><Relationship Id="rId12" Type="http://schemas.openxmlformats.org/officeDocument/2006/relationships/hyperlink" Target="https://actanaturae.ru/2075-8251/article/view/10955?source=/2075-8251/article/view/10955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x.doi.org/10.1016/j.bbamem.2006.02.009" TargetMode="External"/><Relationship Id="rId4" Type="http://schemas.openxmlformats.org/officeDocument/2006/relationships/hyperlink" Target="http://dx.doi.org/10.1016/j.bbamem.2006.02.009" TargetMode="External"/><Relationship Id="rId9" Type="http://schemas.openxmlformats.org/officeDocument/2006/relationships/hyperlink" Target="https://www.msdmanuals.com" TargetMode="External"/><Relationship Id="rId15" Type="http://schemas.openxmlformats.org/officeDocument/2006/relationships/hyperlink" Target="https://biomolecula.ru/articles/antibiotiki-vs-bakterii-voina-beskonechnosti-ili-vsemu-est-predel" TargetMode="External"/><Relationship Id="rId14" Type="http://schemas.openxmlformats.org/officeDocument/2006/relationships/hyperlink" Target="http://nasci.ru/?id=2880" TargetMode="External"/><Relationship Id="rId17" Type="http://schemas.openxmlformats.org/officeDocument/2006/relationships/hyperlink" Target="https://medicine-live.ru/atlas/micro/bacteriolog/palochki/escherich.htm" TargetMode="External"/><Relationship Id="rId16" Type="http://schemas.openxmlformats.org/officeDocument/2006/relationships/hyperlink" Target="https://wikipedia.com" TargetMode="External"/><Relationship Id="rId5" Type="http://schemas.openxmlformats.org/officeDocument/2006/relationships/hyperlink" Target="https://biomolecula.ru/articles/pobeditel-bakterii" TargetMode="External"/><Relationship Id="rId6" Type="http://schemas.openxmlformats.org/officeDocument/2006/relationships/hyperlink" Target="http://img.ras.ru/files/center/antibiotics.doc" TargetMode="External"/><Relationship Id="rId7" Type="http://schemas.openxmlformats.org/officeDocument/2006/relationships/hyperlink" Target="https://biomolecula.ru/articles/antibiotiki-vs-bakterii-voina-beskonechnosti-ili-vsemu-est-predel" TargetMode="External"/><Relationship Id="rId8" Type="http://schemas.openxmlformats.org/officeDocument/2006/relationships/hyperlink" Target="https://apps.who.int/iris/bitstream/handle/10665/329404/9789240003095-rus.pdf?sequence=10&amp;isAllowed=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13441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916"/>
              </a:lnSpc>
              <a:spcBef>
                <a:spcPts val="23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И</a:t>
            </a:r>
            <a:r>
              <a:rPr lang="ru" sz="2200">
                <a:solidFill>
                  <a:srgbClr val="000000"/>
                </a:solidFill>
              </a:rPr>
              <a:t>зучение изменчивости антибиотикорезистентности бактерий на примере анализа гемокультур</a:t>
            </a:r>
            <a:endParaRPr sz="50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Выполнил: Алиханов Саид Сабирович 10”В”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Научный руководитель: Волохова Разия Юрьевна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729450" y="588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СКАТ. Цели и задачи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729450" y="13117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400">
                <a:solidFill>
                  <a:srgbClr val="434343"/>
                </a:solidFill>
              </a:rPr>
              <a:t>Стратегии Контроля Антимикробной Терапии (СКАТ</a:t>
            </a:r>
            <a:r>
              <a:rPr b="1" lang="ru" sz="1100">
                <a:solidFill>
                  <a:srgbClr val="434343"/>
                </a:solidFill>
              </a:rPr>
              <a:t>)</a:t>
            </a:r>
            <a:r>
              <a:rPr b="1" lang="ru" sz="1400">
                <a:solidFill>
                  <a:srgbClr val="434343"/>
                </a:solidFill>
              </a:rPr>
              <a:t> -</a:t>
            </a:r>
            <a:r>
              <a:rPr lang="ru" sz="1400">
                <a:solidFill>
                  <a:srgbClr val="434343"/>
                </a:solidFill>
              </a:rPr>
              <a:t> это комплекс мероприятий по рационализации использования антимикробных препаратов, сдерживанию антибиотикорезистентности и контролю нозокомиальных инфекций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475" y="2184525"/>
            <a:ext cx="1856849" cy="26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3408725" y="4768275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13. СКАТ ВОЗ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6783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Программа AWaRe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-1750" r="1750" t="0"/>
          <a:stretch/>
        </p:blipFill>
        <p:spPr>
          <a:xfrm>
            <a:off x="223400" y="494150"/>
            <a:ext cx="4615547" cy="14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238" y="1966100"/>
            <a:ext cx="5307299" cy="14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250" y="3429000"/>
            <a:ext cx="59436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729450" y="558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Стратификация пациентов по СКАТ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250" y="1342425"/>
            <a:ext cx="5906199" cy="34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3229300" y="4895100"/>
            <a:ext cx="42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2235650" y="4743300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14. Таблица стратификации пациентов по их симптомам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729450" y="588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Алгоритмы действий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875" y="1074225"/>
            <a:ext cx="6705700" cy="38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2776325" y="4804800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15. Алгоритмы действий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649100" y="325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 2. Составление графиков изменчивости антибиотикорезистентности </a:t>
            </a:r>
            <a:endParaRPr sz="2300"/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Материалы: 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rgbClr val="434343"/>
                </a:solidFill>
              </a:rPr>
              <a:t>отчеты по уровню резистентности ведущей микрофлоры гемокультур Городской Клинической Больницы № 29 за 2009-2021 гг.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>
                <a:solidFill>
                  <a:srgbClr val="434343"/>
                </a:solidFill>
              </a:rPr>
              <a:t>Методы:  </a:t>
            </a:r>
            <a:r>
              <a:rPr lang="ru">
                <a:solidFill>
                  <a:srgbClr val="434343"/>
                </a:solidFill>
              </a:rPr>
              <a:t>составление график изменчивости в программе Excel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773300" y="580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Основной спектр микроорганизмов на 2021г.</a:t>
            </a:r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8292425" y="4296000"/>
            <a:ext cx="125700" cy="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875" y="1262950"/>
            <a:ext cx="4019399" cy="27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2479975" y="4091425"/>
            <a:ext cx="339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latin typeface="Lato"/>
                <a:ea typeface="Lato"/>
                <a:cs typeface="Lato"/>
                <a:sym typeface="Lato"/>
              </a:rPr>
              <a:t>Рис. 16. Спектр микроорганизмов за 2021г.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727650" y="303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Общая сводка антибиотикорезистентности основного спектра бактерий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9144000" y="5077750"/>
            <a:ext cx="6017700" cy="1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950" y="1183225"/>
            <a:ext cx="4769550" cy="31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1978950" y="4339975"/>
            <a:ext cx="42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19. График изменчивости АБР основного спектра бактерий к антибиотикам</a:t>
            </a:r>
            <a:endParaRPr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6674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Устойчивость KNS</a:t>
            </a:r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8840700" y="4992300"/>
            <a:ext cx="303300" cy="1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50" y="496400"/>
            <a:ext cx="3753525" cy="21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444200" y="2615575"/>
            <a:ext cx="318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20. График изменчивости устойчивости KNS к пенициллинам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588" y="116888"/>
            <a:ext cx="3373875" cy="23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4975375" y="2402400"/>
            <a:ext cx="33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21. График изменчивости KNS к цефалосопринам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425" y="2741100"/>
            <a:ext cx="3521950" cy="21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3629600" y="4851250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22. График изменчивости устойчивости KNS к аминогликозидам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6180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Устойчивость Staphylococcus aureus </a:t>
            </a:r>
            <a:endParaRPr/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8945100" y="4982400"/>
            <a:ext cx="198900" cy="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5" y="484075"/>
            <a:ext cx="3896374" cy="22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-25550" y="2615575"/>
            <a:ext cx="4208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23. График изменчивости антибиотикорезистентности S. aureus к Пенициллинам</a:t>
            </a:r>
            <a:endParaRPr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900" y="484075"/>
            <a:ext cx="3823202" cy="22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/>
        </p:nvSpPr>
        <p:spPr>
          <a:xfrm>
            <a:off x="4654000" y="2615575"/>
            <a:ext cx="406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24 График изменчивости антибиотикорезистентности S.aureus к Цефалоспорины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58450" y="4743575"/>
            <a:ext cx="42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25. График изменчивости антибиотикорезистентности S.aureus к Аминогликозидам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75" y="3108175"/>
            <a:ext cx="2993915" cy="17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 rotWithShape="1">
          <a:blip r:embed="rId6">
            <a:alphaModFix/>
          </a:blip>
          <a:srcRect b="0" l="0" r="-836" t="0"/>
          <a:stretch/>
        </p:blipFill>
        <p:spPr>
          <a:xfrm>
            <a:off x="4842900" y="3013050"/>
            <a:ext cx="3158497" cy="18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4791750" y="4743575"/>
            <a:ext cx="402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26. График изменчивости антибиотикорезистентности S.aureus к Макролидам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Устойчивость Klebsiella pneumoniae </a:t>
            </a:r>
            <a:endParaRPr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8952600" y="5033700"/>
            <a:ext cx="191400" cy="1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00" y="491000"/>
            <a:ext cx="3369150" cy="20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525" y="490988"/>
            <a:ext cx="3369150" cy="211296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305150" y="2513300"/>
            <a:ext cx="42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27. График изменчивости антибиотикорезистентности K.pneumoniae к пенициллинам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4757875" y="2513300"/>
            <a:ext cx="381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28. График изменчивости антибиотикорезистентности K.pneumoniae к цефалоспоринам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400" y="2917200"/>
            <a:ext cx="3179175" cy="19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2234650" y="4741625"/>
            <a:ext cx="42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29. График изменчивости антибиотикорезистентности K.pneumoniae к карбопенемам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7650" y="631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7650" y="14067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ru" sz="1500">
                <a:solidFill>
                  <a:srgbClr val="434343"/>
                </a:solidFill>
              </a:rPr>
              <a:t>Антибиотики - основной метод лечения инфекций, вызванных микроорганизмами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ru" sz="1500">
                <a:solidFill>
                  <a:srgbClr val="434343"/>
                </a:solidFill>
              </a:rPr>
              <a:t>Распространенность резистентных штаммов быстро растет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ru" sz="1500">
                <a:solidFill>
                  <a:srgbClr val="434343"/>
                </a:solidFill>
              </a:rPr>
              <a:t>Устойчивость к антибиотикам может затронуть любого человека, в любом возрасте и в любой стране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850" y="2613863"/>
            <a:ext cx="468630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432950" y="4527900"/>
            <a:ext cx="463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Рис.1. Динамика распространения наиболее важных резистентных бактериальных штаммов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Устойчивость Enterococcus faecalis </a:t>
            </a:r>
            <a:endParaRPr/>
          </a:p>
        </p:txBody>
      </p:sp>
      <p:sp>
        <p:nvSpPr>
          <p:cNvPr id="270" name="Google Shape;270;p32"/>
          <p:cNvSpPr txBox="1"/>
          <p:nvPr>
            <p:ph idx="1" type="body"/>
          </p:nvPr>
        </p:nvSpPr>
        <p:spPr>
          <a:xfrm>
            <a:off x="8981700" y="5063100"/>
            <a:ext cx="162300" cy="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75" y="495799"/>
            <a:ext cx="3543252" cy="20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232125" y="2486038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30. График изменчивости устойчивости E.faecalis к пенициллинам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600" y="508325"/>
            <a:ext cx="3543250" cy="20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/>
          <p:nvPr/>
        </p:nvSpPr>
        <p:spPr>
          <a:xfrm>
            <a:off x="4572000" y="2486038"/>
            <a:ext cx="417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31. График изменчивости устойчивости E.faecalis к цефалоспоринам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75" y="2824750"/>
            <a:ext cx="3186449" cy="18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/>
        </p:nvSpPr>
        <p:spPr>
          <a:xfrm>
            <a:off x="363600" y="4667450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32. График изменчивости устойчивости E.faecalis к тетрациклинам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2600" y="2824749"/>
            <a:ext cx="3066927" cy="18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2"/>
          <p:cNvSpPr txBox="1"/>
          <p:nvPr/>
        </p:nvSpPr>
        <p:spPr>
          <a:xfrm>
            <a:off x="4718750" y="4590500"/>
            <a:ext cx="420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33. График изменчивости антибиотикорезистентности E.faecalis к аминогликозидам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Устойчивость E.coli</a:t>
            </a:r>
            <a:endParaRPr/>
          </a:p>
        </p:txBody>
      </p:sp>
      <p:sp>
        <p:nvSpPr>
          <p:cNvPr id="284" name="Google Shape;284;p33"/>
          <p:cNvSpPr txBox="1"/>
          <p:nvPr>
            <p:ph idx="1" type="body"/>
          </p:nvPr>
        </p:nvSpPr>
        <p:spPr>
          <a:xfrm>
            <a:off x="9144000" y="5209225"/>
            <a:ext cx="279000" cy="1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50" y="531338"/>
            <a:ext cx="3383749" cy="18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575" y="505400"/>
            <a:ext cx="3200091" cy="19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/>
        </p:nvSpPr>
        <p:spPr>
          <a:xfrm>
            <a:off x="590750" y="2358575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34. График устойчивости E.coli к пенициллинам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5025575" y="2358575"/>
            <a:ext cx="409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35. График устойчивости E.coli к цефалоспоринам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5600" y="2697275"/>
            <a:ext cx="3240854" cy="19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 txBox="1"/>
          <p:nvPr/>
        </p:nvSpPr>
        <p:spPr>
          <a:xfrm>
            <a:off x="2789900" y="4625525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36. График устойчивости E.coli к карбопенемам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/>
          <p:nvPr>
            <p:ph type="title"/>
          </p:nvPr>
        </p:nvSpPr>
        <p:spPr>
          <a:xfrm>
            <a:off x="64177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296" name="Google Shape;296;p34"/>
          <p:cNvSpPr txBox="1"/>
          <p:nvPr>
            <p:ph idx="1" type="body"/>
          </p:nvPr>
        </p:nvSpPr>
        <p:spPr>
          <a:xfrm>
            <a:off x="641775" y="1275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sz="1400"/>
              <a:t>Устойчивость основного спектра к антибиотикам возросла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sz="1400"/>
              <a:t>Нельзя назвать “природную устойчивость” абсолютной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sz="1400"/>
              <a:t>Существую эффективные методы предотвращения антибиотикорезистентности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sz="1400"/>
              <a:t>Стратификация пациентов и AWaRe программы СКАТ обеспечивают возможность вести эффективную эмпирическую терапию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302" name="Google Shape;302;p35"/>
          <p:cNvSpPr txBox="1"/>
          <p:nvPr>
            <p:ph idx="1" type="body"/>
          </p:nvPr>
        </p:nvSpPr>
        <p:spPr>
          <a:xfrm rot="10800000">
            <a:off x="8977500" y="4902300"/>
            <a:ext cx="166500" cy="2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525" y="759700"/>
            <a:ext cx="3800202" cy="380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225" y="759700"/>
            <a:ext cx="2000250" cy="6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>
            <p:ph type="title"/>
          </p:nvPr>
        </p:nvSpPr>
        <p:spPr>
          <a:xfrm>
            <a:off x="64177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литературы</a:t>
            </a:r>
            <a:endParaRPr/>
          </a:p>
        </p:txBody>
      </p:sp>
      <p:sp>
        <p:nvSpPr>
          <p:cNvPr id="310" name="Google Shape;310;p36"/>
          <p:cNvSpPr txBox="1"/>
          <p:nvPr>
            <p:ph idx="1" type="body"/>
          </p:nvPr>
        </p:nvSpPr>
        <p:spPr>
          <a:xfrm>
            <a:off x="698425" y="1154375"/>
            <a:ext cx="76887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Suzana K. Straus, Robert E.W. Hancock. (2006).</a:t>
            </a:r>
            <a:r>
              <a:rPr lang="ru" sz="14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Mode of action of the new antibiotic for Gram-positive pathogens daptomycin: Comparison with cationic antimicrobial peptides and lipopeptides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Biochimica et Biophysica Acta (BBA) - Biomembranes</a:t>
            </a:r>
            <a:endParaRPr i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i="1"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https://biomolecula.ru/articles/pobeditel-bakterii</a:t>
            </a:r>
            <a:r>
              <a:rPr i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Первые пенициллины</a:t>
            </a:r>
            <a:endParaRPr i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i="1"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https://www.google.com/url?sa=t&amp;rct=j&amp;q=&amp;esrc=s&amp;source=web&amp;cd=&amp;ved=2ahUKEwje5Izp_sX-AhVt_SoKHTC4CrUQFnoECA4QAw&amp;url=http%3A%2F%2Fimg.ras.ru%2Ffiles%2Fcenter%2Fantibiotics.doc&amp;usg=AOvVaw3fGZY62dkeQcP3bYZ0M7mp</a:t>
            </a:r>
            <a:r>
              <a:rPr i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Основные механизмы устойчивости к антибиотикам у бактерий</a:t>
            </a:r>
            <a:endParaRPr i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i="1"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https://biomolecula.ru/articles/antibiotiki-vs-bakterii-voina-beskonechnosti-ili-vsemu-est-predel</a:t>
            </a:r>
            <a:r>
              <a:rPr i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Антибиотики vs Бактерии. «Война Бесконечности» или всему есть предел?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i="1"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https://apps.who.int/iris/bitstream/handle/10665/329404/9789240003095-rus.pdf?sequence=10&amp;isAllowed=y</a:t>
            </a:r>
            <a:r>
              <a:rPr i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Стратегия контроля антимикробной терапии в лечебно-профилактических учреждениях. Практическое пособие ВОЗ.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https://www.msdmanuals.com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Обзор антибактериальных препаратов (Overview of Antibacterial Drugs)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https://science-education.ru/ru/article/view?id=22672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рис.1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https://amr-review.org/Publications.html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рис.2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https://actanaturae.ru/2075-8251/article/view/10955?source=/2075-8251/article/view/10955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рис.3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i="1" lang="ru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https://apps.who.int/iris/bitstream/handle/10665/329404/9789240003095-rus.pdf?sequence=10&amp;isAllowed=y</a:t>
            </a:r>
            <a:r>
              <a:rPr i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рис.13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http://nasci.ru/?id=2880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рис.14, рис.15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https://biomolecula.ru/articles/antibiotiki-vs-bakterii-voina-beskonechnosti-ili-vsemu-est-predel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рис.6, 12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https://wikipedia.com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рис.4,5,7,8,9,11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62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https://medicine-live.ru/atlas/micro/bacteriolog/palochki/escherich.htm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рис.10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7650" y="588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10775" y="12021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ru" sz="1500">
                <a:solidFill>
                  <a:srgbClr val="434343"/>
                </a:solidFill>
              </a:rPr>
              <a:t>Устойчивые микробы труднее лечить, требуются более высокие дозы или альтернативные лекарства, которые могут оказаться более токсичными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ru" sz="1500">
                <a:solidFill>
                  <a:srgbClr val="434343"/>
                </a:solidFill>
              </a:rPr>
              <a:t>Быстрый рост процента смертности от инфекций, вызванных резистентными штаммами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825" y="2213750"/>
            <a:ext cx="3141101" cy="29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2031100" y="4702050"/>
            <a:ext cx="593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2. Мировая смертность от АБР к 2050 году по расчетам британского исследования Review on Antimicrobial Resistance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551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и задачи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7650" y="13117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Цель работы</a:t>
            </a:r>
            <a:r>
              <a:rPr lang="ru"/>
              <a:t>: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rgbClr val="434343"/>
                </a:solidFill>
              </a:rPr>
              <a:t>Выяснить, как изменяется устойчивость патогенов к антимикробным препаратам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</a:rPr>
              <a:t>Задачи:</a:t>
            </a:r>
            <a:endParaRPr b="1">
              <a:solidFill>
                <a:srgbClr val="434343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Char char="-"/>
            </a:pPr>
            <a:r>
              <a:rPr lang="ru">
                <a:solidFill>
                  <a:srgbClr val="434343"/>
                </a:solidFill>
              </a:rPr>
              <a:t>Выяснить методы воздействия антибиотиков на бактерии</a:t>
            </a:r>
            <a:endParaRPr>
              <a:solidFill>
                <a:srgbClr val="434343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-"/>
            </a:pPr>
            <a:r>
              <a:rPr lang="ru">
                <a:solidFill>
                  <a:srgbClr val="434343"/>
                </a:solidFill>
              </a:rPr>
              <a:t>Выяснить, какие бывают механизмы приобретения устойчивости бактерий</a:t>
            </a:r>
            <a:endParaRPr>
              <a:solidFill>
                <a:srgbClr val="434343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-"/>
            </a:pPr>
            <a:r>
              <a:rPr lang="ru">
                <a:solidFill>
                  <a:srgbClr val="434343"/>
                </a:solidFill>
              </a:rPr>
              <a:t>Ознакомиться с программой СКАТ (Стратегия Контроля Антимикробной Терапии)</a:t>
            </a:r>
            <a:endParaRPr>
              <a:solidFill>
                <a:srgbClr val="434343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-"/>
            </a:pPr>
            <a:r>
              <a:rPr lang="ru">
                <a:solidFill>
                  <a:srgbClr val="434343"/>
                </a:solidFill>
              </a:rPr>
              <a:t>Составить график изменений устойчивости различных бактерий</a:t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80600" y="580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Рабочая гипотеза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80600" y="13263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/>
              <a:t>Рабочая гипотеза: </a:t>
            </a:r>
            <a:r>
              <a:rPr lang="ru">
                <a:solidFill>
                  <a:srgbClr val="434343"/>
                </a:solidFill>
              </a:rPr>
              <a:t>Устойчивость основного спектра микроорганизмов к антибиотикам возросла</a:t>
            </a:r>
            <a:endParaRPr b="1" sz="1200">
              <a:solidFill>
                <a:srgbClr val="434343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125" y="1760450"/>
            <a:ext cx="3838550" cy="28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753475" y="4537100"/>
            <a:ext cx="496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latin typeface="Lato"/>
                <a:ea typeface="Lato"/>
                <a:cs typeface="Lato"/>
                <a:sym typeface="Lato"/>
              </a:rPr>
              <a:t>Рис. 3. График отображающий ввод антибиотика в практику и установления рези</a:t>
            </a:r>
            <a:r>
              <a:rPr i="1" lang="ru" sz="900">
                <a:latin typeface="Lato"/>
                <a:ea typeface="Lato"/>
                <a:cs typeface="Lato"/>
                <a:sym typeface="Lato"/>
              </a:rPr>
              <a:t>с</a:t>
            </a:r>
            <a:r>
              <a:rPr i="1" lang="ru" sz="1000">
                <a:latin typeface="Lato"/>
                <a:ea typeface="Lato"/>
                <a:cs typeface="Lato"/>
                <a:sym typeface="Lato"/>
              </a:rPr>
              <a:t>тентности к Acinetobater baumannii</a:t>
            </a:r>
            <a:endParaRPr i="1"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6546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0215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 1.  Механизмы работы антибиотиков и защиты бактерий от них</a:t>
            </a:r>
            <a:endParaRPr sz="1500"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27650" y="13309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/>
              <a:t>Антибиотики</a:t>
            </a:r>
            <a:r>
              <a:rPr lang="ru"/>
              <a:t> - </a:t>
            </a:r>
            <a:r>
              <a:rPr lang="ru" sz="1400">
                <a:solidFill>
                  <a:srgbClr val="434343"/>
                </a:solidFill>
              </a:rPr>
              <a:t>лекарственные препараты различного происхождения, обладающие способностью оказывать противомикробную активность в отношение патогенных микрооргинизмов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767150" y="686775"/>
            <a:ext cx="768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Влияние антибиотиков на бактерии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00" y="2325575"/>
            <a:ext cx="3367600" cy="2542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-1022850" y="-270325"/>
            <a:ext cx="42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236800" y="2025425"/>
            <a:ext cx="22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Бактерицидное действие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650" y="2374475"/>
            <a:ext cx="3224876" cy="231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5155588" y="2025425"/>
            <a:ext cx="32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Бактериостатическое действие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727650" y="4763600"/>
            <a:ext cx="359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latin typeface="Lato"/>
                <a:ea typeface="Lato"/>
                <a:cs typeface="Lato"/>
                <a:sym typeface="Lato"/>
              </a:rPr>
              <a:t>Рис. 4. Бактериальная клетка</a:t>
            </a:r>
            <a:endParaRPr i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155650" y="4690525"/>
            <a:ext cx="314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latin typeface="Lato"/>
                <a:ea typeface="Lato"/>
                <a:cs typeface="Lato"/>
                <a:sym typeface="Lato"/>
              </a:rPr>
              <a:t>Рис. 5. Деление клетки E.coli</a:t>
            </a:r>
            <a:endParaRPr i="1"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727650" y="406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Механизмы воздействия антибиотиков на бактерии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654475" y="13345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423925" y="1650675"/>
            <a:ext cx="3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Нарушение синтеза клеточной стенки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975" y="1795675"/>
            <a:ext cx="2148000" cy="19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417125" y="1468525"/>
            <a:ext cx="24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Нарушение синтеза ДНК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736225" y="3712100"/>
            <a:ext cx="271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6. Клеточные стенки разных категорий бактерий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5566975" y="3789050"/>
            <a:ext cx="27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7. ДНК - гираза бактерий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25" y="2011549"/>
            <a:ext cx="4572000" cy="16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780625" y="376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Механизмы воздействия антибиотиков на бактерии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8833100" y="102275"/>
            <a:ext cx="206100" cy="2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550" y="1643600"/>
            <a:ext cx="2426400" cy="23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1328550" y="3930675"/>
            <a:ext cx="242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8. ДНК-зависимая РНК-полимераза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361850" y="1329725"/>
            <a:ext cx="23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Нарушение синтеза РНК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175" y="1643600"/>
            <a:ext cx="2025200" cy="23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5475275" y="1114325"/>
            <a:ext cx="293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Нарушение синтеза белка на 30s и 50s рибосом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779125" y="3961425"/>
            <a:ext cx="242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9. Прокариотическая рибосома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-314150" y="606400"/>
            <a:ext cx="8498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</a:rPr>
              <a:t>Способы борьбы бактерий с антибиотиками</a:t>
            </a:r>
            <a:endParaRPr sz="2300"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8467775" y="5216550"/>
            <a:ext cx="483600" cy="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25" y="1462025"/>
            <a:ext cx="1996200" cy="20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204675" y="1120275"/>
            <a:ext cx="26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Структурная устойчивость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46200" y="3453175"/>
            <a:ext cx="258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10. E.coli(-). Окраска по Граму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475" y="1323475"/>
            <a:ext cx="3573701" cy="18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2528325" y="3391663"/>
            <a:ext cx="397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Ферментативная инактивация антибиотика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5289500" y="3135725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11. Механизм выведения антибиотика из бактериальной клетки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500" y="3662696"/>
            <a:ext cx="5487600" cy="13060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5391900" y="923275"/>
            <a:ext cx="39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Ограничения доступа антибиотиков к мишени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3500700" y="4804800"/>
            <a:ext cx="42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Рис. 12. Схема действия пенициллиназы </a:t>
            </a:r>
            <a:endParaRPr i="1" sz="1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