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openxmlformats-officedocument.presentationml.presProps+xml" PartName="/ppt/presProps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Constantia"/>
      <p:regular r:id="rId21"/>
      <p:bold r:id="rId22"/>
      <p:italic r:id="rId23"/>
      <p:boldItalic r:id="rId24"/>
    </p:embeddedFont>
    <p:embeddedFont>
      <p:font typeface="Century Schoolbook"/>
      <p:regular r:id="rId25"/>
      <p:bold r:id="rId26"/>
      <p:italic r:id="rId27"/>
      <p:boldItalic r:id="rId28"/>
    </p:embeddedFont>
    <p:embeddedFont>
      <p:font typeface="Comforta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3039">
          <p15:clr>
            <a:srgbClr val="A4A3A4"/>
          </p15:clr>
        </p15:guide>
        <p15:guide id="3" orient="horz" pos="203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1" roundtripDataSignature="AMtx7mi/3Pd36Eop/pUKSxr1a+jPi+KN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4D1C8D-E29D-4AD8-9962-F1ADC1E9AE02}">
  <a:tblStyle styleId="{E94D1C8D-E29D-4AD8-9962-F1ADC1E9AE0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  <a:tblStyle styleId="{6B6D1D10-D761-48E4-8A49-18290776D47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 b="off" i="off"/>
      <a:tcStyle>
        <a:fill>
          <a:solidFill>
            <a:srgbClr val="CDD8F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8FB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3039"/>
        <p:guide pos="20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onstantia-bold.fntdata"/><Relationship Id="rId21" Type="http://schemas.openxmlformats.org/officeDocument/2006/relationships/font" Target="fonts/Constantia-regular.fntdata"/><Relationship Id="rId24" Type="http://schemas.openxmlformats.org/officeDocument/2006/relationships/font" Target="fonts/Constantia-boldItalic.fntdata"/><Relationship Id="rId23" Type="http://schemas.openxmlformats.org/officeDocument/2006/relationships/font" Target="fonts/Constanti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Schoolbook-bold.fntdata"/><Relationship Id="rId25" Type="http://schemas.openxmlformats.org/officeDocument/2006/relationships/font" Target="fonts/CenturySchoolbook-regular.fntdata"/><Relationship Id="rId28" Type="http://schemas.openxmlformats.org/officeDocument/2006/relationships/font" Target="fonts/CenturySchoolbook-boldItalic.fntdata"/><Relationship Id="rId27" Type="http://schemas.openxmlformats.org/officeDocument/2006/relationships/font" Target="fonts/CenturySchoolbook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omforta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Comforta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&#1050;&#1085;&#1080;&#1075;&#1072;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>
                <a:effectLst/>
              </a:rPr>
              <a:t>МИК, мкг/диск</a:t>
            </a:r>
            <a:r>
              <a:rPr lang="ru-RU" sz="1200" b="1" i="0" u="none" strike="noStrike" baseline="0" dirty="0"/>
              <a:t> </a:t>
            </a:r>
            <a:endParaRPr lang="ru-RU" sz="1200" dirty="0"/>
          </a:p>
        </c:rich>
      </c:tx>
      <c:layout>
        <c:manualLayout>
          <c:xMode val="edge"/>
          <c:yMode val="edge"/>
          <c:x val="0.4029742541170016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0299554393007259"/>
          <c:y val="0.12793949515781922"/>
          <c:w val="0.51198425196850395"/>
          <c:h val="0.7317609972382694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0C-426E-ABC8-8DB56E1A1ED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0C-426E-ABC8-8DB56E1A1ED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0C-426E-ABC8-8DB56E1A1ED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0C-426E-ABC8-8DB56E1A1ED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C0C-426E-ABC8-8DB56E1A1ED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Isoniazid</c:v>
                </c:pt>
                <c:pt idx="1">
                  <c:v>Rifampicinum </c:v>
                </c:pt>
                <c:pt idx="2">
                  <c:v>[Cu2(Hcitr)2(phen)2] (1)</c:v>
                </c:pt>
                <c:pt idx="3">
                  <c:v>[Cu-Eu] (2)</c:v>
                </c:pt>
                <c:pt idx="4">
                  <c:v>1,10-phen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C0C-426E-ABC8-8DB56E1A1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047936"/>
        <c:axId val="138088960"/>
      </c:barChart>
      <c:catAx>
        <c:axId val="603047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8088960"/>
        <c:crosses val="autoZero"/>
        <c:auto val="1"/>
        <c:lblAlgn val="ctr"/>
        <c:lblOffset val="100"/>
        <c:noMultiLvlLbl val="0"/>
      </c:catAx>
      <c:valAx>
        <c:axId val="13808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304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0.17751</cdr:x>
      <cdr:y>0.00906</cdr:y>
    </cdr:from>
    <cdr:to>
      <cdr:x>0.38243</cdr:x>
      <cdr:y>0.52152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16161"/>
          <a:ext cx="914400" cy="914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73a740e2921d5b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673a740e2921d5b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fef0ad146771b6a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5fef0ad146771b6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73a740e2921d5b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673a740e2921d5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bf044cb26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1bf044cb2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7aa1e291bfbc76c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47aa1e291bfbc76c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7aa1e291bfbc76c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47aa1e291bfbc76c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73a740e2921d5b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673a740e2921d5b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1.jpeg" Type="http://schemas.openxmlformats.org/officeDocument/2006/relationships/image"/><Relationship Id="rId4" Target="../media/image23.jpeg" Type="http://schemas.openxmlformats.org/officeDocument/2006/relationships/image"/><Relationship Id="rId5" Target="../media/image28.jpg" Type="http://schemas.openxmlformats.org/officeDocument/2006/relationships/image"/><Relationship Id="rId6" Target="../media/image26.jpeg" Type="http://schemas.openxmlformats.org/officeDocument/2006/relationships/image"/><Relationship Id="rId7" Target="../media/image24.jpg" Type="http://schemas.openxmlformats.org/officeDocument/2006/relationships/image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chart" Target="../charts/chart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6.png"/><Relationship Id="rId5" Type="http://schemas.openxmlformats.org/officeDocument/2006/relationships/image" Target="../media/image2.jpg"/></Relationships>
</file>

<file path=ppt/slides/_rels/slide5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png" Type="http://schemas.openxmlformats.org/officeDocument/2006/relationships/image"/><Relationship Id="rId4" Target="../media/image12.png" Type="http://schemas.openxmlformats.org/officeDocument/2006/relationships/image"/><Relationship Id="rId9" Target="../media/image9.png" Type="http://schemas.openxmlformats.org/officeDocument/2006/relationships/image"/><Relationship Id="rId5" Target="../media/image29.jpeg" Type="http://schemas.openxmlformats.org/officeDocument/2006/relationships/image"/><Relationship Id="rId6" Target="../media/image15.jpeg" Type="http://schemas.openxmlformats.org/officeDocument/2006/relationships/image"/><Relationship Id="rId7" Target="../media/image19.jpeg" Type="http://schemas.openxmlformats.org/officeDocument/2006/relationships/image"/><Relationship Id="rId8" Target="../media/image18.jpeg" Type="http://schemas.openxmlformats.org/officeDocument/2006/relationships/image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3.png" Type="http://schemas.openxmlformats.org/officeDocument/2006/relationships/image"/><Relationship Id="rId4" Target="../media/image5.jpeg" Type="http://schemas.openxmlformats.org/officeDocument/2006/relationships/image"/><Relationship Id="rId5" Target="../media/image17.jpeg" Type="http://schemas.openxmlformats.org/officeDocument/2006/relationships/image"/><Relationship Id="rId6" Target="../media/image7.jpeg" Type="http://schemas.openxmlformats.org/officeDocument/2006/relationships/image"/><Relationship Id="rId7" Target="../media/image22.jpeg" Type="http://schemas.openxmlformats.org/officeDocument/2006/relationships/image"/><Relationship Id="rId8" Target="../media/image20.jp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674884" y="1779662"/>
            <a:ext cx="7890116" cy="10263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39869"/>
              <a:buNone/>
            </a:pPr>
            <a:r>
              <a:t/>
            </a:r>
            <a:endParaRPr sz="17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20987"/>
              <a:buNone/>
            </a:pPr>
            <a:r>
              <a:rPr b="1" lang="en-US" sz="1800">
                <a:latin typeface="Constantia"/>
                <a:ea typeface="Constantia"/>
                <a:cs typeface="Constantia"/>
                <a:sym typeface="Constantia"/>
              </a:rPr>
              <a:t>ГОМО- И ГЕТЕРОМЕТАЛЛИЧЕСКИЕ ЦИТРАТКАРБОКСИЛАТНЫЕ КОМПЛЕКСЫ Cu(II) С 1,10-ФЕНАНТРОЛИНОМ: СИНТЕЗ, СТРОЕНИЕ И БИОЛОГИЧЕСКАЯ АКТИВНОСТЬ</a:t>
            </a:r>
            <a:endParaRPr b="1" sz="27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1475656" y="3315739"/>
            <a:ext cx="5835080" cy="11275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2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lang="en-US" sz="14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Цыбулевская С.В.</a:t>
            </a:r>
            <a:r>
              <a:rPr lang="en-US" sz="1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, Кошенскова К.А., Луценко И.А.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4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2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2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3884805" y="4435614"/>
            <a:ext cx="147027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14 декабря 2022</a:t>
            </a:r>
            <a:endParaRPr b="0" i="0" sz="12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Москва</a:t>
            </a:r>
            <a:endParaRPr b="0" i="0" sz="16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6"/>
          <p:cNvGraphicFramePr/>
          <p:nvPr/>
        </p:nvGraphicFramePr>
        <p:xfrm>
          <a:off x="550024" y="5692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{E94D1C8D-E29D-4AD8-9962-F1ADC1E9AE02}</a:tableStyleId>
              </a:tblPr>
              <a:tblGrid>
                <a:gridCol w="1584175"/>
                <a:gridCol w="768075"/>
                <a:gridCol w="816100"/>
                <a:gridCol w="792100"/>
                <a:gridCol w="792100"/>
                <a:gridCol w="648075"/>
              </a:tblGrid>
              <a:tr h="2938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растворитель</a:t>
                      </a:r>
                      <a:endParaRPr b="0"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MeCN</a:t>
                      </a:r>
                      <a:endParaRPr b="0"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MeOH</a:t>
                      </a:r>
                      <a:endParaRPr b="0"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EtOH</a:t>
                      </a:r>
                      <a:endParaRPr b="0"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CHCl</a:t>
                      </a:r>
                      <a:r>
                        <a:rPr b="0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₃ </a:t>
                      </a:r>
                      <a:endParaRPr b="0"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H₂O</a:t>
                      </a:r>
                      <a:endParaRPr b="1"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</a:tr>
              <a:tr h="26800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С t</a:t>
                      </a:r>
                      <a:r>
                        <a:rPr b="1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°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±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±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+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±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+</a:t>
                      </a:r>
                      <a:endParaRPr b="1"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</a:tr>
              <a:tr h="2741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Без  t</a:t>
                      </a:r>
                      <a:r>
                        <a:rPr b="1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°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±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±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±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cap="none" i="0" lang="en-US" strike="noStrike" sz="12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±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+</a:t>
                      </a:r>
                      <a:endParaRPr b="1"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45725" marL="91450" marR="91450" marT="45725"/>
                </a:tc>
              </a:tr>
            </a:tbl>
          </a:graphicData>
        </a:graphic>
      </p:graphicFrame>
      <p:sp>
        <p:nvSpPr>
          <p:cNvPr id="176" name="Google Shape;176;p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000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Схема синтеза</a:t>
            </a:r>
            <a:br>
              <a:rPr b="1" lang="en-US" sz="2000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sz="2000">
              <a:solidFill>
                <a:srgbClr val="2900C0"/>
              </a:solidFill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l="43" r="124" t="77"/>
          <a:stretch/>
        </p:blipFill>
        <p:spPr>
          <a:xfrm>
            <a:off x="6355022" y="138546"/>
            <a:ext cx="1827756" cy="21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7010400" y="47783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1" cap="none" i="0" lang="en-US" strike="noStrike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cap="none" i="0" strike="noStrike" sz="20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5313339" y="573950"/>
            <a:ext cx="645419" cy="84248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cap="none" i="0" strike="noStrike" sz="1400" u="none">
              <a:solidFill>
                <a:srgbClr val="FBFF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07419" y="1953252"/>
            <a:ext cx="3696846" cy="127727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Eu(OAc)</a:t>
            </a:r>
            <a:r>
              <a:rPr b="0" baseline="-2500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r>
              <a:rPr b="0" cap="none" i="0" lang="en-US" strike="noStrike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3H</a:t>
            </a:r>
            <a:r>
              <a:rPr b="0" baseline="-2500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 + H</a:t>
            </a:r>
            <a:r>
              <a:rPr b="0" baseline="-2500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citr </a:t>
            </a:r>
            <a:r>
              <a:rPr b="0" cap="none" i="0" lang="en-US" strike="noStrike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</a:t>
            </a:r>
            <a:r>
              <a:rPr b="0" baseline="-25000" cap="none" i="0" lang="en-US" strike="noStrike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cap="none" i="0" lang="en-US" strike="noStrike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O:MeCN (2:1)</a:t>
            </a:r>
            <a:endParaRPr b="0" cap="none" i="0" strike="noStrike" sz="1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[Cu</a:t>
            </a:r>
            <a:r>
              <a:rPr b="0" baseline="-2500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(Hcitr)</a:t>
            </a:r>
            <a:r>
              <a:rPr b="0" baseline="-2500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(phen)</a:t>
            </a:r>
            <a:r>
              <a:rPr b="0" baseline="-2500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] → H</a:t>
            </a:r>
            <a:r>
              <a:rPr b="0" baseline="-2500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</a:t>
            </a:r>
            <a:r>
              <a:rPr b="0" cap="none" i="0" lang="en-US" strike="noStrike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:EtOH (1:1)</a:t>
            </a: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cap="none" i="0" strike="noStrike" sz="140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l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phen </a:t>
            </a:r>
            <a:r>
              <a:rPr b="0" cap="none" i="0" lang="en-US" strike="noStrike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cap="none" i="0" lang="en-US" strike="noStrike" sz="140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10 мл MeCN</a:t>
            </a:r>
            <a:endParaRPr b="0" cap="none" i="0" strike="noStrike" sz="140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681483" y="2005776"/>
            <a:ext cx="199493" cy="936105"/>
          </a:xfrm>
          <a:prstGeom prst="rightBrace">
            <a:avLst>
              <a:gd fmla="val 50350" name="adj1"/>
              <a:gd fmla="val 49053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0000" rotWithShape="0">
              <a:srgbClr val="000000">
                <a:alpha val="37254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3898858" y="2417382"/>
            <a:ext cx="593553" cy="8959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77EFF"/>
              </a:gs>
              <a:gs pos="100000">
                <a:srgbClr val="72A7FF"/>
              </a:gs>
            </a:gsLst>
            <a:lin ang="16200000" scaled="0"/>
          </a:gradFill>
          <a:ln>
            <a:noFill/>
          </a:ln>
          <a:effectLst>
            <a:outerShdw blurRad="40000" dir="5400000" dist="23000" rotWithShape="0">
              <a:srgbClr val="000000">
                <a:alpha val="34509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3944951" y="2157755"/>
            <a:ext cx="796004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r>
              <a:rPr b="1" baseline="-2500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кип</a:t>
            </a: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cap="none" i="0" strike="noStrike" sz="12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3858525" y="2458630"/>
            <a:ext cx="546945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60`</a:t>
            </a:r>
            <a:endParaRPr b="1" cap="none" i="0" strike="noStrike" sz="12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4">
            <a:alphaModFix/>
          </a:blip>
          <a:srcRect b="54" l="-751" r="18" t="-8391"/>
          <a:stretch/>
        </p:blipFill>
        <p:spPr>
          <a:xfrm>
            <a:off x="4572000" y="1386962"/>
            <a:ext cx="1365054" cy="175829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/>
          <p:nvPr/>
        </p:nvSpPr>
        <p:spPr>
          <a:xfrm>
            <a:off x="6326756" y="3468432"/>
            <a:ext cx="837089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NH</a:t>
            </a:r>
            <a:r>
              <a:rPr b="1" baseline="-2500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r>
              <a:rPr b="1" cap="none" i="0" lang="en-US" strike="noStrike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∙H</a:t>
            </a:r>
            <a:r>
              <a:rPr b="1" baseline="-25000" cap="none" i="0" lang="en-US" strike="noStrike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cap="none" i="0" lang="en-US" strike="noStrike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b="1" cap="none" i="0" strike="noStrike" sz="12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6326756" y="3145259"/>
            <a:ext cx="1884288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r>
              <a:rPr b="1" baseline="-2500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кип</a:t>
            </a: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15</a:t>
            </a:r>
            <a:r>
              <a:rPr b="1" cap="none" i="0" lang="en-US" strike="noStrike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`</a:t>
            </a: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cap="none" i="0" strike="noStrike" sz="12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88" name="Google Shape;188;p6"/>
          <p:cNvPicPr preferRelativeResize="0"/>
          <p:nvPr/>
        </p:nvPicPr>
        <p:blipFill rotWithShape="1">
          <a:blip r:embed="rId5">
            <a:alphaModFix/>
          </a:blip>
          <a:srcRect b="52" r="66" t="28"/>
          <a:stretch/>
        </p:blipFill>
        <p:spPr>
          <a:xfrm>
            <a:off x="3681484" y="3319944"/>
            <a:ext cx="2014176" cy="1737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6"/>
          <p:cNvCxnSpPr/>
          <p:nvPr/>
        </p:nvCxnSpPr>
        <p:spPr>
          <a:xfrm>
            <a:off x="6006486" y="2430718"/>
            <a:ext cx="1146900" cy="1016100"/>
          </a:xfrm>
          <a:prstGeom prst="bentConnector3">
            <a:avLst>
              <a:gd fmla="val 25255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type="none" w="sm"/>
            <a:tailEnd len="med" type="stealth" w="med"/>
          </a:ln>
          <a:effectLst>
            <a:outerShdw blurRad="40000" dir="5400000" dist="20000" rotWithShape="0">
              <a:srgbClr val="000000">
                <a:alpha val="37254"/>
              </a:srgbClr>
            </a:outerShdw>
          </a:effectLst>
        </p:spPr>
      </p:cxnSp>
      <p:sp>
        <p:nvSpPr>
          <p:cNvPr id="190" name="Google Shape;190;p6"/>
          <p:cNvSpPr/>
          <p:nvPr/>
        </p:nvSpPr>
        <p:spPr>
          <a:xfrm rot="10800000">
            <a:off x="5815004" y="4206050"/>
            <a:ext cx="1338331" cy="73071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77EFF"/>
              </a:gs>
              <a:gs pos="100000">
                <a:srgbClr val="72A7FF"/>
              </a:gs>
            </a:gsLst>
            <a:lin ang="16200000" scaled="0"/>
          </a:gradFill>
          <a:ln>
            <a:noFill/>
          </a:ln>
          <a:effectLst>
            <a:outerShdw blurRad="40000" dir="5400000" dist="23000" rotWithShape="0">
              <a:srgbClr val="000000">
                <a:alpha val="34509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6"/>
          <p:cNvPicPr preferRelativeResize="0"/>
          <p:nvPr/>
        </p:nvPicPr>
        <p:blipFill rotWithShape="1">
          <a:blip r:embed="rId6">
            <a:alphaModFix/>
          </a:blip>
          <a:srcRect b="10" r="74" t="80"/>
          <a:stretch/>
        </p:blipFill>
        <p:spPr>
          <a:xfrm>
            <a:off x="687398" y="3093921"/>
            <a:ext cx="1962797" cy="168445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/>
          <p:nvPr/>
        </p:nvSpPr>
        <p:spPr>
          <a:xfrm>
            <a:off x="29048" y="595082"/>
            <a:ext cx="431528" cy="4001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en-US" strike="noStrike" sz="2000" u="none">
                <a:solidFill>
                  <a:srgbClr val="AAC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1)</a:t>
            </a:r>
            <a:endParaRPr b="1" cap="none" i="0" strike="noStrike" sz="2000" u="none">
              <a:solidFill>
                <a:srgbClr val="AAC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0" y="1615726"/>
            <a:ext cx="431528" cy="4001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en-US" strike="noStrike" sz="2000" u="none">
                <a:solidFill>
                  <a:srgbClr val="AAC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2)</a:t>
            </a:r>
            <a:endParaRPr b="1" cap="none" i="0" strike="noStrike" sz="2000" u="none">
              <a:solidFill>
                <a:srgbClr val="AAC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3707904" y="582002"/>
            <a:ext cx="794664" cy="84248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cap="none" i="0" strike="noStrike" sz="1400" u="none">
              <a:solidFill>
                <a:srgbClr val="FBFF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7">
            <a:alphaModFix/>
          </a:blip>
          <a:srcRect b="55" r="3" t="13"/>
          <a:stretch/>
        </p:blipFill>
        <p:spPr>
          <a:xfrm>
            <a:off x="7232460" y="2827054"/>
            <a:ext cx="1732027" cy="1929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73a740e2921d5b_8"/>
          <p:cNvSpPr txBox="1"/>
          <p:nvPr>
            <p:ph type="title"/>
          </p:nvPr>
        </p:nvSpPr>
        <p:spPr>
          <a:xfrm>
            <a:off x="490250" y="450150"/>
            <a:ext cx="83562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ГЛАВА 3: </a:t>
            </a:r>
            <a:r>
              <a:rPr i="1"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Подтверждение получения новых соединений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01" name="Google Shape;201;g673a740e2921d5b_8"/>
          <p:cNvSpPr txBox="1"/>
          <p:nvPr/>
        </p:nvSpPr>
        <p:spPr>
          <a:xfrm>
            <a:off x="7010400" y="47783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/>
          <p:nvPr/>
        </p:nvSpPr>
        <p:spPr>
          <a:xfrm>
            <a:off x="0" y="0"/>
            <a:ext cx="2887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ИК-спектры. Сравнение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7010400" y="47783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3500"/>
            <a:ext cx="756000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064" y="378002"/>
            <a:ext cx="75600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"/>
          <p:cNvSpPr txBox="1"/>
          <p:nvPr/>
        </p:nvSpPr>
        <p:spPr>
          <a:xfrm>
            <a:off x="6980634" y="1851670"/>
            <a:ext cx="1688283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B05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[Cu</a:t>
            </a:r>
            <a:r>
              <a:rPr b="0" baseline="-25000" i="0" lang="en-US" sz="1100" u="none" cap="none" strike="noStrike">
                <a:solidFill>
                  <a:srgbClr val="00B05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0" i="0" lang="en-US" sz="1100" u="none" cap="none" strike="noStrike">
                <a:solidFill>
                  <a:srgbClr val="00B05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(Hcitr)</a:t>
            </a:r>
            <a:r>
              <a:rPr b="0" baseline="-25000" i="0" lang="en-US" sz="1100" u="none" cap="none" strike="noStrike">
                <a:solidFill>
                  <a:srgbClr val="00B05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0" i="0" lang="en-US" sz="1100" u="none" cap="none" strike="noStrike">
                <a:solidFill>
                  <a:srgbClr val="00B05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(phen)</a:t>
            </a:r>
            <a:r>
              <a:rPr b="0" baseline="-25000" i="0" lang="en-US" sz="1100" u="none" cap="none" strike="noStrike">
                <a:solidFill>
                  <a:srgbClr val="00B05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0" i="0" lang="en-US" sz="1100" u="none" cap="none" strike="noStrike">
                <a:solidFill>
                  <a:srgbClr val="00B05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] (1)</a:t>
            </a:r>
            <a:endParaRPr b="0" i="0" sz="11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6985674" y="2409561"/>
            <a:ext cx="87235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[Cu-Eu] (2)</a:t>
            </a:r>
            <a:endParaRPr b="0" i="0" sz="1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844886" y="2402597"/>
            <a:ext cx="71846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20212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O–H вал.</a:t>
            </a:r>
            <a:endParaRPr b="1" i="0" sz="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4355976" y="4083918"/>
            <a:ext cx="72487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20212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C=O вал</a:t>
            </a:r>
            <a:r>
              <a:rPr b="0" i="0" lang="en-US" sz="1000" u="none" cap="none" strike="noStrike">
                <a:solidFill>
                  <a:srgbClr val="20212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b="0" i="0" sz="10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299973" y="2243394"/>
            <a:ext cx="9108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COO–H вал</a:t>
            </a:r>
            <a:r>
              <a:rPr b="1" i="0" lang="en-US" sz="105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5457864" y="4083918"/>
            <a:ext cx="70724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20212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C–O вал.</a:t>
            </a:r>
            <a:endParaRPr b="1" i="0" sz="9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2409887" y="2286450"/>
            <a:ext cx="77296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20212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C–H</a:t>
            </a:r>
            <a:r>
              <a:rPr b="1" i="0" lang="en-US" sz="1100" u="none" cap="none" strike="noStrike">
                <a:solidFill>
                  <a:srgbClr val="20212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вал.</a:t>
            </a:r>
            <a:endParaRPr b="1" i="0" sz="11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/>
          <p:nvPr/>
        </p:nvSpPr>
        <p:spPr>
          <a:xfrm>
            <a:off x="-1" y="-7423"/>
            <a:ext cx="9144001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small" i="0" lang="en-US" strike="noStrike" sz="1800" u="none">
                <a:solidFill>
                  <a:srgbClr val="3B00D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Метод определения и результаты антибактериальной активности </a:t>
            </a:r>
            <a:r>
              <a:rPr b="1" cap="small" i="1" lang="en-US" strike="noStrike" sz="1800" u="none">
                <a:solidFill>
                  <a:srgbClr val="3B00D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vitro </a:t>
            </a:r>
            <a:r>
              <a:rPr b="1" cap="small" i="0" lang="en-US" strike="noStrike" sz="1800" u="none">
                <a:solidFill>
                  <a:srgbClr val="3B00D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 отношении непатогенного штамма </a:t>
            </a:r>
            <a:r>
              <a:rPr b="1" cap="small" i="1" lang="en-US" strike="noStrike" sz="1800" u="none">
                <a:solidFill>
                  <a:srgbClr val="3B00D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Mycobacterium smegmatis</a:t>
            </a:r>
            <a:endParaRPr b="0" cap="none" i="0" strike="noStrike" sz="18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179512" y="833261"/>
            <a:ext cx="4502260" cy="230832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МИК (минимальная ингибирующая концентрация) </a:t>
            </a: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—</a:t>
            </a:r>
            <a:r>
              <a:rPr b="0" cap="none" i="0" lang="en-US" strike="noStrike" sz="14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концентрация вещества, при которой наблюдается минимальная видимая зона подавления роста. </a:t>
            </a:r>
            <a:endParaRPr b="0" cap="none" i="0" strike="noStrike" sz="14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Критерием отбора </a:t>
            </a: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кандидатов в лекарственные препараты является концентрация вещества  </a:t>
            </a:r>
            <a:r>
              <a:rPr b="1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&lt;100 мкг/диск </a:t>
            </a: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(10 мкг/мл), в отличие от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1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M. tuberculosis </a:t>
            </a: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(&lt;2 мкг/мл).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-63445" y="4892895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cap="none" i="1" lang="en-US" strike="noStrike" sz="11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Исследования проводились в ИОГеН РАН </a:t>
            </a:r>
            <a:endParaRPr b="0" cap="none" i="1" strike="noStrike" sz="11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224" name="Google Shape;224;p8"/>
          <p:cNvGraphicFramePr/>
          <p:nvPr/>
        </p:nvGraphicFramePr>
        <p:xfrm>
          <a:off x="5508104" y="13177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{6B6D1D10-D761-48E4-8A49-18290776D476}</a:tableStyleId>
              </a:tblPr>
              <a:tblGrid>
                <a:gridCol w="1312475"/>
                <a:gridCol w="1312475"/>
              </a:tblGrid>
              <a:tr h="427875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Соединение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B="34300" marL="68575" marR="68575" marT="34300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cap="none" lang="en-US" strike="noStrike" sz="12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МИК, мкг/диск</a:t>
                      </a:r>
                      <a:endParaRPr cap="none" strike="noStrike" sz="12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B="34300" marL="68575" marR="68575" marT="34300"/>
                </a:tc>
              </a:tr>
              <a:tr h="147575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en-US" strike="noStrike" sz="11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</a:t>
                      </a:r>
                      <a:endParaRPr cap="none" strike="noStrike" sz="1400" u="none"/>
                    </a:p>
                  </a:txBody>
                  <a:tcPr anchor="ctr" marB="34300" marL="68575" marR="68575" marT="34300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lang="en-US" strike="noStrike" sz="11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2 </a:t>
                      </a:r>
                      <a:endParaRPr cap="none" strike="noStrike" sz="11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34300" marL="68575" marR="68575" marT="34300"/>
                </a:tc>
              </a:tr>
              <a:tr h="147575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en-US" strike="noStrike" sz="11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2</a:t>
                      </a:r>
                      <a:endParaRPr cap="none" strike="noStrike" sz="1400" u="none"/>
                    </a:p>
                  </a:txBody>
                  <a:tcPr anchor="ctr" marB="34300" marL="68575" marR="68575" marT="34300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lang="en-US" strike="noStrike" sz="11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5</a:t>
                      </a:r>
                      <a:endParaRPr cap="none" strike="noStrike" sz="11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34300" marL="68575" marR="68575" marT="34300"/>
                </a:tc>
              </a:tr>
              <a:tr h="1236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lang="en-US" strike="noStrike" sz="11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Hcitr</a:t>
                      </a:r>
                      <a:endParaRPr cap="none" strike="noStrike" sz="11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34300" marL="68575" marR="68575" marT="34300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lang="en-US" strike="noStrike" sz="11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&gt;1000</a:t>
                      </a:r>
                      <a:endParaRPr cap="none" strike="noStrike" sz="11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34300" marL="68575" marR="68575" marT="34300"/>
                </a:tc>
              </a:tr>
              <a:tr h="1236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lang="en-US" strike="noStrike" sz="11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1,10-phen</a:t>
                      </a:r>
                      <a:endParaRPr cap="none" strike="noStrike" sz="11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34300" marL="68575" marR="68575" marT="34300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lang="en-US" strike="noStrike" sz="1100" u="none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8</a:t>
                      </a:r>
                      <a:endParaRPr cap="none" strike="noStrike" sz="1100" u="none"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34300" marL="68575" marR="68575" marT="34300"/>
                </a:tc>
              </a:tr>
              <a:tr h="1236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en-US" strike="noStrike" sz="11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Isoniazid</a:t>
                      </a:r>
                      <a:endParaRPr b="1" cap="none" strike="noStrike" sz="1100" u="non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34300" marL="68575" marR="68575" marT="34300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en-US" strike="noStrike" sz="11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100</a:t>
                      </a:r>
                      <a:endParaRPr b="1" cap="none" strike="noStrike" sz="1100" u="non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34300" marL="68575" marR="68575" marT="34300"/>
                </a:tc>
              </a:tr>
              <a:tr h="123650"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en-US" strike="noStrike" sz="11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Rifampicinum </a:t>
                      </a:r>
                      <a:endParaRPr b="1" cap="none" strike="noStrike" sz="1100" u="non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34300" marL="68575" marR="68575" marT="34300"/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cap="none" lang="en-US" strike="noStrike" sz="1100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5</a:t>
                      </a:r>
                      <a:endParaRPr b="1" cap="none" strike="noStrike" sz="1100" u="non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anchor="ctr" marB="34300" marL="68575" marR="68575" marT="34300"/>
                </a:tc>
              </a:tr>
            </a:tbl>
          </a:graphicData>
        </a:graphic>
      </p:graphicFrame>
      <p:sp>
        <p:nvSpPr>
          <p:cNvPr id="225" name="Google Shape;225;p8"/>
          <p:cNvSpPr/>
          <p:nvPr/>
        </p:nvSpPr>
        <p:spPr>
          <a:xfrm>
            <a:off x="5502681" y="1731698"/>
            <a:ext cx="2624968" cy="47361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cap="none" i="0" strike="noStrike" sz="105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398432" y="3501351"/>
            <a:ext cx="1272365" cy="73866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cap="none" i="0" lang="en-US" strike="noStrike" sz="1050" u="none">
                <a:solidFill>
                  <a:srgbClr val="0000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Чашки Петри </a:t>
            </a:r>
            <a:endParaRPr b="0" cap="none" i="0" strike="noStrike" sz="1050" u="none">
              <a:solidFill>
                <a:srgbClr val="00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cap="none" i="0" lang="en-US" strike="noStrike" sz="1050" u="none">
                <a:solidFill>
                  <a:srgbClr val="0000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 дисками </a:t>
            </a:r>
            <a:endParaRPr b="0" cap="none" i="0" strike="noStrike" sz="1050" u="none">
              <a:solidFill>
                <a:srgbClr val="00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cap="none" i="0" lang="en-US" strike="noStrike" sz="1050" u="none">
                <a:solidFill>
                  <a:srgbClr val="0000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 испытуемыми веществами</a:t>
            </a:r>
            <a:endParaRPr b="0" cap="none" i="0" strike="noStrike" sz="1050" u="none">
              <a:solidFill>
                <a:srgbClr val="00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4815444" y="897813"/>
            <a:ext cx="4143100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Таблица 1. Результаты испытаний на биоактивность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8"/>
          <p:cNvPicPr preferRelativeResize="0"/>
          <p:nvPr/>
        </p:nvPicPr>
        <p:blipFill rotWithShape="1">
          <a:blip r:embed="rId3">
            <a:alphaModFix/>
          </a:blip>
          <a:srcRect b="30" r="102" t="11"/>
          <a:stretch/>
        </p:blipFill>
        <p:spPr>
          <a:xfrm>
            <a:off x="1707277" y="2934420"/>
            <a:ext cx="1921174" cy="184395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7010400" y="47783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1" cap="none" i="0" lang="en-US" strike="noStrike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cap="none" i="0" strike="noStrike" sz="20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0" name="Google Shape;230;p8"/>
          <p:cNvGraphicFramePr/>
          <p:nvPr/>
        </p:nvGraphicFramePr>
        <p:xfrm>
          <a:off x="4475556" y="3305148"/>
          <a:ext cx="4462228" cy="1784320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9"/>
          <p:cNvCxnSpPr/>
          <p:nvPr/>
        </p:nvCxnSpPr>
        <p:spPr>
          <a:xfrm>
            <a:off x="971600" y="411510"/>
            <a:ext cx="7200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236" name="Google Shape;236;p9"/>
          <p:cNvCxnSpPr/>
          <p:nvPr/>
        </p:nvCxnSpPr>
        <p:spPr>
          <a:xfrm>
            <a:off x="971600" y="4731990"/>
            <a:ext cx="7200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37" name="Google Shape;237;p9"/>
          <p:cNvSpPr txBox="1"/>
          <p:nvPr/>
        </p:nvSpPr>
        <p:spPr>
          <a:xfrm>
            <a:off x="1043608" y="1779662"/>
            <a:ext cx="722483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1" lang="en-US" sz="5400" u="none" cap="none" strike="noStrike">
                <a:solidFill>
                  <a:srgbClr val="5F8AF7"/>
                </a:solidFill>
                <a:latin typeface="Constantia"/>
                <a:ea typeface="Constantia"/>
                <a:cs typeface="Constantia"/>
                <a:sym typeface="Constantia"/>
              </a:rPr>
              <a:t>СПАСИБО ЗА ВНИМАНИЕ!</a:t>
            </a:r>
            <a:endParaRPr b="1" i="1" sz="5400" u="none" cap="none" strike="noStrike">
              <a:solidFill>
                <a:srgbClr val="5F8AF7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fef0ad146771b6a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Constantia"/>
                <a:ea typeface="Constantia"/>
                <a:cs typeface="Constantia"/>
                <a:sym typeface="Constantia"/>
              </a:rPr>
              <a:t>Содержание: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9" name="Google Shape;59;g5fef0ad146771b6a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ГЛАВА 1: </a:t>
            </a:r>
            <a:r>
              <a:rPr i="1"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Введение. Актуальность. </a:t>
            </a:r>
            <a:endParaRPr i="1"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ГЛАВА 2: </a:t>
            </a:r>
            <a:r>
              <a:rPr i="1"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Синтез двух новых соединений. </a:t>
            </a:r>
            <a:endParaRPr i="1"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ГЛАВА 3: </a:t>
            </a:r>
            <a:r>
              <a:rPr i="1"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Подтверждение получения новых соединений 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0" name="Google Shape;60;g5fef0ad146771b6a_0"/>
          <p:cNvSpPr txBox="1"/>
          <p:nvPr>
            <p:ph idx="12" type="sldNum"/>
          </p:nvPr>
        </p:nvSpPr>
        <p:spPr>
          <a:xfrm>
            <a:off x="7010400" y="479051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b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73a740e2921d5b_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latin typeface="Constantia"/>
                <a:ea typeface="Constantia"/>
                <a:cs typeface="Constantia"/>
                <a:sym typeface="Constantia"/>
              </a:rPr>
              <a:t>ГЛАВА 1: </a:t>
            </a:r>
            <a:r>
              <a:rPr i="1" lang="en-US" sz="3000">
                <a:latin typeface="Constantia"/>
                <a:ea typeface="Constantia"/>
                <a:cs typeface="Constantia"/>
                <a:sym typeface="Constantia"/>
              </a:rPr>
              <a:t>Введение. Актуальность.</a:t>
            </a:r>
            <a:r>
              <a:rPr i="1" lang="en-US" sz="2400"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66" name="Google Shape;66;g673a740e2921d5b_0"/>
          <p:cNvSpPr txBox="1"/>
          <p:nvPr>
            <p:ph idx="12" type="sldNum"/>
          </p:nvPr>
        </p:nvSpPr>
        <p:spPr>
          <a:xfrm>
            <a:off x="7010400" y="479051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b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582" y="2961915"/>
            <a:ext cx="3435277" cy="200159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/>
          <p:nvPr/>
        </p:nvSpPr>
        <p:spPr>
          <a:xfrm>
            <a:off x="5076056" y="138318"/>
            <a:ext cx="4104456" cy="5232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small" i="1" lang="en-US" strike="noStrike" sz="1400" u="none">
                <a:solidFill>
                  <a:srgbClr val="0000CC"/>
                </a:solidFill>
                <a:latin typeface="Constantia"/>
                <a:ea typeface="Constantia"/>
                <a:cs typeface="Constantia"/>
                <a:sym typeface="Constantia"/>
              </a:rPr>
              <a:t>Mycobacterium tuberculosis</a:t>
            </a:r>
            <a:br>
              <a:rPr b="0" cap="none" i="0" lang="en-US" strike="noStrike" sz="140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cap="small" i="0" lang="en-US" strike="noStrike" sz="1400" u="none">
                <a:solidFill>
                  <a:srgbClr val="0000CC"/>
                </a:solidFill>
                <a:latin typeface="Constantia"/>
                <a:ea typeface="Constantia"/>
                <a:cs typeface="Constantia"/>
                <a:sym typeface="Constantia"/>
              </a:rPr>
              <a:t>(палочка Коха)</a:t>
            </a:r>
            <a:endParaRPr b="0" cap="none" i="0" strike="noStrike" sz="140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-1" y="0"/>
            <a:ext cx="1877437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cap="none" i="0" lang="en-US" strike="noStrike" sz="1800" u="none">
                <a:solidFill>
                  <a:srgbClr val="0000FF"/>
                </a:solidFill>
                <a:latin typeface="Constantia"/>
                <a:ea typeface="Constantia"/>
                <a:cs typeface="Constantia"/>
                <a:sym typeface="Constantia"/>
              </a:rPr>
              <a:t>Актуальность</a:t>
            </a:r>
            <a:endParaRPr b="0" cap="none" i="0" strike="noStrike" sz="200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2839840"/>
            <a:ext cx="3853264" cy="200568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>
            <p:ph idx="12" type="sldNum"/>
          </p:nvPr>
        </p:nvSpPr>
        <p:spPr>
          <a:xfrm>
            <a:off x="7010400" y="479051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b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35004" y="771550"/>
            <a:ext cx="4464495" cy="181588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Туберкулез является одной из 10 ведущих причин смерти в мире. </a:t>
            </a:r>
            <a:r>
              <a:rPr b="0" cap="none" i="0" lang="en-US" strike="noStrike" sz="140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Согласно данным Всемирной Организации Здравоохранения (ВОЗ) на 2021 г, в мире ежегодно заболевают туберкулезом до 10 миллионов человек, из них около 1,5 миллионов человек умирают, в т.ч. 20% от ВИЧ-ассоциированной разновидности туберкулеза.</a:t>
            </a:r>
            <a:endParaRPr b="0" cap="none" i="0" strike="noStrike" sz="140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5">
            <a:alphaModFix/>
          </a:blip>
          <a:srcRect b="32" l="58" r="62" t="125"/>
          <a:stretch/>
        </p:blipFill>
        <p:spPr>
          <a:xfrm>
            <a:off x="5364583" y="661538"/>
            <a:ext cx="3435276" cy="23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1bf044cb26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328" y="0"/>
            <a:ext cx="2466194" cy="17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1bf044cb26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328" y="3126926"/>
            <a:ext cx="2273883" cy="20165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bf044cb266_0_0"/>
          <p:cNvSpPr txBox="1"/>
          <p:nvPr/>
        </p:nvSpPr>
        <p:spPr>
          <a:xfrm>
            <a:off x="1187624" y="2067694"/>
            <a:ext cx="91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</a:t>
            </a:r>
            <a:endParaRPr b="1" i="0" sz="2800" u="none" cap="none" strike="noStrike">
              <a:solidFill>
                <a:srgbClr val="290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5" name="Google Shape;85;g1bf044cb266_0_0"/>
          <p:cNvSpPr txBox="1"/>
          <p:nvPr/>
        </p:nvSpPr>
        <p:spPr>
          <a:xfrm>
            <a:off x="123287" y="156363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Антибактериальный эффект Cu</a:t>
            </a:r>
            <a:r>
              <a:rPr b="0" baseline="30000" i="0" lang="en-US" sz="14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II</a:t>
            </a:r>
            <a:endParaRPr b="0" baseline="30000" i="0" sz="1800" u="none" cap="none" strike="noStrik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6" name="Google Shape;86;g1bf044cb266_0_0"/>
          <p:cNvSpPr txBox="1"/>
          <p:nvPr/>
        </p:nvSpPr>
        <p:spPr>
          <a:xfrm>
            <a:off x="-10954" y="275831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Каскад ОВР дыхательной цепи</a:t>
            </a:r>
            <a:endParaRPr b="0" i="0" sz="1100" u="none" cap="none" strike="noStrik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7" name="Google Shape;87;g1bf044cb266_0_0"/>
          <p:cNvSpPr txBox="1"/>
          <p:nvPr>
            <p:ph idx="12" type="sldNum"/>
          </p:nvPr>
        </p:nvSpPr>
        <p:spPr>
          <a:xfrm>
            <a:off x="7010400" y="479051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g1bf044cb266_0_0"/>
          <p:cNvSpPr txBox="1"/>
          <p:nvPr/>
        </p:nvSpPr>
        <p:spPr>
          <a:xfrm>
            <a:off x="5364088" y="2057359"/>
            <a:ext cx="2880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Применение лантаноидов</a:t>
            </a:r>
            <a:endParaRPr b="0" i="0" sz="28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89" name="Google Shape;89;g1bf044cb26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6193" y="123478"/>
            <a:ext cx="2204227" cy="157916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bf044cb266_0_0"/>
          <p:cNvSpPr txBox="1"/>
          <p:nvPr/>
        </p:nvSpPr>
        <p:spPr>
          <a:xfrm>
            <a:off x="4062062" y="1737774"/>
            <a:ext cx="16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люминесценция</a:t>
            </a:r>
            <a:endParaRPr b="0" i="0" sz="14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91" name="Google Shape;91;g1bf044cb266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0400" y="123478"/>
            <a:ext cx="1944217" cy="157916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bf044cb266_0_0"/>
          <p:cNvSpPr txBox="1"/>
          <p:nvPr/>
        </p:nvSpPr>
        <p:spPr>
          <a:xfrm>
            <a:off x="6949355" y="1547159"/>
            <a:ext cx="215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температурные датчики</a:t>
            </a:r>
            <a:endParaRPr b="0" i="0" sz="14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93" name="Google Shape;93;g1bf044cb266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62062" y="3439037"/>
            <a:ext cx="2205165" cy="132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bf044cb266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24599" y="3440967"/>
            <a:ext cx="2025150" cy="13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bf044cb266_0_0"/>
          <p:cNvSpPr txBox="1"/>
          <p:nvPr/>
        </p:nvSpPr>
        <p:spPr>
          <a:xfrm>
            <a:off x="4005023" y="3029891"/>
            <a:ext cx="235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молекулярные магниты</a:t>
            </a:r>
            <a:endParaRPr b="0" i="0" sz="14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6" name="Google Shape;96;g1bf044cb266_0_0"/>
          <p:cNvSpPr txBox="1"/>
          <p:nvPr/>
        </p:nvSpPr>
        <p:spPr>
          <a:xfrm>
            <a:off x="7671598" y="3105950"/>
            <a:ext cx="150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томография</a:t>
            </a:r>
            <a:endParaRPr b="0" i="0" sz="14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97" name="Google Shape;97;g1bf044cb266_0_0"/>
          <p:cNvCxnSpPr>
            <a:stCxn id="84" idx="3"/>
            <a:endCxn id="85" idx="2"/>
          </p:cNvCxnSpPr>
          <p:nvPr/>
        </p:nvCxnSpPr>
        <p:spPr>
          <a:xfrm rot="10800000">
            <a:off x="1623224" y="1963894"/>
            <a:ext cx="482100" cy="411600"/>
          </a:xfrm>
          <a:prstGeom prst="curvedConnector4">
            <a:avLst>
              <a:gd fmla="val -49393" name="adj1"/>
              <a:gd fmla="val 87397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98" name="Google Shape;98;g1bf044cb266_0_0"/>
          <p:cNvCxnSpPr>
            <a:stCxn id="84" idx="1"/>
            <a:endCxn id="86" idx="0"/>
          </p:cNvCxnSpPr>
          <p:nvPr/>
        </p:nvCxnSpPr>
        <p:spPr>
          <a:xfrm>
            <a:off x="1187624" y="2375494"/>
            <a:ext cx="301500" cy="382800"/>
          </a:xfrm>
          <a:prstGeom prst="curvedConnector4">
            <a:avLst>
              <a:gd fmla="val -78980" name="adj1"/>
              <a:gd fmla="val 90206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99" name="Google Shape;99;g1bf044cb266_0_0"/>
          <p:cNvCxnSpPr>
            <a:stCxn id="88" idx="1"/>
          </p:cNvCxnSpPr>
          <p:nvPr/>
        </p:nvCxnSpPr>
        <p:spPr>
          <a:xfrm rot="10800000">
            <a:off x="5182588" y="2137909"/>
            <a:ext cx="181500" cy="442800"/>
          </a:xfrm>
          <a:prstGeom prst="curvedConnector2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00" name="Google Shape;100;g1bf044cb266_0_0"/>
          <p:cNvCxnSpPr>
            <a:stCxn id="88" idx="1"/>
            <a:endCxn id="95" idx="0"/>
          </p:cNvCxnSpPr>
          <p:nvPr/>
        </p:nvCxnSpPr>
        <p:spPr>
          <a:xfrm flipH="1">
            <a:off x="5182588" y="2580709"/>
            <a:ext cx="181500" cy="449100"/>
          </a:xfrm>
          <a:prstGeom prst="curvedConnector2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01" name="Google Shape;101;g1bf044cb266_0_0"/>
          <p:cNvCxnSpPr>
            <a:stCxn id="88" idx="3"/>
          </p:cNvCxnSpPr>
          <p:nvPr/>
        </p:nvCxnSpPr>
        <p:spPr>
          <a:xfrm flipH="1" rot="10800000">
            <a:off x="8244388" y="1943209"/>
            <a:ext cx="180300" cy="637500"/>
          </a:xfrm>
          <a:prstGeom prst="curvedConnector2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02" name="Google Shape;102;g1bf044cb266_0_0"/>
          <p:cNvCxnSpPr>
            <a:stCxn id="88" idx="3"/>
            <a:endCxn id="96" idx="0"/>
          </p:cNvCxnSpPr>
          <p:nvPr/>
        </p:nvCxnSpPr>
        <p:spPr>
          <a:xfrm>
            <a:off x="8244388" y="2580709"/>
            <a:ext cx="180300" cy="525300"/>
          </a:xfrm>
          <a:prstGeom prst="curvedConnector2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id="103" name="Google Shape;103;g1bf044cb266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47905" y="2119462"/>
            <a:ext cx="986488" cy="98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7aa1e291bfbc76c_33"/>
          <p:cNvSpPr txBox="1"/>
          <p:nvPr>
            <p:ph type="title"/>
          </p:nvPr>
        </p:nvSpPr>
        <p:spPr>
          <a:xfrm>
            <a:off x="-14955" y="0"/>
            <a:ext cx="8520600" cy="418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5555"/>
              <a:buNone/>
            </a:pPr>
            <a:r>
              <a:rPr b="1" lang="en-US" sz="2000">
                <a:solidFill>
                  <a:srgbClr val="0000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Основные фармакофорные фрагменты</a:t>
            </a:r>
            <a:br>
              <a:rPr lang="en-US" sz="2000"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b="1" sz="2000">
              <a:solidFill>
                <a:srgbClr val="290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09" name="Google Shape;109;g47aa1e291bfbc76c_33"/>
          <p:cNvPicPr preferRelativeResize="0"/>
          <p:nvPr/>
        </p:nvPicPr>
        <p:blipFill rotWithShape="1">
          <a:blip r:embed="rId3">
            <a:alphaModFix/>
          </a:blip>
          <a:srcRect t="158"/>
          <a:stretch/>
        </p:blipFill>
        <p:spPr>
          <a:xfrm>
            <a:off x="361824" y="2456509"/>
            <a:ext cx="3817017" cy="226988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47aa1e291bfbc76c_33"/>
          <p:cNvSpPr txBox="1"/>
          <p:nvPr/>
        </p:nvSpPr>
        <p:spPr>
          <a:xfrm>
            <a:off x="881046" y="1792677"/>
            <a:ext cx="2660400" cy="642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лимонная кислота</a:t>
            </a:r>
            <a:endParaRPr b="0" cap="none" i="0" strike="noStrike" sz="1200" u="non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(H</a:t>
            </a:r>
            <a:r>
              <a:rPr b="0" baseline="-25000" cap="none" i="0" lang="en-US" strike="noStrike" sz="12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r>
              <a:rPr b="0" cap="none" i="0" lang="en-US" strike="noStrike" sz="12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citr)</a:t>
            </a:r>
            <a:endParaRPr b="0" cap="none" i="0" strike="noStrike" sz="1200" u="non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1" name="Google Shape;111;g47aa1e291bfbc76c_33"/>
          <p:cNvSpPr txBox="1"/>
          <p:nvPr/>
        </p:nvSpPr>
        <p:spPr>
          <a:xfrm>
            <a:off x="1619672" y="4474234"/>
            <a:ext cx="1451100" cy="367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2900C0"/>
                </a:solidFill>
                <a:latin typeface="Comfortaa"/>
                <a:ea typeface="Comfortaa"/>
                <a:cs typeface="Comfortaa"/>
                <a:sym typeface="Comfortaa"/>
              </a:rPr>
              <a:t>Цикл Кребса</a:t>
            </a:r>
            <a:endParaRPr b="0" cap="none" i="0" strike="noStrike" sz="1200" u="none">
              <a:solidFill>
                <a:srgbClr val="2900C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g47aa1e291bfbc76c_33"/>
          <p:cNvSpPr/>
          <p:nvPr/>
        </p:nvSpPr>
        <p:spPr>
          <a:xfrm>
            <a:off x="5508104" y="1838829"/>
            <a:ext cx="2412600" cy="4617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1,10-фенантролин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(1,10-phen)</a:t>
            </a:r>
            <a:endParaRPr b="0" cap="none" i="0" strike="noStrike" sz="1200" u="non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3" name="Google Shape;113;g47aa1e291bfbc76c_33"/>
          <p:cNvCxnSpPr/>
          <p:nvPr/>
        </p:nvCxnSpPr>
        <p:spPr>
          <a:xfrm flipH="1" rot="-5400000">
            <a:off x="803933" y="1395928"/>
            <a:ext cx="1311900" cy="1039500"/>
          </a:xfrm>
          <a:prstGeom prst="curvedConnector4">
            <a:avLst>
              <a:gd fmla="val 0" name="adj1"/>
              <a:gd fmla="val -30881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type="none" w="sm"/>
            <a:tailEnd len="med" type="stealth" w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  <p:sp>
        <p:nvSpPr>
          <p:cNvPr id="114" name="Google Shape;114;g47aa1e291bfbc76c_33"/>
          <p:cNvSpPr/>
          <p:nvPr/>
        </p:nvSpPr>
        <p:spPr>
          <a:xfrm>
            <a:off x="1691680" y="2571750"/>
            <a:ext cx="720000" cy="432000"/>
          </a:xfrm>
          <a:prstGeom prst="ellipse">
            <a:avLst/>
          </a:prstGeom>
          <a:noFill/>
          <a:ln cap="flat" cmpd="sng" w="38100">
            <a:solidFill>
              <a:srgbClr val="0C5ADB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47aa1e291bfbc76c_33"/>
          <p:cNvPicPr preferRelativeResize="0"/>
          <p:nvPr/>
        </p:nvPicPr>
        <p:blipFill rotWithShape="1">
          <a:blip r:embed="rId4">
            <a:alphaModFix/>
          </a:blip>
          <a:srcRect b="153" l="176" r="225" t="-1056"/>
          <a:stretch/>
        </p:blipFill>
        <p:spPr>
          <a:xfrm>
            <a:off x="4716016" y="2502833"/>
            <a:ext cx="1368152" cy="177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47aa1e291bfbc76c_33"/>
          <p:cNvPicPr preferRelativeResize="0"/>
          <p:nvPr/>
        </p:nvPicPr>
        <p:blipFill rotWithShape="1">
          <a:blip r:embed="rId5">
            <a:alphaModFix/>
          </a:blip>
          <a:srcRect b="53" l="33" r="25" t="167"/>
          <a:stretch/>
        </p:blipFill>
        <p:spPr>
          <a:xfrm>
            <a:off x="7668344" y="3388194"/>
            <a:ext cx="1345834" cy="17225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47aa1e291bfbc76c_33"/>
          <p:cNvSpPr/>
          <p:nvPr/>
        </p:nvSpPr>
        <p:spPr>
          <a:xfrm>
            <a:off x="5106566" y="4571391"/>
            <a:ext cx="25617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cap="none" i="0" lang="en-US" strike="noStrike" sz="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cap="none" i="0" lang="en-US" strike="noStrike" sz="900" u="none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Механизм интеркаляции ДНК под действием комплекса Casiopeinas®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cap="none" i="0" lang="en-US" strike="noStrike" sz="900" u="none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[Cu(1,10-phen)(ацетилацетонат)(H</a:t>
            </a:r>
            <a:r>
              <a:rPr b="0" baseline="-25000" cap="none" i="0" lang="en-US" strike="noStrike" sz="900" u="none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0" cap="none" i="0" lang="en-US" strike="noStrike" sz="900" u="none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O)]NO</a:t>
            </a:r>
            <a:r>
              <a:rPr b="0" baseline="-25000" cap="none" i="0" lang="en-US" strike="noStrike" sz="900" u="none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endParaRPr b="0" baseline="-25000" cap="none" i="0" strike="noStrike" sz="900" u="none">
              <a:solidFill>
                <a:srgbClr val="290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8" name="Google Shape;118;g47aa1e291bfbc76c_33"/>
          <p:cNvSpPr/>
          <p:nvPr/>
        </p:nvSpPr>
        <p:spPr>
          <a:xfrm>
            <a:off x="5799580" y="3351528"/>
            <a:ext cx="17283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cap="none" i="0" lang="en-US" strike="noStrike" sz="900" u="none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Группа противораковых препаратов под торговым названием Casiopeinas</a:t>
            </a:r>
            <a:r>
              <a:rPr b="0" cap="none" i="0" lang="en-US" strike="noStrike" sz="800" u="none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® </a:t>
            </a:r>
            <a:endParaRPr b="0" cap="none" i="0" strike="noStrike" sz="800" u="none">
              <a:solidFill>
                <a:srgbClr val="290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47aa1e291bfbc76c_33"/>
          <p:cNvSpPr/>
          <p:nvPr/>
        </p:nvSpPr>
        <p:spPr>
          <a:xfrm>
            <a:off x="8316416" y="3897145"/>
            <a:ext cx="827700" cy="699900"/>
          </a:xfrm>
          <a:prstGeom prst="ellipse">
            <a:avLst/>
          </a:prstGeom>
          <a:noFill/>
          <a:ln cap="flat" cmpd="sng" w="25400">
            <a:solidFill>
              <a:srgbClr val="3061B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g47aa1e291bfbc76c_33"/>
          <p:cNvCxnSpPr>
            <a:stCxn id="121" idx="2"/>
            <a:endCxn id="119" idx="0"/>
          </p:cNvCxnSpPr>
          <p:nvPr/>
        </p:nvCxnSpPr>
        <p:spPr>
          <a:xfrm flipH="1" rot="-5400000">
            <a:off x="6858973" y="2025865"/>
            <a:ext cx="1649400" cy="2093100"/>
          </a:xfrm>
          <a:prstGeom prst="curvedConnector3">
            <a:avLst>
              <a:gd fmla="val 50001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type="none" w="sm"/>
            <a:tailEnd len="med" type="stealth" w="med"/>
          </a:ln>
          <a:effectLst>
            <a:outerShdw blurRad="40000" dir="5400000" dist="20000" rotWithShape="0">
              <a:srgbClr val="000000">
                <a:alpha val="37647"/>
              </a:srgbClr>
            </a:outerShdw>
          </a:effectLst>
        </p:spPr>
      </p:cxnSp>
      <p:pic>
        <p:nvPicPr>
          <p:cNvPr id="122" name="Google Shape;122;g47aa1e291bfbc76c_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04" y="561613"/>
            <a:ext cx="2818685" cy="127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47aa1e291bfbc76c_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93888" y="-139234"/>
            <a:ext cx="2286469" cy="2386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47aa1e291bfbc76c_33"/>
          <p:cNvSpPr txBox="1"/>
          <p:nvPr/>
        </p:nvSpPr>
        <p:spPr>
          <a:xfrm>
            <a:off x="7010400" y="47783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1" cap="none" i="0" lang="en-US" strike="noStrike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cap="none" i="0" strike="noStrike" sz="20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7aa1e291bfbc76c_52"/>
          <p:cNvSpPr/>
          <p:nvPr/>
        </p:nvSpPr>
        <p:spPr>
          <a:xfrm>
            <a:off x="1115616" y="1491630"/>
            <a:ext cx="67689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Цель исследования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–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разработка методики синтеза цитраткарбоксилатных гомо- и гетерометаллических соединений меди(II) c 1,10-фенантролином.</a:t>
            </a:r>
            <a:endParaRPr b="0" i="0" sz="21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9" name="Google Shape;129;g47aa1e291bfbc76c_52"/>
          <p:cNvSpPr txBox="1"/>
          <p:nvPr/>
        </p:nvSpPr>
        <p:spPr>
          <a:xfrm>
            <a:off x="7010400" y="47783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73a740e2921d5b_4"/>
          <p:cNvSpPr txBox="1"/>
          <p:nvPr>
            <p:ph type="title"/>
          </p:nvPr>
        </p:nvSpPr>
        <p:spPr>
          <a:xfrm>
            <a:off x="490250" y="450150"/>
            <a:ext cx="865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ГЛАВА 2: </a:t>
            </a:r>
            <a:r>
              <a:rPr i="1"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Синтез двух новых соединений</a:t>
            </a:r>
            <a:r>
              <a:rPr i="1"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g673a740e2921d5b_4"/>
          <p:cNvSpPr txBox="1"/>
          <p:nvPr/>
        </p:nvSpPr>
        <p:spPr>
          <a:xfrm>
            <a:off x="7010400" y="47783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0" y="4816"/>
            <a:ext cx="2196435" cy="4001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i="0" lang="en-US" strike="noStrike" sz="2000" u="none">
                <a:solidFill>
                  <a:srgbClr val="290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Схема синтеза</a:t>
            </a:r>
            <a:endParaRPr b="0" cap="none" i="0" strike="noStrike" sz="2000" u="none">
              <a:solidFill>
                <a:srgbClr val="290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51" l="29" r="5" t="89"/>
          <a:stretch/>
        </p:blipFill>
        <p:spPr>
          <a:xfrm>
            <a:off x="2680731" y="2398057"/>
            <a:ext cx="3122927" cy="23791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5050946" y="3363838"/>
            <a:ext cx="716703" cy="467324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2680731" y="3190287"/>
            <a:ext cx="716703" cy="532932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18404" y="712701"/>
            <a:ext cx="3384376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Cu(OAc)₂</a:t>
            </a:r>
            <a:r>
              <a:rPr b="0" cap="none" i="0" lang="en-US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H₂O </a:t>
            </a:r>
            <a:r>
              <a:rPr b="0" cap="none" i="0" lang="en-US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10 мл MeCN</a:t>
            </a:r>
            <a:endParaRPr b="0" cap="none" i="0" strike="noStrike" sz="14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118404" y="959786"/>
            <a:ext cx="3384376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</a:t>
            </a:r>
            <a:r>
              <a:rPr b="0" baseline="-2500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citr → 5 мл H₂O</a:t>
            </a:r>
            <a:endParaRPr b="0" cap="none" i="0" strike="noStrike" sz="14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30027" y="1213949"/>
            <a:ext cx="3384376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phen </a:t>
            </a:r>
            <a:r>
              <a:rPr b="0" cap="none" i="0" lang="en-US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cap="none" i="0" lang="en-US" strike="noStrike" sz="14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5 мл MeCN</a:t>
            </a:r>
            <a:endParaRPr b="0" cap="none" i="0" strike="noStrike" sz="14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2864509" y="792028"/>
            <a:ext cx="199493" cy="684011"/>
          </a:xfrm>
          <a:prstGeom prst="rightBrace">
            <a:avLst>
              <a:gd fmla="val 50350" name="adj1"/>
              <a:gd fmla="val 49053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0000" rotWithShape="0">
              <a:srgbClr val="000000">
                <a:alpha val="37254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097004" y="1079263"/>
            <a:ext cx="593553" cy="8959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77EFF"/>
              </a:gs>
              <a:gs pos="100000">
                <a:srgbClr val="72A7FF"/>
              </a:gs>
            </a:gsLst>
            <a:lin ang="16200000" scaled="0"/>
          </a:gradFill>
          <a:ln>
            <a:noFill/>
          </a:ln>
          <a:effectLst>
            <a:outerShdw blurRad="40000" dir="5400000" dist="23000" rotWithShape="0">
              <a:srgbClr val="000000">
                <a:alpha val="34509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137419" y="816365"/>
            <a:ext cx="796004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r>
              <a:rPr b="1" baseline="-2500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кип</a:t>
            </a: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cap="none" i="0" strike="noStrike" sz="12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 b="178" t="108"/>
          <a:stretch/>
        </p:blipFill>
        <p:spPr>
          <a:xfrm>
            <a:off x="539521" y="1607281"/>
            <a:ext cx="2542143" cy="135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5">
            <a:alphaModFix/>
          </a:blip>
          <a:srcRect r="1" t="3"/>
          <a:stretch/>
        </p:blipFill>
        <p:spPr>
          <a:xfrm>
            <a:off x="118404" y="1609564"/>
            <a:ext cx="1390117" cy="135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6">
            <a:alphaModFix/>
          </a:blip>
          <a:srcRect b="4" t="16"/>
          <a:stretch/>
        </p:blipFill>
        <p:spPr>
          <a:xfrm>
            <a:off x="3755838" y="521678"/>
            <a:ext cx="1653460" cy="161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7">
            <a:alphaModFix/>
          </a:blip>
          <a:srcRect b="43" l="37" r="125" t="72"/>
          <a:stretch/>
        </p:blipFill>
        <p:spPr>
          <a:xfrm>
            <a:off x="6476167" y="410842"/>
            <a:ext cx="1872209" cy="172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3182322" y="4752532"/>
            <a:ext cx="2332690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i="0" lang="en-US" strike="noStrike" sz="14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[Cu</a:t>
            </a:r>
            <a:r>
              <a:rPr b="1" baseline="-25000" cap="none" i="0" lang="en-US" strike="noStrike" sz="14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1" cap="none" i="0" lang="en-US" strike="noStrike" sz="14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(Hcitr)</a:t>
            </a:r>
            <a:r>
              <a:rPr b="1" baseline="-25000" cap="none" i="0" lang="en-US" strike="noStrike" sz="14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1" cap="none" i="0" lang="en-US" strike="noStrike" sz="14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(phen)</a:t>
            </a:r>
            <a:r>
              <a:rPr b="1" baseline="-25000" cap="none" i="0" lang="en-US" strike="noStrike" sz="14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1" cap="none" i="0" lang="en-US" strike="noStrike" sz="140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] (1)</a:t>
            </a:r>
            <a:endParaRPr b="1" cap="none" i="0" strike="noStrike" sz="1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3063827" y="1156365"/>
            <a:ext cx="546945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40`</a:t>
            </a:r>
            <a:endParaRPr b="1" cap="none" i="0" strike="noStrike" sz="12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5534256" y="1089236"/>
            <a:ext cx="784784" cy="8959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77EFF"/>
              </a:gs>
              <a:gs pos="100000">
                <a:srgbClr val="72A7FF"/>
              </a:gs>
            </a:gsLst>
            <a:lin ang="16200000" scaled="0"/>
          </a:gradFill>
          <a:ln>
            <a:noFill/>
          </a:ln>
          <a:effectLst>
            <a:outerShdw blurRad="40000" dir="5400000" dist="23000" rotWithShape="0">
              <a:srgbClr val="000000">
                <a:alpha val="34509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508104" y="1156363"/>
            <a:ext cx="837089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NH</a:t>
            </a:r>
            <a:r>
              <a:rPr b="1" baseline="-2500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r>
              <a:rPr b="1" cap="none" i="0" lang="en-US" strike="noStrike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∙H</a:t>
            </a:r>
            <a:r>
              <a:rPr b="1" baseline="-25000" cap="none" i="0" lang="en-US" strike="noStrike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cap="none" i="0" lang="en-US" strike="noStrike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b="1" cap="none" i="0" strike="noStrike" sz="12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5423718" y="847061"/>
            <a:ext cx="1037463" cy="27699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</a:t>
            </a:r>
            <a:r>
              <a:rPr b="1" baseline="-2500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O/MeCN</a:t>
            </a:r>
            <a:endParaRPr b="0" cap="none" i="0" strike="noStrike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 rot="5400000">
            <a:off x="7163074" y="2521943"/>
            <a:ext cx="642020" cy="73071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77EFF"/>
              </a:gs>
              <a:gs pos="100000">
                <a:srgbClr val="72A7FF"/>
              </a:gs>
            </a:gsLst>
            <a:lin ang="16200000" scaled="0"/>
          </a:gradFill>
          <a:ln>
            <a:noFill/>
          </a:ln>
          <a:effectLst>
            <a:outerShdw blurRad="40000" dir="5400000" dist="23000" rotWithShape="0">
              <a:srgbClr val="000000">
                <a:alpha val="34509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8">
            <a:alphaModFix/>
          </a:blip>
          <a:srcRect b="111" l="185" r="35" t="55"/>
          <a:stretch/>
        </p:blipFill>
        <p:spPr>
          <a:xfrm>
            <a:off x="6588224" y="2958049"/>
            <a:ext cx="1878471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/>
          <p:nvPr/>
        </p:nvSpPr>
        <p:spPr>
          <a:xfrm rot="10800000">
            <a:off x="5767649" y="3759754"/>
            <a:ext cx="642020" cy="73071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77EFF"/>
              </a:gs>
              <a:gs pos="100000">
                <a:srgbClr val="72A7FF"/>
              </a:gs>
            </a:gsLst>
            <a:lin ang="16200000" scaled="0"/>
          </a:gradFill>
          <a:ln>
            <a:noFill/>
          </a:ln>
          <a:effectLst>
            <a:outerShdw blurRad="40000" dir="5400000" dist="23000" rotWithShape="0">
              <a:srgbClr val="000000">
                <a:alpha val="34509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7010400" y="47783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1" cap="none" i="0" lang="en-US" strike="noStrike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cap="none" i="0" strike="noStrike" sz="20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2017905" y="3953741"/>
            <a:ext cx="1190547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en-US" strike="noStrike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cap="none" i="0" lang="en-US" strike="noStrike" sz="10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ЭА</a:t>
            </a:r>
            <a:r>
              <a:rPr b="0" cap="none" i="0" lang="en-US" strike="noStrike" sz="10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Found/Calc.</a:t>
            </a:r>
            <a:r>
              <a:rPr b="1" cap="none" i="0" lang="en-US" strike="noStrike" sz="1000" u="none">
                <a:solidFill>
                  <a:srgbClr val="1D17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</a:t>
            </a:r>
            <a:endParaRPr b="1" cap="none" i="0" strike="noStrike" sz="1000" u="none">
              <a:solidFill>
                <a:srgbClr val="1D170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1D17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</a:t>
            </a:r>
            <a:r>
              <a:rPr b="0" cap="none" i="0" lang="en-US" strike="noStrike" sz="1000" u="none">
                <a:solidFill>
                  <a:srgbClr val="1D17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b="0" cap="none" i="0" lang="en-US" strike="noStrike" sz="10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49.10/49.83</a:t>
            </a:r>
            <a:endParaRPr b="0" cap="none" i="0" strike="noStrike" sz="1000" u="none">
              <a:solidFill>
                <a:srgbClr val="1D170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1D17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</a:t>
            </a:r>
            <a:r>
              <a:rPr b="0" cap="none" i="0" lang="en-US" strike="noStrike" sz="1000" u="none">
                <a:solidFill>
                  <a:srgbClr val="1D17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3.29/3.25</a:t>
            </a:r>
            <a:endParaRPr b="0" cap="none" i="0" strike="noStrike" sz="1000" u="none">
              <a:solidFill>
                <a:srgbClr val="1D170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0" lang="en-US" strike="noStrike" sz="1000" u="none">
                <a:solidFill>
                  <a:srgbClr val="1D17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</a:t>
            </a:r>
            <a:r>
              <a:rPr b="0" cap="none" i="0" lang="en-US" strike="noStrike" sz="1000" u="none">
                <a:solidFill>
                  <a:srgbClr val="1D17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6.34/6.46</a:t>
            </a:r>
            <a:endParaRPr b="0" cap="none" i="0" strike="noStrike" sz="1000" u="none">
              <a:solidFill>
                <a:srgbClr val="1D170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just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cap="none" i="1" lang="en-US" strike="noStrike" sz="1000" u="none">
                <a:solidFill>
                  <a:srgbClr val="1D17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Выход:</a:t>
            </a:r>
            <a:r>
              <a:rPr b="0" cap="none" i="0" lang="en-US" strike="noStrike" sz="1000" u="none">
                <a:solidFill>
                  <a:srgbClr val="1D17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85%</a:t>
            </a:r>
            <a:endParaRPr b="0" cap="none" i="0" strike="noStrike" sz="10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680163" y="605843"/>
            <a:ext cx="796004" cy="46166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r>
              <a:rPr b="1" baseline="-2500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кип</a:t>
            </a:r>
            <a:r>
              <a:rPr b="1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en-US" strike="noStrike" sz="120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cap="none" i="0" strike="noStrike" sz="120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65" name="Google Shape;165;p5"/>
          <p:cNvCxnSpPr/>
          <p:nvPr/>
        </p:nvCxnSpPr>
        <p:spPr>
          <a:xfrm flipH="1">
            <a:off x="4667925" y="2764173"/>
            <a:ext cx="91940" cy="230631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type="none" w="sm"/>
            <a:tailEnd len="med" type="triangle" w="med"/>
          </a:ln>
          <a:effectLst>
            <a:outerShdw blurRad="40000" dir="5400000" dist="20000" rotWithShape="0">
              <a:srgbClr val="000000">
                <a:alpha val="37254"/>
              </a:srgbClr>
            </a:outerShdw>
          </a:effectLst>
        </p:spPr>
      </p:cxnSp>
      <p:cxnSp>
        <p:nvCxnSpPr>
          <p:cNvPr id="166" name="Google Shape;166;p5"/>
          <p:cNvCxnSpPr/>
          <p:nvPr/>
        </p:nvCxnSpPr>
        <p:spPr>
          <a:xfrm>
            <a:off x="4129227" y="2742290"/>
            <a:ext cx="94695" cy="25190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type="none" w="sm"/>
            <a:tailEnd len="med" type="triangle" w="med"/>
          </a:ln>
          <a:effectLst>
            <a:outerShdw blurRad="40000" dir="5400000" dist="20000" rotWithShape="0">
              <a:srgbClr val="000000">
                <a:alpha val="37254"/>
              </a:srgbClr>
            </a:outerShdw>
          </a:effectLst>
        </p:spPr>
      </p:cxnSp>
      <p:cxnSp>
        <p:nvCxnSpPr>
          <p:cNvPr id="167" name="Google Shape;167;p5"/>
          <p:cNvCxnSpPr/>
          <p:nvPr/>
        </p:nvCxnSpPr>
        <p:spPr>
          <a:xfrm flipH="1">
            <a:off x="4889229" y="3198052"/>
            <a:ext cx="144016" cy="216024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type="none" w="sm"/>
            <a:tailEnd len="med" type="triangle" w="med"/>
          </a:ln>
          <a:effectLst>
            <a:outerShdw blurRad="40000" dir="5400000" dist="20000" rotWithShape="0">
              <a:srgbClr val="000000">
                <a:alpha val="37254"/>
              </a:srgbClr>
            </a:outerShdw>
          </a:effectLst>
        </p:spPr>
      </p:cxnSp>
      <p:cxnSp>
        <p:nvCxnSpPr>
          <p:cNvPr id="168" name="Google Shape;168;p5"/>
          <p:cNvCxnSpPr/>
          <p:nvPr/>
        </p:nvCxnSpPr>
        <p:spPr>
          <a:xfrm flipH="1">
            <a:off x="4046544" y="3198052"/>
            <a:ext cx="64525" cy="235603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type="none" w="sm"/>
            <a:tailEnd len="med" type="triangle" w="med"/>
          </a:ln>
          <a:effectLst>
            <a:outerShdw blurRad="40000" dir="5400000" dist="20000" rotWithShape="0">
              <a:srgbClr val="000000">
                <a:alpha val="37254"/>
              </a:srgbClr>
            </a:outerShdw>
          </a:effectLst>
        </p:spPr>
      </p:cxnSp>
      <p:cxnSp>
        <p:nvCxnSpPr>
          <p:cNvPr id="169" name="Google Shape;169;p5"/>
          <p:cNvCxnSpPr/>
          <p:nvPr/>
        </p:nvCxnSpPr>
        <p:spPr>
          <a:xfrm flipH="1" rot="10800000">
            <a:off x="4228702" y="3768300"/>
            <a:ext cx="75894" cy="22686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type="none" w="sm"/>
            <a:tailEnd len="med" type="triangle" w="med"/>
          </a:ln>
          <a:effectLst>
            <a:outerShdw blurRad="40000" dir="5400000" dist="20000" rotWithShape="0">
              <a:srgbClr val="000000">
                <a:alpha val="37254"/>
              </a:srgbClr>
            </a:outerShdw>
          </a:effectLst>
        </p:spPr>
      </p:cxnSp>
      <p:cxnSp>
        <p:nvCxnSpPr>
          <p:cNvPr id="170" name="Google Shape;170;p5"/>
          <p:cNvCxnSpPr/>
          <p:nvPr/>
        </p:nvCxnSpPr>
        <p:spPr>
          <a:xfrm flipH="1" rot="10800000">
            <a:off x="4603230" y="3755954"/>
            <a:ext cx="2379" cy="239206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sm" type="none" w="sm"/>
            <a:tailEnd len="med" type="triangle" w="med"/>
          </a:ln>
          <a:effectLst>
            <a:outerShdw blurRad="40000" dir="5400000" dist="2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1580629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