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ED798-24A6-4160-A4DF-B0E5BB8236C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accent1" phldr="0"/>
      <dgm:spPr/>
      <dgm:t>
        <a:bodyPr/>
        <a:p>
          <a:endParaRPr lang="zh-CN" altLang="en-US"/>
        </a:p>
      </dgm:t>
    </dgm:pt>
    <dgm:pt modelId="{91F5AF42-2E8E-47F5-BC8E-D4C7FA9FA290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Сбор и накопление материала</a:t>
          </a:r>
          <a:r>
            <a:rPr lang="zh-CN" altLang="en-US"/>
            <a:t/>
          </a:r>
          <a:endParaRPr lang="zh-CN" altLang="en-US"/>
        </a:p>
      </dgm:t>
    </dgm:pt>
    <dgm:pt modelId="{3A37C892-50B7-47F1-86AA-3FDF5EB4EE9B}" cxnId="{F22F4E3C-8BD1-41A5-9AC7-58DFD5AE6775}" type="parTrans">
      <dgm:prSet/>
      <dgm:spPr/>
      <dgm:t>
        <a:bodyPr/>
        <a:p>
          <a:endParaRPr lang="zh-CN" altLang="en-US"/>
        </a:p>
      </dgm:t>
    </dgm:pt>
    <dgm:pt modelId="{63B1AD43-9D20-4050-A552-EF02B5A2392B}" cxnId="{F22F4E3C-8BD1-41A5-9AC7-58DFD5AE6775}" type="sibTrans">
      <dgm:prSet/>
      <dgm:spPr/>
      <dgm:t>
        <a:bodyPr/>
        <a:p>
          <a:endParaRPr lang="zh-CN" altLang="en-US"/>
        </a:p>
      </dgm:t>
    </dgm:pt>
    <dgm:pt modelId="{280D5902-A14D-4C39-A125-DEF43C7815E8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Первичная обработка собранных данных</a:t>
          </a:r>
          <a:r>
            <a:rPr lang="zh-CN" altLang="en-US"/>
            <a:t/>
          </a:r>
          <a:endParaRPr lang="zh-CN" altLang="en-US"/>
        </a:p>
      </dgm:t>
    </dgm:pt>
    <dgm:pt modelId="{0BF6BCDE-F41A-4644-928D-D095CDC58CED}" cxnId="{D90BF602-D24E-4974-9DE4-93308D6D142E}" type="parTrans">
      <dgm:prSet/>
      <dgm:spPr/>
      <dgm:t>
        <a:bodyPr/>
        <a:p>
          <a:endParaRPr lang="zh-CN" altLang="en-US"/>
        </a:p>
      </dgm:t>
    </dgm:pt>
    <dgm:pt modelId="{CC55538B-3B09-4E9F-877D-7D4FB05A20D8}" cxnId="{D90BF602-D24E-4974-9DE4-93308D6D142E}" type="sibTrans">
      <dgm:prSet/>
      <dgm:spPr/>
      <dgm:t>
        <a:bodyPr/>
        <a:p>
          <a:endParaRPr lang="zh-CN" altLang="en-US"/>
        </a:p>
      </dgm:t>
    </dgm:pt>
    <dgm:pt modelId="{36E5B5FE-7A44-47A1-8F92-B088257A215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Проверка и корректировка данных</a:t>
          </a:r>
          <a:r>
            <a:rPr lang="zh-CN" altLang="en-US"/>
            <a:t/>
          </a:r>
          <a:endParaRPr lang="zh-CN" altLang="en-US"/>
        </a:p>
      </dgm:t>
    </dgm:pt>
    <dgm:pt modelId="{7926F024-4AEC-4671-BBB1-3CE0B2112B8B}" cxnId="{B8F940B8-6C14-4500-8232-1576D32D5392}" type="parTrans">
      <dgm:prSet/>
      <dgm:spPr/>
      <dgm:t>
        <a:bodyPr/>
        <a:p>
          <a:endParaRPr lang="zh-CN" altLang="en-US"/>
        </a:p>
      </dgm:t>
    </dgm:pt>
    <dgm:pt modelId="{BC0418CD-7831-4545-B1D9-93D351CF53C3}" cxnId="{B8F940B8-6C14-4500-8232-1576D32D5392}" type="sibTrans">
      <dgm:prSet/>
      <dgm:spPr/>
      <dgm:t>
        <a:bodyPr/>
        <a:p>
          <a:endParaRPr lang="zh-CN" altLang="en-US"/>
        </a:p>
      </dgm:t>
    </dgm:pt>
    <dgm:pt modelId="{0C7D3D51-F412-476C-9C1C-D9011C5FB7E6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Систематизация материала</a:t>
          </a:r>
          <a:r>
            <a:rPr lang="zh-CN" altLang="en-US"/>
            <a:t/>
          </a:r>
          <a:endParaRPr lang="zh-CN" altLang="en-US"/>
        </a:p>
      </dgm:t>
    </dgm:pt>
    <dgm:pt modelId="{400E46CD-A113-4830-88F5-A1B2F4D84554}" cxnId="{84374AED-5606-42CA-9819-F2F80FB0F500}" type="parTrans">
      <dgm:prSet/>
      <dgm:spPr/>
      <dgm:t>
        <a:bodyPr/>
        <a:p>
          <a:endParaRPr lang="zh-CN" altLang="en-US"/>
        </a:p>
      </dgm:t>
    </dgm:pt>
    <dgm:pt modelId="{F5A1DABB-6DD6-47EE-99A8-4582EBF4C827}" cxnId="{84374AED-5606-42CA-9819-F2F80FB0F500}" type="sibTrans">
      <dgm:prSet/>
      <dgm:spPr/>
      <dgm:t>
        <a:bodyPr/>
        <a:p>
          <a:endParaRPr lang="zh-CN" altLang="en-US"/>
        </a:p>
      </dgm:t>
    </dgm:pt>
    <dgm:pt modelId="{906887FB-01DE-46E1-9312-97F8DF38EE6D}" type="pres">
      <dgm:prSet presAssocID="{98CED798-24A6-4160-A4DF-B0E5BB8236C2}" presName="diagram" presStyleCnt="0">
        <dgm:presLayoutVars>
          <dgm:dir/>
          <dgm:resizeHandles val="exact"/>
        </dgm:presLayoutVars>
      </dgm:prSet>
      <dgm:spPr/>
    </dgm:pt>
    <dgm:pt modelId="{8EA24BC0-0B8D-42E9-A25F-7CA5AD90CCA1}" type="pres">
      <dgm:prSet presAssocID="{91F5AF42-2E8E-47F5-BC8E-D4C7FA9FA290}" presName="node" presStyleLbl="node1" presStyleIdx="0" presStyleCnt="4">
        <dgm:presLayoutVars>
          <dgm:bulletEnabled val="1"/>
        </dgm:presLayoutVars>
      </dgm:prSet>
      <dgm:spPr/>
    </dgm:pt>
    <dgm:pt modelId="{6C2FC485-DEBF-4CB8-855D-A9838793F3F3}" type="pres">
      <dgm:prSet presAssocID="{63B1AD43-9D20-4050-A552-EF02B5A2392B}" presName="sibTrans" presStyleCnt="0"/>
      <dgm:spPr/>
    </dgm:pt>
    <dgm:pt modelId="{A3974D1E-D32E-47DA-BFE3-BD66226FC69C}" type="pres">
      <dgm:prSet presAssocID="{280D5902-A14D-4C39-A125-DEF43C7815E8}" presName="node" presStyleLbl="node1" presStyleIdx="1" presStyleCnt="4">
        <dgm:presLayoutVars>
          <dgm:bulletEnabled val="1"/>
        </dgm:presLayoutVars>
      </dgm:prSet>
      <dgm:spPr/>
    </dgm:pt>
    <dgm:pt modelId="{2F2E690F-0370-4CE7-99EA-691838C9081B}" type="pres">
      <dgm:prSet presAssocID="{CC55538B-3B09-4E9F-877D-7D4FB05A20D8}" presName="sibTrans" presStyleCnt="0"/>
      <dgm:spPr/>
    </dgm:pt>
    <dgm:pt modelId="{D62CCB3D-C0B5-4702-B0E7-2BCC3AC6BED6}" type="pres">
      <dgm:prSet presAssocID="{36E5B5FE-7A44-47A1-8F92-B088257A2152}" presName="node" presStyleLbl="node1" presStyleIdx="2" presStyleCnt="4">
        <dgm:presLayoutVars>
          <dgm:bulletEnabled val="1"/>
        </dgm:presLayoutVars>
      </dgm:prSet>
      <dgm:spPr/>
    </dgm:pt>
    <dgm:pt modelId="{41E36F34-9D51-413F-8CB8-323CFB9F70DD}" type="pres">
      <dgm:prSet presAssocID="{BC0418CD-7831-4545-B1D9-93D351CF53C3}" presName="sibTrans" presStyleCnt="0"/>
      <dgm:spPr/>
    </dgm:pt>
    <dgm:pt modelId="{65DCAB72-4323-4909-83B5-EA97756B63D0}" type="pres">
      <dgm:prSet presAssocID="{0C7D3D51-F412-476C-9C1C-D9011C5FB7E6}" presName="node" presStyleLbl="node1" presStyleIdx="3" presStyleCnt="4">
        <dgm:presLayoutVars>
          <dgm:bulletEnabled val="1"/>
        </dgm:presLayoutVars>
      </dgm:prSet>
      <dgm:spPr/>
    </dgm:pt>
  </dgm:ptLst>
  <dgm:cxnLst>
    <dgm:cxn modelId="{F22F4E3C-8BD1-41A5-9AC7-58DFD5AE6775}" srcId="{98CED798-24A6-4160-A4DF-B0E5BB8236C2}" destId="{91F5AF42-2E8E-47F5-BC8E-D4C7FA9FA290}" srcOrd="0" destOrd="0" parTransId="{3A37C892-50B7-47F1-86AA-3FDF5EB4EE9B}" sibTransId="{63B1AD43-9D20-4050-A552-EF02B5A2392B}"/>
    <dgm:cxn modelId="{D90BF602-D24E-4974-9DE4-93308D6D142E}" srcId="{98CED798-24A6-4160-A4DF-B0E5BB8236C2}" destId="{280D5902-A14D-4C39-A125-DEF43C7815E8}" srcOrd="1" destOrd="0" parTransId="{0BF6BCDE-F41A-4644-928D-D095CDC58CED}" sibTransId="{CC55538B-3B09-4E9F-877D-7D4FB05A20D8}"/>
    <dgm:cxn modelId="{B8F940B8-6C14-4500-8232-1576D32D5392}" srcId="{98CED798-24A6-4160-A4DF-B0E5BB8236C2}" destId="{36E5B5FE-7A44-47A1-8F92-B088257A2152}" srcOrd="2" destOrd="0" parTransId="{7926F024-4AEC-4671-BBB1-3CE0B2112B8B}" sibTransId="{BC0418CD-7831-4545-B1D9-93D351CF53C3}"/>
    <dgm:cxn modelId="{84374AED-5606-42CA-9819-F2F80FB0F500}" srcId="{98CED798-24A6-4160-A4DF-B0E5BB8236C2}" destId="{0C7D3D51-F412-476C-9C1C-D9011C5FB7E6}" srcOrd="3" destOrd="0" parTransId="{400E46CD-A113-4830-88F5-A1B2F4D84554}" sibTransId="{F5A1DABB-6DD6-47EE-99A8-4582EBF4C827}"/>
    <dgm:cxn modelId="{CE49311B-5934-40E2-8230-88C10F8108E1}" type="presOf" srcId="{98CED798-24A6-4160-A4DF-B0E5BB8236C2}" destId="{906887FB-01DE-46E1-9312-97F8DF38EE6D}" srcOrd="0" destOrd="0" presId="urn:microsoft.com/office/officeart/2005/8/layout/default"/>
    <dgm:cxn modelId="{67FAB4FB-DE4A-489C-8727-A5411247FAA5}" type="presParOf" srcId="{906887FB-01DE-46E1-9312-97F8DF38EE6D}" destId="{8EA24BC0-0B8D-42E9-A25F-7CA5AD90CCA1}" srcOrd="0" destOrd="0" presId="urn:microsoft.com/office/officeart/2005/8/layout/default"/>
    <dgm:cxn modelId="{F9C58BF0-034D-4A61-8502-2FBEE763AF8B}" type="presOf" srcId="{91F5AF42-2E8E-47F5-BC8E-D4C7FA9FA290}" destId="{8EA24BC0-0B8D-42E9-A25F-7CA5AD90CCA1}" srcOrd="0" destOrd="0" presId="urn:microsoft.com/office/officeart/2005/8/layout/default"/>
    <dgm:cxn modelId="{27C46705-2D2F-4D49-B5AD-5BD53A4B8274}" type="presParOf" srcId="{906887FB-01DE-46E1-9312-97F8DF38EE6D}" destId="{6C2FC485-DEBF-4CB8-855D-A9838793F3F3}" srcOrd="1" destOrd="0" presId="urn:microsoft.com/office/officeart/2005/8/layout/default"/>
    <dgm:cxn modelId="{53B82666-CF27-46E3-9D50-1DEC729A6A91}" type="presParOf" srcId="{906887FB-01DE-46E1-9312-97F8DF38EE6D}" destId="{A3974D1E-D32E-47DA-BFE3-BD66226FC69C}" srcOrd="2" destOrd="0" presId="urn:microsoft.com/office/officeart/2005/8/layout/default"/>
    <dgm:cxn modelId="{91F2B008-B6DD-4BE6-840F-94E0C075BD67}" type="presOf" srcId="{280D5902-A14D-4C39-A125-DEF43C7815E8}" destId="{A3974D1E-D32E-47DA-BFE3-BD66226FC69C}" srcOrd="0" destOrd="0" presId="urn:microsoft.com/office/officeart/2005/8/layout/default"/>
    <dgm:cxn modelId="{F26EE7E8-6426-4D7E-9E54-7B09C245446B}" type="presParOf" srcId="{906887FB-01DE-46E1-9312-97F8DF38EE6D}" destId="{2F2E690F-0370-4CE7-99EA-691838C9081B}" srcOrd="3" destOrd="0" presId="urn:microsoft.com/office/officeart/2005/8/layout/default"/>
    <dgm:cxn modelId="{005104AF-5884-4BC7-8FD4-1B7F2925F42C}" type="presParOf" srcId="{906887FB-01DE-46E1-9312-97F8DF38EE6D}" destId="{D62CCB3D-C0B5-4702-B0E7-2BCC3AC6BED6}" srcOrd="4" destOrd="0" presId="urn:microsoft.com/office/officeart/2005/8/layout/default"/>
    <dgm:cxn modelId="{90CDA1A5-66C9-4423-BDB7-A48791AE6537}" type="presOf" srcId="{36E5B5FE-7A44-47A1-8F92-B088257A2152}" destId="{D62CCB3D-C0B5-4702-B0E7-2BCC3AC6BED6}" srcOrd="0" destOrd="0" presId="urn:microsoft.com/office/officeart/2005/8/layout/default"/>
    <dgm:cxn modelId="{4673875B-1C29-4930-AC70-D40FF8D7E332}" type="presParOf" srcId="{906887FB-01DE-46E1-9312-97F8DF38EE6D}" destId="{41E36F34-9D51-413F-8CB8-323CFB9F70DD}" srcOrd="5" destOrd="0" presId="urn:microsoft.com/office/officeart/2005/8/layout/default"/>
    <dgm:cxn modelId="{B0178F2E-3AE5-4303-B101-36AFAEE531D7}" type="presParOf" srcId="{906887FB-01DE-46E1-9312-97F8DF38EE6D}" destId="{65DCAB72-4323-4909-83B5-EA97756B63D0}" srcOrd="6" destOrd="0" presId="urn:microsoft.com/office/officeart/2005/8/layout/default"/>
    <dgm:cxn modelId="{E8C13244-6C75-4C5F-81C2-D10AC9EB616C}" type="presOf" srcId="{0C7D3D51-F412-476C-9C1C-D9011C5FB7E6}" destId="{65DCAB72-4323-4909-83B5-EA97756B63D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ED798-24A6-4160-A4DF-B0E5BB8236C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accent1" phldr="0"/>
      <dgm:spPr/>
      <dgm:t>
        <a:bodyPr/>
        <a:p>
          <a:endParaRPr lang="zh-CN" altLang="en-US"/>
        </a:p>
      </dgm:t>
    </dgm:pt>
    <dgm:pt modelId="{91F5AF42-2E8E-47F5-BC8E-D4C7FA9FA290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>
              <a:sym typeface="+mn-ea"/>
            </a:rPr>
            <a:t>созданные генеалогическими обществами и отдельными исследователями,</a:t>
          </a:r>
          <a:r>
            <a:rPr lang="zh-CN" altLang="en-US"/>
            <a:t/>
          </a:r>
          <a:endParaRPr lang="zh-CN" altLang="en-US"/>
        </a:p>
      </dgm:t>
    </dgm:pt>
    <dgm:pt modelId="{3A37C892-50B7-47F1-86AA-3FDF5EB4EE9B}" cxnId="{99CC806D-D6EF-4EED-B620-84CE5B360670}" type="parTrans">
      <dgm:prSet/>
      <dgm:spPr/>
      <dgm:t>
        <a:bodyPr/>
        <a:p>
          <a:endParaRPr lang="zh-CN" altLang="en-US"/>
        </a:p>
      </dgm:t>
    </dgm:pt>
    <dgm:pt modelId="{63B1AD43-9D20-4050-A552-EF02B5A2392B}" cxnId="{99CC806D-D6EF-4EED-B620-84CE5B360670}" type="sibTrans">
      <dgm:prSet/>
      <dgm:spPr/>
      <dgm:t>
        <a:bodyPr/>
        <a:p>
          <a:endParaRPr lang="zh-CN" altLang="en-US"/>
        </a:p>
      </dgm:t>
    </dgm:pt>
    <dgm:pt modelId="{280D5902-A14D-4C39-A125-DEF43C7815E8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>
              <a:sym typeface="+mn-ea"/>
            </a:rPr>
            <a:t>созданные архивными учреждениями или при участии архивов.</a:t>
          </a:r>
          <a:r>
            <a:rPr lang="zh-CN" altLang="en-US"/>
            <a:t/>
          </a:r>
          <a:endParaRPr lang="zh-CN" altLang="en-US"/>
        </a:p>
      </dgm:t>
    </dgm:pt>
    <dgm:pt modelId="{0BF6BCDE-F41A-4644-928D-D095CDC58CED}" cxnId="{9DD1D0D0-04BB-46DD-ADA1-25F0D442ABDD}" type="parTrans">
      <dgm:prSet/>
      <dgm:spPr/>
      <dgm:t>
        <a:bodyPr/>
        <a:p>
          <a:endParaRPr lang="zh-CN" altLang="en-US"/>
        </a:p>
      </dgm:t>
    </dgm:pt>
    <dgm:pt modelId="{CC55538B-3B09-4E9F-877D-7D4FB05A20D8}" cxnId="{9DD1D0D0-04BB-46DD-ADA1-25F0D442ABDD}" type="sibTrans">
      <dgm:prSet/>
      <dgm:spPr/>
      <dgm:t>
        <a:bodyPr/>
        <a:p>
          <a:endParaRPr lang="zh-CN" altLang="en-US"/>
        </a:p>
      </dgm:t>
    </dgm:pt>
    <dgm:pt modelId="{906887FB-01DE-46E1-9312-97F8DF38EE6D}" type="pres">
      <dgm:prSet presAssocID="{98CED798-24A6-4160-A4DF-B0E5BB8236C2}" presName="diagram" presStyleCnt="0">
        <dgm:presLayoutVars>
          <dgm:dir/>
          <dgm:resizeHandles val="exact"/>
        </dgm:presLayoutVars>
      </dgm:prSet>
      <dgm:spPr/>
    </dgm:pt>
    <dgm:pt modelId="{8EA24BC0-0B8D-42E9-A25F-7CA5AD90CCA1}" type="pres">
      <dgm:prSet presAssocID="{91F5AF42-2E8E-47F5-BC8E-D4C7FA9FA290}" presName="node" presStyleLbl="node1" presStyleIdx="0" presStyleCnt="2" custLinFactX="4710" custLinFactNeighborX="100000" custLinFactNeighborY="53253">
        <dgm:presLayoutVars>
          <dgm:bulletEnabled val="1"/>
        </dgm:presLayoutVars>
      </dgm:prSet>
      <dgm:spPr/>
    </dgm:pt>
    <dgm:pt modelId="{6C2FC485-DEBF-4CB8-855D-A9838793F3F3}" type="pres">
      <dgm:prSet presAssocID="{63B1AD43-9D20-4050-A552-EF02B5A2392B}" presName="sibTrans" presStyleCnt="0"/>
      <dgm:spPr/>
    </dgm:pt>
    <dgm:pt modelId="{A3974D1E-D32E-47DA-BFE3-BD66226FC69C}" type="pres">
      <dgm:prSet presAssocID="{280D5902-A14D-4C39-A125-DEF43C7815E8}" presName="node" presStyleLbl="node1" presStyleIdx="1" presStyleCnt="2" custLinFactX="-10440" custLinFactNeighborX="-100000" custLinFactNeighborY="54821">
        <dgm:presLayoutVars>
          <dgm:bulletEnabled val="1"/>
        </dgm:presLayoutVars>
      </dgm:prSet>
      <dgm:spPr/>
    </dgm:pt>
  </dgm:ptLst>
  <dgm:cxnLst>
    <dgm:cxn modelId="{99CC806D-D6EF-4EED-B620-84CE5B360670}" srcId="{98CED798-24A6-4160-A4DF-B0E5BB8236C2}" destId="{91F5AF42-2E8E-47F5-BC8E-D4C7FA9FA290}" srcOrd="0" destOrd="0" parTransId="{3A37C892-50B7-47F1-86AA-3FDF5EB4EE9B}" sibTransId="{63B1AD43-9D20-4050-A552-EF02B5A2392B}"/>
    <dgm:cxn modelId="{9DD1D0D0-04BB-46DD-ADA1-25F0D442ABDD}" srcId="{98CED798-24A6-4160-A4DF-B0E5BB8236C2}" destId="{280D5902-A14D-4C39-A125-DEF43C7815E8}" srcOrd="1" destOrd="0" parTransId="{0BF6BCDE-F41A-4644-928D-D095CDC58CED}" sibTransId="{CC55538B-3B09-4E9F-877D-7D4FB05A20D8}"/>
    <dgm:cxn modelId="{376D28F7-32C1-48FD-8C9F-B4EF19178C14}" type="presOf" srcId="{98CED798-24A6-4160-A4DF-B0E5BB8236C2}" destId="{906887FB-01DE-46E1-9312-97F8DF38EE6D}" srcOrd="0" destOrd="0" presId="urn:microsoft.com/office/officeart/2005/8/layout/default"/>
    <dgm:cxn modelId="{537DDB6C-7413-44EE-BD1C-2A54FDA46A71}" type="presParOf" srcId="{906887FB-01DE-46E1-9312-97F8DF38EE6D}" destId="{8EA24BC0-0B8D-42E9-A25F-7CA5AD90CCA1}" srcOrd="0" destOrd="0" presId="urn:microsoft.com/office/officeart/2005/8/layout/default"/>
    <dgm:cxn modelId="{8E0797F2-5827-4652-A240-ECB287A6B787}" type="presOf" srcId="{91F5AF42-2E8E-47F5-BC8E-D4C7FA9FA290}" destId="{8EA24BC0-0B8D-42E9-A25F-7CA5AD90CCA1}" srcOrd="0" destOrd="0" presId="urn:microsoft.com/office/officeart/2005/8/layout/default"/>
    <dgm:cxn modelId="{9B08D435-42E8-4996-ACD0-11BF0E13D855}" type="presParOf" srcId="{906887FB-01DE-46E1-9312-97F8DF38EE6D}" destId="{6C2FC485-DEBF-4CB8-855D-A9838793F3F3}" srcOrd="1" destOrd="0" presId="urn:microsoft.com/office/officeart/2005/8/layout/default"/>
    <dgm:cxn modelId="{F4E2BB51-D3C6-4570-8E58-FA3149D49D72}" type="presParOf" srcId="{906887FB-01DE-46E1-9312-97F8DF38EE6D}" destId="{A3974D1E-D32E-47DA-BFE3-BD66226FC69C}" srcOrd="2" destOrd="0" presId="urn:microsoft.com/office/officeart/2005/8/layout/default"/>
    <dgm:cxn modelId="{1D296F37-B15F-4A1F-B74D-08DDB13ABFCE}" type="presOf" srcId="{280D5902-A14D-4C39-A125-DEF43C7815E8}" destId="{A3974D1E-D32E-47DA-BFE3-BD66226FC69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283960" cy="4108450"/>
        <a:chOff x="0" y="0"/>
        <a:chExt cx="6283960" cy="4108450"/>
      </a:xfrm>
    </dsp:grpSpPr>
    <dsp:sp modelId="{8EA24BC0-0B8D-42E9-A25F-7CA5AD90CCA1}">
      <dsp:nvSpPr>
        <dsp:cNvPr id="3" name="Прямоугольник 2"/>
        <dsp:cNvSpPr/>
      </dsp:nvSpPr>
      <dsp:spPr bwMode="white">
        <a:xfrm>
          <a:off x="3989" y="110585"/>
          <a:ext cx="2991631" cy="1794979"/>
        </a:xfrm>
        <a:prstGeom prst="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Сбор и накопление материала</a:t>
          </a:r>
          <a:endParaRPr lang="zh-CN" altLang="en-US"/>
        </a:p>
      </dsp:txBody>
      <dsp:txXfrm>
        <a:off x="3989" y="110585"/>
        <a:ext cx="2991631" cy="1794979"/>
      </dsp:txXfrm>
    </dsp:sp>
    <dsp:sp modelId="{A3974D1E-D32E-47DA-BFE3-BD66226FC69C}">
      <dsp:nvSpPr>
        <dsp:cNvPr id="4" name="Прямоугольник 3"/>
        <dsp:cNvSpPr/>
      </dsp:nvSpPr>
      <dsp:spPr bwMode="white">
        <a:xfrm>
          <a:off x="3294783" y="110585"/>
          <a:ext cx="2991631" cy="1794979"/>
        </a:xfrm>
        <a:prstGeom prst="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Первичная обработка собранных данных</a:t>
          </a:r>
          <a:endParaRPr lang="zh-CN" altLang="en-US"/>
        </a:p>
      </dsp:txBody>
      <dsp:txXfrm>
        <a:off x="3294783" y="110585"/>
        <a:ext cx="2991631" cy="1794979"/>
      </dsp:txXfrm>
    </dsp:sp>
    <dsp:sp modelId="{D62CCB3D-C0B5-4702-B0E7-2BCC3AC6BED6}">
      <dsp:nvSpPr>
        <dsp:cNvPr id="5" name="Прямоугольник 4"/>
        <dsp:cNvSpPr/>
      </dsp:nvSpPr>
      <dsp:spPr bwMode="white">
        <a:xfrm>
          <a:off x="3989" y="2202886"/>
          <a:ext cx="2991631" cy="1794979"/>
        </a:xfrm>
        <a:prstGeom prst="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Проверка и корректировка данных</a:t>
          </a:r>
          <a:endParaRPr lang="zh-CN" altLang="en-US"/>
        </a:p>
      </dsp:txBody>
      <dsp:txXfrm>
        <a:off x="3989" y="2202886"/>
        <a:ext cx="2991631" cy="1794979"/>
      </dsp:txXfrm>
    </dsp:sp>
    <dsp:sp modelId="{65DCAB72-4323-4909-83B5-EA97756B63D0}">
      <dsp:nvSpPr>
        <dsp:cNvPr id="6" name="Прямоугольник 5"/>
        <dsp:cNvSpPr/>
      </dsp:nvSpPr>
      <dsp:spPr bwMode="white">
        <a:xfrm>
          <a:off x="3294783" y="2202886"/>
          <a:ext cx="2991631" cy="1794979"/>
        </a:xfrm>
        <a:prstGeom prst="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Систематизация материала</a:t>
          </a:r>
          <a:endParaRPr lang="zh-CN" altLang="en-US"/>
        </a:p>
      </dsp:txBody>
      <dsp:txXfrm>
        <a:off x="3294783" y="2202886"/>
        <a:ext cx="2991631" cy="1794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969125" cy="4108450"/>
        <a:chOff x="0" y="0"/>
        <a:chExt cx="6969125" cy="4108450"/>
      </a:xfrm>
    </dsp:grpSpPr>
    <dsp:sp modelId="{8EA24BC0-0B8D-42E9-A25F-7CA5AD90CCA1}">
      <dsp:nvSpPr>
        <dsp:cNvPr id="3" name="Прямоугольник 2"/>
        <dsp:cNvSpPr/>
      </dsp:nvSpPr>
      <dsp:spPr bwMode="white">
        <a:xfrm>
          <a:off x="3478514" y="2117758"/>
          <a:ext cx="3317821" cy="1990692"/>
        </a:xfrm>
        <a:prstGeom prst="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>
              <a:sym typeface="+mn-ea"/>
            </a:rPr>
            <a:t>созданные генеалогическими обществами и отдельными исследователями,</a:t>
          </a:r>
          <a:endParaRPr lang="zh-CN" altLang="en-US"/>
        </a:p>
      </dsp:txBody>
      <dsp:txXfrm>
        <a:off x="3478514" y="2117758"/>
        <a:ext cx="3317821" cy="1990692"/>
      </dsp:txXfrm>
    </dsp:sp>
    <dsp:sp modelId="{A3974D1E-D32E-47DA-BFE3-BD66226FC69C}">
      <dsp:nvSpPr>
        <dsp:cNvPr id="4" name="Прямоугольник 3"/>
        <dsp:cNvSpPr/>
      </dsp:nvSpPr>
      <dsp:spPr bwMode="white">
        <a:xfrm>
          <a:off x="0" y="2117758"/>
          <a:ext cx="3317821" cy="1990692"/>
        </a:xfrm>
        <a:prstGeom prst="rect">
          <a:avLst/>
        </a:prstGeom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>
              <a:sym typeface="+mn-ea"/>
            </a:rPr>
            <a:t>созданные архивными учреждениями или при участии архивов.</a:t>
          </a:r>
          <a:endParaRPr lang="zh-CN" altLang="en-US"/>
        </a:p>
      </dsp:txBody>
      <dsp:txXfrm>
        <a:off x="0" y="2117758"/>
        <a:ext cx="3317821" cy="199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microsoft.com/office/2007/relationships/media" Target="file:///C:\Users\folft\Downloads\video_5698870_9972098.mp4" TargetMode="External"/><Relationship Id="rId1" Type="http://schemas.openxmlformats.org/officeDocument/2006/relationships/video" Target="file:///C:\Users\folft\Downloads\video_5698870_9972098.mp4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microsoft.com/office/2007/relationships/media" Target="file:///C:\Users\folft\Downloads\video_5745662_10082757.mp4" TargetMode="External"/><Relationship Id="rId1" Type="http://schemas.openxmlformats.org/officeDocument/2006/relationships/video" Target="file:///C:\Users\folft\Downloads\video_5745662_10082757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pPr>
              <a:lnSpc>
                <a:spcPct val="100000"/>
              </a:lnSpc>
            </a:pPr>
            <a:r>
              <a:rPr lang="ru-RU" altLang="en-US" sz="2400"/>
              <a:t>Индивидуальный исследовательский проект</a:t>
            </a:r>
            <a:br>
              <a:rPr lang="ru-RU" altLang="en-US" sz="3110" b="1"/>
            </a:br>
            <a:br>
              <a:rPr lang="ru-RU" altLang="en-US" sz="3110" b="1"/>
            </a:br>
            <a:r>
              <a:rPr lang="ru-RU" altLang="en-US" sz="3700" b="1"/>
              <a:t>«Цифровые технологии в генеалогических исследованиях»</a:t>
            </a:r>
            <a:endParaRPr lang="ru-RU" altLang="en-US" sz="37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0350" y="3709035"/>
            <a:ext cx="8665210" cy="2070100"/>
          </a:xfrm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/>
              <a:t>Работу выполнила:</a:t>
            </a:r>
            <a:endParaRPr lang="ru-RU" altLang="en-US" sz="2000" b="1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/>
              <a:t>Стабровская Илона Владимировна,</a:t>
            </a:r>
            <a:endParaRPr lang="ru-RU" altLang="en-US" sz="200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/>
              <a:t>Ученица 9 «З» класса</a:t>
            </a:r>
            <a:endParaRPr lang="ru-RU" altLang="en-US" sz="200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200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 b="1"/>
              <a:t>Руководитель:</a:t>
            </a:r>
            <a:endParaRPr lang="ru-RU" altLang="en-US" sz="2000" b="1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/>
              <a:t>Мухин Николай Васильевич,</a:t>
            </a:r>
            <a:endParaRPr lang="ru-RU" altLang="en-US" sz="200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000"/>
              <a:t>Учитель истории и обществознания</a:t>
            </a:r>
            <a:endParaRPr lang="ru-RU" altLang="en-US" sz="2000"/>
          </a:p>
        </p:txBody>
      </p:sp>
      <p:pic>
        <p:nvPicPr>
          <p:cNvPr id="4" name="Изображение 3" descr="image_5745412_100820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3164205"/>
            <a:ext cx="3555365" cy="3555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 descr="image_5745412_1008278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49925" y="434340"/>
            <a:ext cx="5989955" cy="598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Выводы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/>
          </a:bodyPr>
          <a:p>
            <a:r>
              <a:rPr lang="ru-RU" altLang="en-US"/>
              <a:t>На основании изучения многочисленных источников была доказана потребность в создании современных инструментов популяризации родословия среди подростков 12-18 лет, составлении методики цифрового поиска как единственно возможного в рамках происходящей цифровой трансформации общества.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Спасибо за внимание!</a:t>
            </a:r>
            <a:endParaRPr lang="ru-RU" altLang="en-US"/>
          </a:p>
        </p:txBody>
      </p:sp>
      <p:pic>
        <p:nvPicPr>
          <p:cNvPr id="5" name="Замещающее содержимое 4" descr="image_5745412_1008279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70960" y="2202815"/>
            <a:ext cx="4450080" cy="4450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Содержание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733290" y="692150"/>
            <a:ext cx="7611110" cy="607504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ru-RU" altLang="en-US" sz="2100"/>
              <a:t>Введение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Глава 1. Роль интернета в проведении поиска данных по родословию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1.1.Современная методика генеалогических исследований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1.2.Использование цифровых ресурсов в родословных поисках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Глава 2. Интерактивный онлайн курс по осуществлению поиска предков через Интернет.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2.1. Потенциал использования онлайн-курса в родословных исследованиях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2.2. Онлайн-курс по поиску генеалогических данных в сети Интернет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Выводы</a:t>
            </a:r>
            <a:endParaRPr lang="ru-RU" altLang="en-US" sz="2100"/>
          </a:p>
          <a:p>
            <a:pPr>
              <a:lnSpc>
                <a:spcPct val="100000"/>
              </a:lnSpc>
            </a:pPr>
            <a:r>
              <a:rPr lang="ru-RU" altLang="en-US" sz="2100"/>
              <a:t>Список литературы</a:t>
            </a:r>
            <a:endParaRPr lang="ru-RU" altLang="en-US" sz="2100"/>
          </a:p>
        </p:txBody>
      </p:sp>
      <p:pic>
        <p:nvPicPr>
          <p:cNvPr id="4" name="Замещающее содержимое 3" descr="image_5745412_1008208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8820" y="2580005"/>
            <a:ext cx="3797935" cy="3797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Проблема, цель, задачи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110740" y="1584325"/>
            <a:ext cx="9901555" cy="4351655"/>
          </a:xfr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/>
              <a:t>Проблема:</a:t>
            </a:r>
            <a:r>
              <a:rPr lang="ru-RU" altLang="en-US" sz="2200"/>
              <a:t> в свободном доступе представлено мало данных о цифровых возможностях поиска предков.  </a:t>
            </a: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22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/>
              <a:t>Цель:</a:t>
            </a:r>
            <a:r>
              <a:rPr lang="ru-RU" altLang="en-US" sz="2200"/>
              <a:t> проанализировать цифровые возможности генеалогических поисков, а также составить интерактивный и современный гайд для самостоятельных исследований родословия молодежью.</a:t>
            </a: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/>
              <a:t>Задачи:</a:t>
            </a:r>
            <a:endParaRPr lang="ru-RU" altLang="en-US" sz="22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/>
              <a:t>1)Проанализировать методику генеалогических исследований.</a:t>
            </a: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/>
              <a:t>2)Изучить использование цифровых ресурсов в родословных поисках.</a:t>
            </a: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/>
              <a:t>3)Исследовать потенциал использования онлайн-курсов в родословных исследованиях.</a:t>
            </a:r>
            <a:endParaRPr lang="ru-RU" altLang="en-US" sz="22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/>
              <a:t>4)Спроектировать онлайн-курс по поиску генеалогических данных в сети Интернет.</a:t>
            </a:r>
            <a:endParaRPr lang="ru-RU" altLang="en-US" sz="2200"/>
          </a:p>
        </p:txBody>
      </p:sp>
      <p:pic>
        <p:nvPicPr>
          <p:cNvPr id="5" name="Замещающее содержимое 4" descr="image_5745412_1008215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0095" y="1584325"/>
            <a:ext cx="953135" cy="953135"/>
          </a:xfrm>
          <a:prstGeom prst="rect">
            <a:avLst/>
          </a:prstGeom>
        </p:spPr>
      </p:pic>
      <p:pic>
        <p:nvPicPr>
          <p:cNvPr id="6" name="Замещающее содержимое 4" descr="image_5745412_100821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5" y="2952115"/>
            <a:ext cx="953135" cy="953135"/>
          </a:xfrm>
          <a:prstGeom prst="rect">
            <a:avLst/>
          </a:prstGeom>
        </p:spPr>
      </p:pic>
      <p:pic>
        <p:nvPicPr>
          <p:cNvPr id="7" name="Замещающее содержимое 4" descr="image_5745412_100821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5" y="4319905"/>
            <a:ext cx="953135" cy="953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Современная методика генеалогических исследований</a:t>
            </a:r>
            <a:endParaRPr lang="ru-RU" altLang="en-US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7700" y="2016760"/>
          <a:ext cx="6283960" cy="410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Замещающее содержимое 6" descr="image_5745412_10082292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077710" y="1191260"/>
            <a:ext cx="5175250" cy="5175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Замещающее содержимое 9" descr="image_5745412_1008239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209915" y="2934335"/>
            <a:ext cx="3759200" cy="375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Использование цифровых ресурсов в родословных поисках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10128250" cy="4351655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2400" b="1"/>
              <a:t>«Компьютерная генеалогия» </a:t>
            </a:r>
            <a:r>
              <a:rPr lang="ru-RU" altLang="en-US" sz="2400"/>
              <a:t>- новое направление развития генеалогии, занимающееся освещением вопросов использования последних достижений информационных технологий применительно к генеалогическим исследованиям.</a:t>
            </a:r>
            <a:endParaRPr lang="ru-RU" altLang="en-US" sz="2400"/>
          </a:p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endParaRPr lang="ru-RU" altLang="en-US" sz="240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/>
              <a:t>Исследователи условно разделяют интернет ресурсы </a:t>
            </a:r>
            <a:endParaRPr lang="ru-RU" altLang="en-US" sz="240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/>
              <a:t>на две группы: </a:t>
            </a:r>
            <a:endParaRPr lang="ru-RU" altLang="en-US" sz="2400"/>
          </a:p>
          <a:p>
            <a:pPr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altLang="en-US" sz="2400"/>
          </a:p>
          <a:p>
            <a:pPr algn="l"/>
            <a:endParaRPr lang="ru-RU" altLang="en-US" sz="240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68350" y="2585085"/>
          <a:ext cx="6969125" cy="410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Цифровые источники поиска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83565" y="1584325"/>
            <a:ext cx="5181600" cy="4351338"/>
          </a:xfrm>
        </p:spPr>
        <p:txBody>
          <a:bodyPr>
            <a:normAutofit/>
          </a:bodyPr>
          <a:p>
            <a:pPr marL="457200" indent="-457200">
              <a:lnSpc>
                <a:spcPct val="100000"/>
              </a:lnSpc>
              <a:buFont typeface="Wingdings" panose="05000000000000000000" charset="0"/>
              <a:buChar char="o"/>
            </a:pPr>
            <a:r>
              <a:rPr lang="ru-RU" altLang="en-US" sz="2445"/>
              <a:t>Сайты, форумы (напр.Всероссийский генеалогический форум, сайт “Память народа”)</a:t>
            </a:r>
            <a:endParaRPr lang="ru-RU" altLang="en-US" sz="2445"/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o"/>
            </a:pPr>
            <a:r>
              <a:rPr lang="ru-RU" altLang="en-US" sz="2445"/>
              <a:t>Государственные федеральные архивы (напр. РГАДА)</a:t>
            </a:r>
            <a:endParaRPr lang="ru-RU" altLang="en-US" sz="2445"/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o"/>
            </a:pPr>
            <a:r>
              <a:rPr lang="ru-RU" altLang="en-US" sz="2445"/>
              <a:t>Онлайн библиотеки</a:t>
            </a:r>
            <a:endParaRPr lang="ru-RU" altLang="en-US" sz="2445"/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o"/>
            </a:pPr>
            <a:r>
              <a:rPr lang="ru-RU" altLang="en-US" sz="2445"/>
              <a:t>Программы для создания генеалогического древа (напр.МуНeritage, Древо жизни)</a:t>
            </a:r>
            <a:endParaRPr lang="ru-RU" altLang="en-US" sz="2445"/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o"/>
            </a:pPr>
            <a:endParaRPr lang="ru-RU" altLang="en-US"/>
          </a:p>
          <a:p>
            <a:endParaRPr lang="ru-RU" altLang="en-US"/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92800" y="1740535"/>
            <a:ext cx="605980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Потенциал использования онлайн-курсов в родословных исследованиях</a:t>
            </a:r>
            <a:endParaRPr lang="ru-RU" altLang="en-US"/>
          </a:p>
        </p:txBody>
      </p:sp>
      <p:pic>
        <p:nvPicPr>
          <p:cNvPr id="5" name="Замещающее содержимое 4" descr="image_5745412_10082530"/>
          <p:cNvPicPr>
            <a:picLocks noChangeAspect="1"/>
          </p:cNvPicPr>
          <p:nvPr>
            <p:ph sz="half" idx="1"/>
          </p:nvPr>
        </p:nvPicPr>
        <p:blipFill>
          <a:blip r:embed="rId1"/>
          <a:srcRect b="17268"/>
          <a:stretch>
            <a:fillRect/>
          </a:stretch>
        </p:blipFill>
        <p:spPr>
          <a:xfrm>
            <a:off x="0" y="2234565"/>
            <a:ext cx="5246370" cy="4545330"/>
          </a:xfrm>
          <a:prstGeom prst="rect">
            <a:avLst/>
          </a:prstGeom>
        </p:spPr>
      </p:pic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373245" y="1825625"/>
            <a:ext cx="7737475" cy="435165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ru-RU" altLang="en-US" sz="1700" i="1"/>
              <a:t>«Важно направлять, подсказывать, выстраивать вспомогательные планы и методические инструкции. Но делать это надо с интеграцией развлекательного контента и визуализацией. Так что на мой взгляд, онлайн курс - именно тот формат, который сейчас будет как нельзя кстати. EdTech сейчас на пике!»</a:t>
            </a:r>
            <a:endParaRPr lang="ru-RU" altLang="en-US" sz="1700" i="1"/>
          </a:p>
          <a:p>
            <a:pPr>
              <a:lnSpc>
                <a:spcPct val="100000"/>
              </a:lnSpc>
            </a:pPr>
            <a:endParaRPr lang="ru-RU" altLang="en-US" sz="1700" i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en-US" sz="1700" i="1"/>
              <a:t>                           </a:t>
            </a:r>
            <a:r>
              <a:rPr lang="ru-RU" altLang="en-US" sz="1700" i="1">
                <a:sym typeface="+mn-ea"/>
              </a:rPr>
              <a:t>«Наша задача - сформировать первичный интерес. </a:t>
            </a:r>
            <a:endParaRPr lang="ru-RU" altLang="en-US" sz="1700" i="1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en-US" sz="1700" i="1">
                <a:sym typeface="+mn-ea"/>
              </a:rPr>
              <a:t>                              А дальше все          сложится само»</a:t>
            </a:r>
            <a:endParaRPr lang="ru-RU" altLang="en-US" sz="1700" i="1"/>
          </a:p>
          <a:p>
            <a:pPr>
              <a:lnSpc>
                <a:spcPct val="100000"/>
              </a:lnSpc>
            </a:pPr>
            <a:endParaRPr lang="ru-RU" altLang="en-US" sz="1700" i="1"/>
          </a:p>
          <a:p>
            <a:pPr algn="r">
              <a:lnSpc>
                <a:spcPct val="100000"/>
              </a:lnSpc>
            </a:pPr>
            <a:r>
              <a:rPr lang="ru-RU" altLang="en-US" sz="1700" i="1"/>
              <a:t>«Существует как минимум пять видов документов, где можно отыскать нужную информацию: метрические книги, актовые книги ЗАГС, адресно-телефонные справочники, анкеты при вступлении в коммунистическую партию, личные дела». </a:t>
            </a:r>
            <a:endParaRPr lang="ru-RU" altLang="en-US" sz="1700" i="1"/>
          </a:p>
          <a:p>
            <a:pPr>
              <a:lnSpc>
                <a:spcPct val="100000"/>
              </a:lnSpc>
            </a:pPr>
            <a:endParaRPr lang="ru-RU" altLang="en-US" sz="1700" i="1"/>
          </a:p>
          <a:p>
            <a:pPr>
              <a:lnSpc>
                <a:spcPct val="100000"/>
              </a:lnSpc>
            </a:pPr>
            <a:r>
              <a:rPr lang="ru-RU" altLang="en-US" sz="1700" i="1"/>
              <a:t>         «Чем больше задач решаются параллельно, тем хуже результат. подойдите к процессу сбора информации системно с самого начала»</a:t>
            </a:r>
            <a:endParaRPr lang="ru-RU" altLang="en-US" sz="17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Онлайн курс «Как найти своих предков: цифровое родословие».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47700" y="1685925"/>
            <a:ext cx="4276090" cy="4351655"/>
          </a:xfrm>
        </p:spPr>
        <p:txBody>
          <a:bodyPr>
            <a:noAutofit/>
          </a:bodyPr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/>
              <a:t>Инструменты</a:t>
            </a:r>
            <a:endParaRPr lang="ru-RU" altLang="en-US" sz="1900" b="1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/>
              <a:t>1.Конструктор онлайн курсов Stepic.</a:t>
            </a:r>
            <a:endParaRPr lang="ru-RU" altLang="en-US" sz="19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/>
              <a:t>2.Графический редактор «Supa Dashboard». </a:t>
            </a:r>
            <a:endParaRPr lang="ru-RU" altLang="en-US" sz="19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/>
              <a:t>Описание курса:</a:t>
            </a:r>
            <a:endParaRPr lang="ru-RU" altLang="en-US" sz="1900" b="1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/>
              <a:t>Курс представляет собой интерактивную инструкцию поиска предков при помощи цифровых ресурсов. </a:t>
            </a:r>
            <a:endParaRPr lang="ru-RU" altLang="en-US" sz="19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/>
              <a:t>Формы методической работы:</a:t>
            </a:r>
            <a:endParaRPr lang="ru-RU" altLang="en-US" sz="1900" b="1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/>
              <a:t>образовательные лонгриды, интерактивные тренажеры, тесты, задания, видео-уроки, чек-листы</a:t>
            </a:r>
            <a:endParaRPr lang="ru-RU" altLang="en-US" sz="1900"/>
          </a:p>
        </p:txBody>
      </p:sp>
      <p:pic>
        <p:nvPicPr>
          <p:cNvPr id="7" name="video_5698870_9972098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785360" y="1930400"/>
            <a:ext cx="7197090" cy="469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40" y="129540"/>
            <a:ext cx="10515600" cy="1325563"/>
          </a:xfrm>
        </p:spPr>
        <p:txBody>
          <a:bodyPr/>
          <a:p>
            <a:r>
              <a:rPr lang="ru-RU" altLang="en-US"/>
              <a:t>Описание курса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73355" y="1252855"/>
            <a:ext cx="5181600" cy="4351338"/>
          </a:xfr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/>
              <a:t>Программа курса:</a:t>
            </a: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/>
              <a:t>1. Введение в родословие</a:t>
            </a: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1.1 Что такое родословие?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1.2 Зачем изучать историю своих предков?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/>
              <a:t>2. Начинаем поиски</a:t>
            </a: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2.1 Какие вопросы нужно задать себе?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2.2 Первые шаги поиска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2.3 На что обращать внимание?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/>
              <a:t>3. Начинаем писать запросы</a:t>
            </a: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3.1 Куда можно обратиться для поиска предков?  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3.2 Образцы заявлений и правила подачи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/>
              <a:t>4. Компьютерная генеалогия  </a:t>
            </a: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4.1 Информационных технологии в родословии  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4.2 Создание генеалогического древа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 b="1"/>
              <a:t>5. Чек-листы для цифрового поиска</a:t>
            </a:r>
            <a:endParaRPr lang="ru-RU" altLang="en-US" sz="19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5.1 Чек лист "начинаем с себя"</a:t>
            </a:r>
            <a:endParaRPr lang="ru-RU" altLang="en-US" sz="19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900"/>
              <a:t>5.2 Полезные ссылки</a:t>
            </a:r>
            <a:endParaRPr lang="ru-RU" altLang="en-US" sz="1900"/>
          </a:p>
        </p:txBody>
      </p:sp>
      <p:pic>
        <p:nvPicPr>
          <p:cNvPr id="5" name="video_5745662_10082757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250815" y="1455420"/>
            <a:ext cx="6941185" cy="477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3905</Words>
  <Application>WPS Presentation</Application>
  <PresentationFormat>宽屏</PresentationFormat>
  <Paragraphs>103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黑体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WPS_1654781241</cp:lastModifiedBy>
  <cp:revision>2</cp:revision>
  <dcterms:created xsi:type="dcterms:W3CDTF">2023-03-19T20:18:40Z</dcterms:created>
  <dcterms:modified xsi:type="dcterms:W3CDTF">2023-03-19T21:57:03Z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1049-11.2.0.11486</vt:lpwstr>
  </property>
  <property fmtid="{D5CDD505-2E9C-101B-9397-08002B2CF9AE}" pid="3" name="ICV">
    <vt:lpwstr>46C8D9F364734C71BB7BBCA51B5A2566</vt:lpwstr>
  </property>
</Properties>
</file>