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6" r:id="rId2"/>
    <p:sldId id="266" r:id="rId3"/>
    <p:sldId id="267" r:id="rId4"/>
    <p:sldId id="268" r:id="rId5"/>
    <p:sldId id="269" r:id="rId6"/>
    <p:sldId id="270" r:id="rId7"/>
    <p:sldId id="273" r:id="rId8"/>
    <p:sldId id="274" r:id="rId9"/>
    <p:sldId id="275" r:id="rId10"/>
    <p:sldId id="276" r:id="rId11"/>
    <p:sldId id="278" r:id="rId12"/>
    <p:sldId id="279" r:id="rId13"/>
    <p:sldId id="280" r:id="rId14"/>
    <p:sldId id="281" r:id="rId15"/>
    <p:sldId id="282" r:id="rId16"/>
    <p:sldId id="283" r:id="rId17"/>
    <p:sldId id="284" r:id="rId18"/>
    <p:sldId id="285" r:id="rId19"/>
    <p:sldId id="286" r:id="rId20"/>
    <p:sldId id="288" r:id="rId21"/>
    <p:sldId id="289" r:id="rId22"/>
    <p:sldId id="290" r:id="rId23"/>
    <p:sldId id="291" r:id="rId24"/>
    <p:sldId id="292" r:id="rId25"/>
    <p:sldId id="293" r:id="rId26"/>
    <p:sldId id="294" r:id="rId27"/>
    <p:sldId id="295" r:id="rId28"/>
    <p:sldId id="297"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40" autoAdjust="0"/>
  </p:normalViewPr>
  <p:slideViewPr>
    <p:cSldViewPr>
      <p:cViewPr varScale="1">
        <p:scale>
          <a:sx n="119" d="100"/>
          <a:sy n="119" d="100"/>
        </p:scale>
        <p:origin x="1380" y="126"/>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sorterViewPr>
    <p:cViewPr>
      <p:scale>
        <a:sx n="100" d="100"/>
        <a:sy n="100" d="100"/>
      </p:scale>
      <p:origin x="0" y="-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67842A-FB49-45E5-84EF-B01969008827}" type="datetimeFigureOut">
              <a:rPr lang="ru-RU" smtClean="0"/>
              <a:pPr/>
              <a:t>31.03.2023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7F3CD2-BC6D-46B9-BDD7-33FB5527CC6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E7F3CD2-BC6D-46B9-BDD7-33FB5527CC6D}" type="slidenum">
              <a:rPr lang="ru-RU" smtClean="0"/>
              <a:pPr/>
              <a:t>1</a:t>
            </a:fld>
            <a:endParaRPr lang="ru-RU"/>
          </a:p>
        </p:txBody>
      </p:sp>
    </p:spTree>
    <p:extLst>
      <p:ext uri="{BB962C8B-B14F-4D97-AF65-F5344CB8AC3E}">
        <p14:creationId xmlns:p14="http://schemas.microsoft.com/office/powerpoint/2010/main" val="2967635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E7F3CD2-BC6D-46B9-BDD7-33FB5527CC6D}" type="slidenum">
              <a:rPr lang="ru-RU" smtClean="0"/>
              <a:pPr/>
              <a:t>13</a:t>
            </a:fld>
            <a:endParaRPr lang="ru-RU"/>
          </a:p>
        </p:txBody>
      </p:sp>
    </p:spTree>
    <p:extLst>
      <p:ext uri="{BB962C8B-B14F-4D97-AF65-F5344CB8AC3E}">
        <p14:creationId xmlns:p14="http://schemas.microsoft.com/office/powerpoint/2010/main" val="159471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034DDAA4-0591-41C5-9282-885FC0047652}" type="datetimeFigureOut">
              <a:rPr lang="ru-RU" smtClean="0"/>
              <a:pPr/>
              <a:t>31.03.2023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8B11C7-4D53-4F4B-B910-A4B1E27117F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34DDAA4-0591-41C5-9282-885FC0047652}" type="datetimeFigureOut">
              <a:rPr lang="ru-RU" smtClean="0"/>
              <a:pPr/>
              <a:t>31.03.2023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8B11C7-4D53-4F4B-B910-A4B1E27117F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34DDAA4-0591-41C5-9282-885FC0047652}" type="datetimeFigureOut">
              <a:rPr lang="ru-RU" smtClean="0"/>
              <a:pPr/>
              <a:t>31.03.2023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8B11C7-4D53-4F4B-B910-A4B1E27117F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34DDAA4-0591-41C5-9282-885FC0047652}" type="datetimeFigureOut">
              <a:rPr lang="ru-RU" smtClean="0"/>
              <a:pPr/>
              <a:t>31.03.2023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8B11C7-4D53-4F4B-B910-A4B1E27117F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34DDAA4-0591-41C5-9282-885FC0047652}" type="datetimeFigureOut">
              <a:rPr lang="ru-RU" smtClean="0"/>
              <a:pPr/>
              <a:t>31.03.2023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8B11C7-4D53-4F4B-B910-A4B1E27117F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34DDAA4-0591-41C5-9282-885FC0047652}" type="datetimeFigureOut">
              <a:rPr lang="ru-RU" smtClean="0"/>
              <a:pPr/>
              <a:t>31.03.2023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8B11C7-4D53-4F4B-B910-A4B1E27117F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34DDAA4-0591-41C5-9282-885FC0047652}" type="datetimeFigureOut">
              <a:rPr lang="ru-RU" smtClean="0"/>
              <a:pPr/>
              <a:t>31.03.2023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98B11C7-4D53-4F4B-B910-A4B1E27117F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34DDAA4-0591-41C5-9282-885FC0047652}" type="datetimeFigureOut">
              <a:rPr lang="ru-RU" smtClean="0"/>
              <a:pPr/>
              <a:t>31.03.2023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98B11C7-4D53-4F4B-B910-A4B1E27117F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34DDAA4-0591-41C5-9282-885FC0047652}" type="datetimeFigureOut">
              <a:rPr lang="ru-RU" smtClean="0"/>
              <a:pPr/>
              <a:t>31.03.2023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98B11C7-4D53-4F4B-B910-A4B1E27117F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34DDAA4-0591-41C5-9282-885FC0047652}" type="datetimeFigureOut">
              <a:rPr lang="ru-RU" smtClean="0"/>
              <a:pPr/>
              <a:t>31.03.2023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8B11C7-4D53-4F4B-B910-A4B1E27117F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34DDAA4-0591-41C5-9282-885FC0047652}" type="datetimeFigureOut">
              <a:rPr lang="ru-RU" smtClean="0"/>
              <a:pPr/>
              <a:t>31.03.2023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8B11C7-4D53-4F4B-B910-A4B1E27117F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DDAA4-0591-41C5-9282-885FC0047652}" type="datetimeFigureOut">
              <a:rPr lang="ru-RU" smtClean="0"/>
              <a:pPr/>
              <a:t>31.03.2023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B11C7-4D53-4F4B-B910-A4B1E27117F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oisk-ru.ru/" TargetMode="External"/><Relationship Id="rId2" Type="http://schemas.openxmlformats.org/officeDocument/2006/relationships/hyperlink" Target="https://&#1078;&#1080;&#1074;&#1072;&#1103;&#1080;&#1089;&#1090;&#1086;&#1088;&#1080;&#1103;-&#1088;&#1086;&#1089;&#1089;&#1080;&#1080;.&#1088;&#1092;/" TargetMode="External"/><Relationship Id="rId1" Type="http://schemas.openxmlformats.org/officeDocument/2006/relationships/slideLayout" Target="../slideLayouts/slideLayout2.xml"/><Relationship Id="rId6" Type="http://schemas.openxmlformats.org/officeDocument/2006/relationships/hyperlink" Target="https://docs.google.com/forms/d/1qQdJL1rGrpN3GOXiZST4r6VW_k9n8UwaOCtjpSRsW0o/edit#question=1507149855&amp;field=1305361889" TargetMode="External"/><Relationship Id="rId5" Type="http://schemas.openxmlformats.org/officeDocument/2006/relationships/hyperlink" Target="https://ru.tax-definition.org/53809-feature-film" TargetMode="External"/><Relationship Id="rId4" Type="http://schemas.openxmlformats.org/officeDocument/2006/relationships/hyperlink" Target="https://ru.wikipedia.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7FD411-39A1-22AE-E941-C3326FF02C50}"/>
              </a:ext>
            </a:extLst>
          </p:cNvPr>
          <p:cNvSpPr>
            <a:spLocks noGrp="1"/>
          </p:cNvSpPr>
          <p:nvPr>
            <p:ph type="title"/>
          </p:nvPr>
        </p:nvSpPr>
        <p:spPr>
          <a:xfrm>
            <a:off x="457200" y="548680"/>
            <a:ext cx="8229600" cy="648072"/>
          </a:xfrm>
        </p:spPr>
        <p:txBody>
          <a:bodyPr>
            <a:normAutofit fontScale="90000"/>
          </a:bodyPr>
          <a:lstStyle/>
          <a:p>
            <a:r>
              <a:rPr lang="ru-RU" b="1" i="0" dirty="0">
                <a:solidFill>
                  <a:srgbClr val="000000"/>
                </a:solidFill>
                <a:effectLst>
                  <a:outerShdw blurRad="38100" dist="38100" dir="2700000" algn="tl">
                    <a:srgbClr val="000000">
                      <a:alpha val="43137"/>
                    </a:srgbClr>
                  </a:outerShdw>
                </a:effectLst>
                <a:latin typeface="Linux Libertine"/>
              </a:rPr>
              <a:t>Содержание</a:t>
            </a:r>
            <a:br>
              <a:rPr lang="ru-RU" b="0" i="0" dirty="0">
                <a:solidFill>
                  <a:srgbClr val="000000"/>
                </a:solidFill>
                <a:effectLst/>
                <a:latin typeface="Linux Libertine"/>
              </a:rPr>
            </a:br>
            <a:endParaRPr lang="ru-RU" b="1" dirty="0">
              <a:effectLst>
                <a:outerShdw blurRad="38100" dist="38100" dir="2700000" algn="tl">
                  <a:srgbClr val="000000">
                    <a:alpha val="43137"/>
                  </a:srgbClr>
                </a:outerShdw>
              </a:effectLst>
            </a:endParaRPr>
          </a:p>
        </p:txBody>
      </p:sp>
      <p:sp>
        <p:nvSpPr>
          <p:cNvPr id="3" name="Объект 2">
            <a:extLst>
              <a:ext uri="{FF2B5EF4-FFF2-40B4-BE49-F238E27FC236}">
                <a16:creationId xmlns:a16="http://schemas.microsoft.com/office/drawing/2014/main" id="{0B97D816-3691-82F6-AE7F-140D4A27646D}"/>
              </a:ext>
            </a:extLst>
          </p:cNvPr>
          <p:cNvSpPr>
            <a:spLocks noGrp="1"/>
          </p:cNvSpPr>
          <p:nvPr>
            <p:ph idx="1"/>
          </p:nvPr>
        </p:nvSpPr>
        <p:spPr>
          <a:xfrm>
            <a:off x="457200" y="1052736"/>
            <a:ext cx="8229600" cy="5472608"/>
          </a:xfrm>
        </p:spPr>
        <p:txBody>
          <a:bodyPr/>
          <a:lstStyle/>
          <a:p>
            <a:pPr marL="0" indent="0">
              <a:buNone/>
            </a:pPr>
            <a:r>
              <a:rPr lang="ru-RU" sz="1800" dirty="0"/>
              <a:t>Введение……………………………………………………………………………………………………………..1</a:t>
            </a:r>
          </a:p>
          <a:p>
            <a:pPr marL="0" indent="0">
              <a:buNone/>
            </a:pPr>
            <a:endParaRPr lang="ru-RU" sz="1800" dirty="0"/>
          </a:p>
          <a:p>
            <a:pPr marL="0" indent="0">
              <a:buNone/>
            </a:pPr>
            <a:r>
              <a:rPr lang="ru-RU" sz="1800" dirty="0"/>
              <a:t>Глава 1. ИСТОРИЧЕСКИЕ ФАКТЫ О КИНО ВЕЛИКОЙ ОТЕЧЕСТВЕННОЙ ВОЙНЫ.</a:t>
            </a:r>
          </a:p>
          <a:p>
            <a:pPr marL="0" indent="0">
              <a:buNone/>
            </a:pPr>
            <a:endParaRPr lang="ru-RU" sz="1800" dirty="0"/>
          </a:p>
          <a:p>
            <a:pPr marL="0" indent="0">
              <a:buNone/>
            </a:pPr>
            <a:r>
              <a:rPr lang="ru-RU" sz="1800" dirty="0"/>
              <a:t>1.1 Общая характеристика  фильмов  о Великой Отечественной войне………....2</a:t>
            </a:r>
          </a:p>
          <a:p>
            <a:pPr marL="0" indent="0">
              <a:buNone/>
            </a:pPr>
            <a:r>
              <a:rPr lang="ru-RU" sz="1800" dirty="0"/>
              <a:t>1.2 Кинооператоры и режиссеры……………………………………………………………………….6</a:t>
            </a:r>
          </a:p>
          <a:p>
            <a:pPr marL="0" indent="0">
              <a:buNone/>
            </a:pPr>
            <a:r>
              <a:rPr lang="ru-RU" sz="1800" dirty="0"/>
              <a:t>1.3 Разбор художественных игровых фильмов…………………………………………………10</a:t>
            </a:r>
          </a:p>
          <a:p>
            <a:pPr marL="0" indent="0">
              <a:buNone/>
            </a:pPr>
            <a:endParaRPr lang="ru-RU" sz="1800" dirty="0"/>
          </a:p>
          <a:p>
            <a:pPr marL="0" indent="0">
              <a:buNone/>
            </a:pPr>
            <a:r>
              <a:rPr lang="ru-RU" sz="1800" dirty="0"/>
              <a:t>Глава 2. ПАТРИОТИЧЕСКОЕ ВОСПИТАНИЕ СВЕРСТНИКОВ.</a:t>
            </a:r>
          </a:p>
          <a:p>
            <a:pPr marL="0" indent="0">
              <a:buNone/>
            </a:pPr>
            <a:endParaRPr lang="ru-RU" sz="1800" dirty="0"/>
          </a:p>
          <a:p>
            <a:pPr marL="0" indent="0">
              <a:buNone/>
            </a:pPr>
            <a:r>
              <a:rPr lang="ru-RU" sz="1800" dirty="0"/>
              <a:t>2.1 Мнение школьников о важности темы войны……………………………………….....19</a:t>
            </a:r>
          </a:p>
          <a:p>
            <a:pPr marL="0" indent="0">
              <a:buNone/>
            </a:pPr>
            <a:r>
              <a:rPr lang="ru-RU" sz="1800" dirty="0"/>
              <a:t>2.2 Предпочтения современных школьников………………………………………………….22</a:t>
            </a:r>
          </a:p>
          <a:p>
            <a:pPr marL="0" indent="0">
              <a:buNone/>
            </a:pPr>
            <a:endParaRPr lang="ru-RU" sz="1800" dirty="0"/>
          </a:p>
          <a:p>
            <a:pPr marL="0" indent="0">
              <a:buNone/>
            </a:pPr>
            <a:r>
              <a:rPr lang="ru-RU" sz="1800" dirty="0"/>
              <a:t>Заключение………………………………………………………………………………………………………..26</a:t>
            </a:r>
          </a:p>
          <a:p>
            <a:pPr marL="0" indent="0">
              <a:buNone/>
            </a:pPr>
            <a:endParaRPr lang="ru-RU" sz="1800" dirty="0"/>
          </a:p>
          <a:p>
            <a:pPr marL="0" indent="0">
              <a:buNone/>
            </a:pPr>
            <a:r>
              <a:rPr lang="ru-RU" sz="1800" dirty="0"/>
              <a:t>Используемые источники информации………………………………………………………......27</a:t>
            </a:r>
          </a:p>
          <a:p>
            <a:pPr marL="0" indent="0">
              <a:buNone/>
            </a:pPr>
            <a:endParaRPr lang="ru-RU" sz="1800" dirty="0"/>
          </a:p>
          <a:p>
            <a:pPr marL="0" indent="0">
              <a:buNone/>
            </a:pPr>
            <a:endParaRPr lang="ru-RU" sz="1800" dirty="0"/>
          </a:p>
          <a:p>
            <a:pPr marL="0" indent="0">
              <a:buNone/>
            </a:pPr>
            <a:endParaRPr lang="ru-RU" dirty="0"/>
          </a:p>
          <a:p>
            <a:pPr marL="0" indent="0">
              <a:buNone/>
            </a:pPr>
            <a:endParaRPr lang="ru-RU" dirty="0"/>
          </a:p>
        </p:txBody>
      </p:sp>
    </p:spTree>
    <p:extLst>
      <p:ext uri="{BB962C8B-B14F-4D97-AF65-F5344CB8AC3E}">
        <p14:creationId xmlns:p14="http://schemas.microsoft.com/office/powerpoint/2010/main" val="781425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B760C4-ACBB-B5A3-FB16-D162ABAF377C}"/>
              </a:ext>
            </a:extLst>
          </p:cNvPr>
          <p:cNvSpPr>
            <a:spLocks noGrp="1"/>
          </p:cNvSpPr>
          <p:nvPr>
            <p:ph type="title"/>
          </p:nvPr>
        </p:nvSpPr>
        <p:spPr>
          <a:xfrm flipV="1">
            <a:off x="457200" y="-675456"/>
            <a:ext cx="8229600" cy="432048"/>
          </a:xfrm>
        </p:spPr>
        <p:txBody>
          <a:bodyPr>
            <a:normAutofit fontScale="90000"/>
          </a:bodyPr>
          <a:lstStyle/>
          <a:p>
            <a:endParaRPr lang="ru-RU" dirty="0"/>
          </a:p>
        </p:txBody>
      </p:sp>
      <p:sp>
        <p:nvSpPr>
          <p:cNvPr id="3" name="Объект 2">
            <a:extLst>
              <a:ext uri="{FF2B5EF4-FFF2-40B4-BE49-F238E27FC236}">
                <a16:creationId xmlns:a16="http://schemas.microsoft.com/office/drawing/2014/main" id="{5F662754-F580-97D2-DD92-D67ADD9D1814}"/>
              </a:ext>
            </a:extLst>
          </p:cNvPr>
          <p:cNvSpPr>
            <a:spLocks noGrp="1"/>
          </p:cNvSpPr>
          <p:nvPr>
            <p:ph idx="1"/>
          </p:nvPr>
        </p:nvSpPr>
        <p:spPr>
          <a:xfrm>
            <a:off x="251520" y="188640"/>
            <a:ext cx="8435280" cy="5937523"/>
          </a:xfrm>
        </p:spPr>
        <p:txBody>
          <a:bodyPr>
            <a:normAutofit/>
          </a:bodyPr>
          <a:lstStyle/>
          <a:p>
            <a:pPr marL="0" indent="0">
              <a:buNone/>
            </a:pPr>
            <a:r>
              <a:rPr lang="ru-RU" sz="1600" dirty="0"/>
              <a:t>     </a:t>
            </a:r>
            <a:r>
              <a:rPr lang="ru-RU" sz="1600" i="1" u="sng" dirty="0"/>
              <a:t>Леонид Иович Гайдай </a:t>
            </a:r>
          </a:p>
          <a:p>
            <a:pPr marL="0" indent="0">
              <a:buNone/>
            </a:pPr>
            <a:r>
              <a:rPr lang="ru-RU" sz="1600" b="0" i="0" dirty="0">
                <a:effectLst/>
                <a:latin typeface="YS Text"/>
              </a:rPr>
              <a:t>Советский и российский кинорежиссёр, сценарист, киноактёр; народный </a:t>
            </a:r>
          </a:p>
          <a:p>
            <a:pPr marL="0" indent="0">
              <a:buNone/>
            </a:pPr>
            <a:r>
              <a:rPr lang="ru-RU" sz="1600" b="0" i="0" dirty="0">
                <a:effectLst/>
                <a:latin typeface="YS Text"/>
              </a:rPr>
              <a:t>артист СССР, лауреат Государственной премии РСФСР им. братьев </a:t>
            </a:r>
          </a:p>
          <a:p>
            <a:pPr marL="0" indent="0">
              <a:buNone/>
            </a:pPr>
            <a:r>
              <a:rPr lang="ru-RU" sz="1600" b="0" i="0" dirty="0">
                <a:effectLst/>
                <a:latin typeface="YS Text"/>
              </a:rPr>
              <a:t>Васильевых. Участник Великой Отечественной войны.  </a:t>
            </a:r>
            <a:r>
              <a:rPr lang="ru-RU" sz="1600" b="0" i="0" dirty="0">
                <a:solidFill>
                  <a:srgbClr val="333333"/>
                </a:solidFill>
                <a:effectLst/>
                <a:latin typeface="cera"/>
              </a:rPr>
              <a:t>«Кавказская пленница»</a:t>
            </a:r>
          </a:p>
          <a:p>
            <a:pPr marL="0" indent="0">
              <a:buNone/>
            </a:pPr>
            <a:endParaRPr lang="ru-RU" sz="1600" dirty="0">
              <a:solidFill>
                <a:srgbClr val="333333"/>
              </a:solidFill>
              <a:latin typeface="cera"/>
            </a:endParaRPr>
          </a:p>
          <a:p>
            <a:pPr marL="0" indent="0">
              <a:buNone/>
            </a:pPr>
            <a:r>
              <a:rPr lang="ru-RU" sz="1600" b="0" i="0" dirty="0">
                <a:solidFill>
                  <a:srgbClr val="333333"/>
                </a:solidFill>
                <a:effectLst/>
                <a:latin typeface="cera"/>
              </a:rPr>
              <a:t>     </a:t>
            </a:r>
            <a:r>
              <a:rPr lang="ru-RU" sz="1600" b="0" i="1" u="sng" dirty="0">
                <a:solidFill>
                  <a:srgbClr val="333333"/>
                </a:solidFill>
                <a:effectLst/>
                <a:latin typeface="cera"/>
              </a:rPr>
              <a:t>Сергей Федорович Бондарчук </a:t>
            </a:r>
            <a:endParaRPr lang="ru-RU" sz="1600" b="0" i="1" u="sng" dirty="0">
              <a:effectLst/>
              <a:latin typeface="YS Text"/>
            </a:endParaRPr>
          </a:p>
          <a:p>
            <a:pPr marL="0" indent="0">
              <a:buNone/>
            </a:pPr>
            <a:r>
              <a:rPr lang="ru-RU" sz="1600" dirty="0"/>
              <a:t> С</a:t>
            </a:r>
            <a:r>
              <a:rPr lang="ru-RU" sz="1600" b="0" i="0" dirty="0">
                <a:effectLst/>
                <a:latin typeface="YS Text"/>
              </a:rPr>
              <a:t>оветский и русский актёр театра, кино и озвучивания, кинорежиссёр,</a:t>
            </a:r>
          </a:p>
          <a:p>
            <a:pPr marL="0" indent="0">
              <a:buNone/>
            </a:pPr>
            <a:r>
              <a:rPr lang="ru-RU" sz="1600" b="0" i="0" dirty="0">
                <a:effectLst/>
                <a:latin typeface="YS Text"/>
              </a:rPr>
              <a:t> сценарист, педагог. Герой Социалистического Труда, народный артист СССР,</a:t>
            </a:r>
          </a:p>
          <a:p>
            <a:pPr marL="0" indent="0">
              <a:buNone/>
            </a:pPr>
            <a:r>
              <a:rPr lang="ru-RU" sz="1600" b="0" i="0" dirty="0">
                <a:effectLst/>
                <a:latin typeface="YS Text"/>
              </a:rPr>
              <a:t> лауреат Сталинской премии, Ленинской премии, Государственной премии </a:t>
            </a:r>
          </a:p>
          <a:p>
            <a:pPr marL="0" indent="0">
              <a:buNone/>
            </a:pPr>
            <a:r>
              <a:rPr lang="ru-RU" sz="1600" b="0" i="0" dirty="0">
                <a:effectLst/>
                <a:latin typeface="YS Text"/>
              </a:rPr>
              <a:t>РСФСР им. братьев Васильевых, Государственной премии СССР и кинопремии</a:t>
            </a:r>
          </a:p>
          <a:p>
            <a:pPr marL="0" indent="0">
              <a:buNone/>
            </a:pPr>
            <a:r>
              <a:rPr lang="ru-RU" sz="1600" b="0" i="0" dirty="0">
                <a:effectLst/>
                <a:latin typeface="YS Text"/>
              </a:rPr>
              <a:t> «Оскар» за фильм «Война и мир». Кавалер двух орденов Ленина. </a:t>
            </a:r>
          </a:p>
          <a:p>
            <a:pPr marL="0" indent="0">
              <a:buNone/>
            </a:pPr>
            <a:r>
              <a:rPr lang="ru-RU" sz="1600" b="0" i="0" dirty="0">
                <a:effectLst/>
                <a:latin typeface="YS Text"/>
              </a:rPr>
              <a:t>Участник Великой Отечественной войны.</a:t>
            </a:r>
          </a:p>
          <a:p>
            <a:pPr marL="0" indent="0">
              <a:buNone/>
            </a:pPr>
            <a:endParaRPr lang="ru-RU" sz="1600" dirty="0">
              <a:latin typeface="YS Text"/>
            </a:endParaRPr>
          </a:p>
          <a:p>
            <a:pPr marL="0" indent="0">
              <a:buNone/>
            </a:pPr>
            <a:r>
              <a:rPr lang="ru-RU" sz="1600" i="1" u="sng" dirty="0">
                <a:latin typeface="YS Text"/>
              </a:rPr>
              <a:t>     Михаил Константинович Калатозов</a:t>
            </a:r>
          </a:p>
          <a:p>
            <a:pPr marL="0" indent="0">
              <a:buNone/>
            </a:pPr>
            <a:r>
              <a:rPr lang="ru-RU" sz="1600" b="0" i="0" dirty="0">
                <a:effectLst/>
                <a:latin typeface="YS Text"/>
              </a:rPr>
              <a:t>Советский кинорежиссёр, кинооператор и сценарист. Единственный</a:t>
            </a:r>
          </a:p>
          <a:p>
            <a:pPr marL="0" indent="0">
              <a:buNone/>
            </a:pPr>
            <a:r>
              <a:rPr lang="ru-RU" sz="1600" b="0" i="0" dirty="0">
                <a:effectLst/>
                <a:latin typeface="YS Text"/>
              </a:rPr>
              <a:t> советский режиссёр, чей фильм был удостоен «Золотой пальмовой ветви» </a:t>
            </a:r>
          </a:p>
          <a:p>
            <a:pPr marL="0" indent="0">
              <a:buNone/>
            </a:pPr>
            <a:r>
              <a:rPr lang="ru-RU" sz="1600" b="0" i="0" dirty="0">
                <a:effectLst/>
                <a:latin typeface="YS Text"/>
              </a:rPr>
              <a:t>Каннского кинофестиваля. Народный артист СССР. </a:t>
            </a:r>
            <a:endParaRPr lang="ru-RU" sz="1600" dirty="0">
              <a:latin typeface="YS Text"/>
            </a:endParaRPr>
          </a:p>
          <a:p>
            <a:pPr marL="0" indent="0">
              <a:buNone/>
            </a:pPr>
            <a:r>
              <a:rPr lang="ru-RU" sz="1600" b="0" i="0" dirty="0">
                <a:effectLst/>
                <a:latin typeface="YS Text"/>
              </a:rPr>
              <a:t>Лауреат Сталинской премии второй степени</a:t>
            </a:r>
            <a:endParaRPr lang="ru-RU" sz="1600" dirty="0">
              <a:latin typeface="YS Text"/>
            </a:endParaRPr>
          </a:p>
          <a:p>
            <a:pPr marL="0" indent="0">
              <a:buNone/>
            </a:pPr>
            <a:endParaRPr lang="ru-RU" sz="1600" dirty="0"/>
          </a:p>
        </p:txBody>
      </p:sp>
      <p:pic>
        <p:nvPicPr>
          <p:cNvPr id="5" name="Рисунок 4">
            <a:extLst>
              <a:ext uri="{FF2B5EF4-FFF2-40B4-BE49-F238E27FC236}">
                <a16:creationId xmlns:a16="http://schemas.microsoft.com/office/drawing/2014/main" id="{94B58E3C-8214-CC44-9641-5EB25A53AC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2" y="332656"/>
            <a:ext cx="1080120" cy="1313627"/>
          </a:xfrm>
          <a:prstGeom prst="rect">
            <a:avLst/>
          </a:prstGeom>
        </p:spPr>
      </p:pic>
      <p:pic>
        <p:nvPicPr>
          <p:cNvPr id="7" name="Рисунок 6">
            <a:extLst>
              <a:ext uri="{FF2B5EF4-FFF2-40B4-BE49-F238E27FC236}">
                <a16:creationId xmlns:a16="http://schemas.microsoft.com/office/drawing/2014/main" id="{C1A20BC6-EE11-ECFA-CAFE-1A0160558E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567" y="2324611"/>
            <a:ext cx="1080120" cy="1320396"/>
          </a:xfrm>
          <a:prstGeom prst="rect">
            <a:avLst/>
          </a:prstGeom>
        </p:spPr>
      </p:pic>
      <p:pic>
        <p:nvPicPr>
          <p:cNvPr id="9" name="Рисунок 8">
            <a:extLst>
              <a:ext uri="{FF2B5EF4-FFF2-40B4-BE49-F238E27FC236}">
                <a16:creationId xmlns:a16="http://schemas.microsoft.com/office/drawing/2014/main" id="{DCA30312-A830-EE69-7E2B-772B7B4D3D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9622" y="4327001"/>
            <a:ext cx="1080120" cy="1313627"/>
          </a:xfrm>
          <a:prstGeom prst="rect">
            <a:avLst/>
          </a:prstGeom>
        </p:spPr>
      </p:pic>
    </p:spTree>
    <p:extLst>
      <p:ext uri="{BB962C8B-B14F-4D97-AF65-F5344CB8AC3E}">
        <p14:creationId xmlns:p14="http://schemas.microsoft.com/office/powerpoint/2010/main" val="3509106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ECFA20-A81D-9B2A-0152-20863289C13B}"/>
              </a:ext>
            </a:extLst>
          </p:cNvPr>
          <p:cNvSpPr>
            <a:spLocks noGrp="1"/>
          </p:cNvSpPr>
          <p:nvPr>
            <p:ph type="title"/>
          </p:nvPr>
        </p:nvSpPr>
        <p:spPr>
          <a:xfrm flipH="1">
            <a:off x="431032" y="908720"/>
            <a:ext cx="8712967" cy="360040"/>
          </a:xfrm>
        </p:spPr>
        <p:txBody>
          <a:bodyPr>
            <a:normAutofit fontScale="90000"/>
          </a:bodyPr>
          <a:lstStyle/>
          <a:p>
            <a:pPr algn="l"/>
            <a:r>
              <a:rPr lang="ru-RU" b="1" u="sng" dirty="0">
                <a:effectLst>
                  <a:outerShdw blurRad="38100" dist="38100" dir="2700000" algn="tl">
                    <a:srgbClr val="000000">
                      <a:alpha val="43137"/>
                    </a:srgbClr>
                  </a:outerShdw>
                </a:effectLst>
              </a:rPr>
              <a:t>1.3 Разбор художественных игровых фильмов</a:t>
            </a:r>
            <a:br>
              <a:rPr lang="ru-RU" dirty="0">
                <a:effectLst>
                  <a:outerShdw blurRad="38100" dist="38100" dir="2700000" algn="tl">
                    <a:srgbClr val="000000">
                      <a:alpha val="43137"/>
                    </a:srgbClr>
                  </a:outerShdw>
                </a:effectLst>
              </a:rPr>
            </a:br>
            <a:endParaRPr lang="ru-RU" dirty="0">
              <a:effectLst>
                <a:outerShdw blurRad="38100" dist="38100" dir="2700000" algn="tl">
                  <a:srgbClr val="000000">
                    <a:alpha val="43137"/>
                  </a:srgbClr>
                </a:outerShdw>
              </a:effectLst>
            </a:endParaRPr>
          </a:p>
        </p:txBody>
      </p:sp>
      <p:sp>
        <p:nvSpPr>
          <p:cNvPr id="3" name="Объект 2">
            <a:extLst>
              <a:ext uri="{FF2B5EF4-FFF2-40B4-BE49-F238E27FC236}">
                <a16:creationId xmlns:a16="http://schemas.microsoft.com/office/drawing/2014/main" id="{1E57FC20-7E79-FCA9-F860-ADA7239E25B4}"/>
              </a:ext>
            </a:extLst>
          </p:cNvPr>
          <p:cNvSpPr>
            <a:spLocks noGrp="1"/>
          </p:cNvSpPr>
          <p:nvPr>
            <p:ph idx="1"/>
          </p:nvPr>
        </p:nvSpPr>
        <p:spPr>
          <a:xfrm>
            <a:off x="323528" y="1556792"/>
            <a:ext cx="8229600" cy="4968552"/>
          </a:xfrm>
        </p:spPr>
        <p:txBody>
          <a:bodyPr>
            <a:noAutofit/>
          </a:bodyPr>
          <a:lstStyle/>
          <a:p>
            <a:pPr algn="l"/>
            <a:r>
              <a:rPr lang="ru-RU" sz="1600" b="1" i="0" dirty="0">
                <a:solidFill>
                  <a:srgbClr val="202122"/>
                </a:solidFill>
                <a:effectLst/>
                <a:latin typeface="Arial" panose="020B0604020202020204" pitchFamily="34" charset="0"/>
              </a:rPr>
              <a:t>Художественный фильм</a:t>
            </a:r>
            <a:r>
              <a:rPr lang="ru-RU" sz="1600" b="0" i="0" dirty="0">
                <a:solidFill>
                  <a:srgbClr val="202122"/>
                </a:solidFill>
                <a:effectLst/>
                <a:latin typeface="Arial" panose="020B0604020202020204" pitchFamily="34" charset="0"/>
              </a:rPr>
              <a:t> — произведение киноискусства, фильм  как продукт художественного творчества, имеющий в основе вымышленный сюжет, воплощённый в сценарии и интерпретируемый режиссером, который создаётся с помощью актерской игры или средств мультипликации.</a:t>
            </a:r>
          </a:p>
          <a:p>
            <a:pPr algn="l"/>
            <a:r>
              <a:rPr lang="ru-RU" sz="1600" b="0" i="0" dirty="0">
                <a:solidFill>
                  <a:srgbClr val="2C2D2E"/>
                </a:solidFill>
                <a:effectLst/>
                <a:latin typeface="Helvetica" panose="020B0604020202020204" pitchFamily="34" charset="0"/>
              </a:rPr>
              <a:t>Вид кинематографа</a:t>
            </a:r>
            <a:endParaRPr lang="ru-RU" sz="1600" b="0" i="0" dirty="0">
              <a:solidFill>
                <a:srgbClr val="202122"/>
              </a:solidFill>
              <a:effectLst/>
              <a:latin typeface="Arial" panose="020B0604020202020204" pitchFamily="34" charset="0"/>
            </a:endParaRPr>
          </a:p>
          <a:p>
            <a:pPr algn="l"/>
            <a:r>
              <a:rPr lang="ru-RU" sz="1600" b="0" i="0" dirty="0">
                <a:solidFill>
                  <a:srgbClr val="202122"/>
                </a:solidFill>
                <a:effectLst/>
                <a:latin typeface="Arial" panose="020B0604020202020204" pitchFamily="34" charset="0"/>
              </a:rPr>
              <a:t>Художественный фильм может быть создан и в формах псевдодокументального и научно-популярного фильма.</a:t>
            </a:r>
          </a:p>
          <a:p>
            <a:pPr algn="l"/>
            <a:r>
              <a:rPr lang="ru-RU" sz="1600" b="0" i="0" dirty="0">
                <a:solidFill>
                  <a:srgbClr val="202122"/>
                </a:solidFill>
                <a:effectLst/>
                <a:latin typeface="Arial" panose="020B0604020202020204" pitchFamily="34" charset="0"/>
              </a:rPr>
              <a:t>Часто мультипликационное (анимационное) кино по ошибке противопоставляют художественному кино, подразумевая под художественным фильмом исключительно игровую форму. На самом деле игровое и мультипликационное кино являются разновидностями художественного кина</a:t>
            </a:r>
          </a:p>
          <a:p>
            <a:pPr algn="l"/>
            <a:r>
              <a:rPr lang="ru-RU" sz="1600" b="0" i="0" dirty="0">
                <a:solidFill>
                  <a:srgbClr val="202122"/>
                </a:solidFill>
                <a:effectLst/>
                <a:latin typeface="Arial" panose="020B0604020202020204" pitchFamily="34" charset="0"/>
              </a:rPr>
              <a:t> </a:t>
            </a:r>
            <a:r>
              <a:rPr lang="ru-RU" sz="1600" b="0" i="0" dirty="0">
                <a:solidFill>
                  <a:srgbClr val="222222"/>
                </a:solidFill>
                <a:effectLst/>
                <a:latin typeface="Verdana" panose="020B0604030504040204" pitchFamily="34" charset="0"/>
              </a:rPr>
              <a:t>длится более часа</a:t>
            </a:r>
          </a:p>
          <a:p>
            <a:pPr algn="l"/>
            <a:r>
              <a:rPr lang="ru-RU" sz="1600" b="0" i="0" dirty="0">
                <a:solidFill>
                  <a:srgbClr val="222222"/>
                </a:solidFill>
                <a:effectLst/>
                <a:latin typeface="Verdana" panose="020B0604030504040204" pitchFamily="34" charset="0"/>
              </a:rPr>
              <a:t>большинство фильмов, которые коммерчески выпущены в кинотеатрах по всему миру, являются художественными фильмами. Этот формат чаще всего используется кинематографистами, чтобы рассказывать истории на большом экране.</a:t>
            </a:r>
            <a:endParaRPr lang="ru-RU" sz="1600" dirty="0"/>
          </a:p>
        </p:txBody>
      </p:sp>
    </p:spTree>
    <p:extLst>
      <p:ext uri="{BB962C8B-B14F-4D97-AF65-F5344CB8AC3E}">
        <p14:creationId xmlns:p14="http://schemas.microsoft.com/office/powerpoint/2010/main" val="1741499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F1AED3-0F7D-68D4-B405-A849532B983C}"/>
              </a:ext>
            </a:extLst>
          </p:cNvPr>
          <p:cNvSpPr>
            <a:spLocks noGrp="1"/>
          </p:cNvSpPr>
          <p:nvPr>
            <p:ph type="title"/>
          </p:nvPr>
        </p:nvSpPr>
        <p:spPr>
          <a:xfrm>
            <a:off x="457200" y="274638"/>
            <a:ext cx="8229600" cy="562074"/>
          </a:xfrm>
        </p:spPr>
        <p:txBody>
          <a:bodyPr>
            <a:normAutofit fontScale="90000"/>
          </a:bodyPr>
          <a:lstStyle/>
          <a:p>
            <a:r>
              <a:rPr lang="ru-RU" b="1" u="sng" dirty="0"/>
              <a:t>Два бойца</a:t>
            </a:r>
          </a:p>
        </p:txBody>
      </p:sp>
      <p:sp>
        <p:nvSpPr>
          <p:cNvPr id="3" name="Объект 2">
            <a:extLst>
              <a:ext uri="{FF2B5EF4-FFF2-40B4-BE49-F238E27FC236}">
                <a16:creationId xmlns:a16="http://schemas.microsoft.com/office/drawing/2014/main" id="{A2A73186-8CF4-B2B9-B0DF-0D85DEFFCFBE}"/>
              </a:ext>
            </a:extLst>
          </p:cNvPr>
          <p:cNvSpPr>
            <a:spLocks noGrp="1"/>
          </p:cNvSpPr>
          <p:nvPr>
            <p:ph idx="1"/>
          </p:nvPr>
        </p:nvSpPr>
        <p:spPr>
          <a:xfrm>
            <a:off x="457200" y="1124744"/>
            <a:ext cx="8229600" cy="5458618"/>
          </a:xfrm>
        </p:spPr>
        <p:txBody>
          <a:bodyPr>
            <a:normAutofit fontScale="92500" lnSpcReduction="20000"/>
          </a:bodyPr>
          <a:lstStyle/>
          <a:p>
            <a:pPr marL="0" indent="0">
              <a:buNone/>
            </a:pPr>
            <a:r>
              <a:rPr lang="ru-RU" sz="1700" b="1" i="0" dirty="0">
                <a:solidFill>
                  <a:srgbClr val="202122"/>
                </a:solidFill>
                <a:effectLst/>
                <a:latin typeface="Arial" panose="020B0604020202020204" pitchFamily="34" charset="0"/>
              </a:rPr>
              <a:t>   «Два бойца»</a:t>
            </a:r>
            <a:r>
              <a:rPr lang="ru-RU" sz="1700" b="0" i="0" dirty="0">
                <a:solidFill>
                  <a:srgbClr val="202122"/>
                </a:solidFill>
                <a:effectLst/>
                <a:latin typeface="Arial" panose="020B0604020202020204" pitchFamily="34" charset="0"/>
              </a:rPr>
              <a:t> — художественный фильм, снятый режиссёром Леонидом Луковым в Ташкенте в условиях эвакуации, во время Великой Отечественной войны, в 1943 году. В 1963 году киностудией имени М. Горького сделана «новая редакция» фильма. Снят по повести Льва Славина «Мои земляки», рассказывающий о нерушимой фронтовой дружбе двух советских бойцов в годы Великой Отечественной войны.</a:t>
            </a:r>
          </a:p>
          <a:p>
            <a:pPr marL="0" indent="0" algn="l">
              <a:buNone/>
            </a:pPr>
            <a:r>
              <a:rPr lang="ru-RU" sz="1700" b="0" i="0" dirty="0">
                <a:solidFill>
                  <a:srgbClr val="202122"/>
                </a:solidFill>
                <a:effectLst/>
                <a:latin typeface="Arial" panose="020B0604020202020204" pitchFamily="34" charset="0"/>
              </a:rPr>
              <a:t>Шёл 1941 год. Это был год тяжёлых и напряжённых боёв на Ленинградском фронте. Крепкая товарищеская спайка помогала бойцам в трудные минуты ожесточённых сражений. Глубокая боевая дружба соединила и пулемётчика Аркадия Дзюбина, сварщика из Одессы, с уральским сталеваром Сашей Свинцовым. Но однажды друзья серьёзно поссорились: получив очередной однодневный отпуск, они гуляли по Ленинграду. Немного смущаясь, Саша признался своему другу, что в городе у него есть знакомая девушка Тася, которая приглашала его к себе в гости. Весь вечер, пока друзья были в гостях у Таси, Аркадий не замолкал ни на минуту. Он рассказывал смешные истории, шутил и пел, а Саша просидел всё время молча.</a:t>
            </a:r>
          </a:p>
          <a:p>
            <a:pPr marL="0" indent="0" algn="l">
              <a:buNone/>
            </a:pPr>
            <a:r>
              <a:rPr lang="ru-RU" sz="1700" b="0" i="0" dirty="0">
                <a:solidFill>
                  <a:srgbClr val="202122"/>
                </a:solidFill>
                <a:effectLst/>
                <a:latin typeface="Arial" panose="020B0604020202020204" pitchFamily="34" charset="0"/>
              </a:rPr>
              <a:t>Когда Аркадий и Саша вернулись поздно вечером в свою воинскую часть, оказалось, что за время их отсутствия был тяжёлый бой, а многие из однополчан погибли. Чтобы поднять настроение бойцов, Аркадий с присущим ему остроумием рассказывает товарищам историю «несчастной» Сашиной любви. Свинцов глубоко обижен шуткой друга, и они ссорятся, но эта ссора разлучает друзей ненадолго. Закипает жаркий бой, и Дзюбин защищает ДОТ (долговременная огневая точка) от атакующего противника.</a:t>
            </a:r>
          </a:p>
          <a:p>
            <a:pPr marL="0" indent="0" algn="l">
              <a:buNone/>
            </a:pPr>
            <a:r>
              <a:rPr lang="ru-RU" sz="1700" b="0" i="0" dirty="0">
                <a:solidFill>
                  <a:srgbClr val="202122"/>
                </a:solidFill>
                <a:effectLst/>
                <a:latin typeface="Arial" panose="020B0604020202020204" pitchFamily="34" charset="0"/>
              </a:rPr>
              <a:t>Боец выполняет задание, но при этом его тяжело ранят. Рискуя жизнью, Саша выносит раненого друга с поля боя.</a:t>
            </a:r>
          </a:p>
          <a:p>
            <a:pPr marL="0" indent="0">
              <a:buNone/>
            </a:pPr>
            <a:r>
              <a:rPr lang="ru-RU" sz="1600" dirty="0"/>
              <a:t>  </a:t>
            </a:r>
          </a:p>
        </p:txBody>
      </p:sp>
    </p:spTree>
    <p:extLst>
      <p:ext uri="{BB962C8B-B14F-4D97-AF65-F5344CB8AC3E}">
        <p14:creationId xmlns:p14="http://schemas.microsoft.com/office/powerpoint/2010/main" val="543650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A0FC84-E968-4826-BE8E-A4CAC48A5130}"/>
              </a:ext>
            </a:extLst>
          </p:cNvPr>
          <p:cNvSpPr>
            <a:spLocks noGrp="1"/>
          </p:cNvSpPr>
          <p:nvPr>
            <p:ph type="title"/>
          </p:nvPr>
        </p:nvSpPr>
        <p:spPr>
          <a:xfrm>
            <a:off x="457200" y="274638"/>
            <a:ext cx="8229600" cy="706090"/>
          </a:xfrm>
        </p:spPr>
        <p:txBody>
          <a:bodyPr>
            <a:normAutofit fontScale="90000"/>
          </a:bodyPr>
          <a:lstStyle/>
          <a:p>
            <a:r>
              <a:rPr lang="ru-RU" b="1" u="sng" dirty="0"/>
              <a:t>Т-3</a:t>
            </a:r>
            <a:r>
              <a:rPr lang="en-US" b="1" u="sng" dirty="0"/>
              <a:t>4</a:t>
            </a:r>
            <a:endParaRPr lang="ru-RU" b="1" u="sng" dirty="0"/>
          </a:p>
        </p:txBody>
      </p:sp>
      <p:sp>
        <p:nvSpPr>
          <p:cNvPr id="3" name="Объект 2">
            <a:extLst>
              <a:ext uri="{FF2B5EF4-FFF2-40B4-BE49-F238E27FC236}">
                <a16:creationId xmlns:a16="http://schemas.microsoft.com/office/drawing/2014/main" id="{0750D7BB-F303-C13A-11F8-9C96AA5005D3}"/>
              </a:ext>
            </a:extLst>
          </p:cNvPr>
          <p:cNvSpPr>
            <a:spLocks noGrp="1"/>
          </p:cNvSpPr>
          <p:nvPr>
            <p:ph idx="1"/>
          </p:nvPr>
        </p:nvSpPr>
        <p:spPr>
          <a:xfrm>
            <a:off x="457200" y="980728"/>
            <a:ext cx="8229600" cy="5602634"/>
          </a:xfrm>
        </p:spPr>
        <p:txBody>
          <a:bodyPr>
            <a:normAutofit fontScale="25000" lnSpcReduction="20000"/>
          </a:bodyPr>
          <a:lstStyle/>
          <a:p>
            <a:pPr marL="0" indent="0" algn="l">
              <a:buNone/>
            </a:pPr>
            <a:r>
              <a:rPr lang="ru-RU" sz="6400" b="1" i="0" dirty="0">
                <a:solidFill>
                  <a:srgbClr val="202122"/>
                </a:solidFill>
                <a:effectLst/>
                <a:latin typeface="Arial" panose="020B0604020202020204" pitchFamily="34" charset="0"/>
              </a:rPr>
              <a:t>   «Т-34»</a:t>
            </a:r>
            <a:r>
              <a:rPr lang="ru-RU" sz="6400" b="0" i="0" dirty="0">
                <a:solidFill>
                  <a:srgbClr val="202122"/>
                </a:solidFill>
                <a:effectLst/>
                <a:latin typeface="Arial" panose="020B0604020202020204" pitchFamily="34" charset="0"/>
              </a:rPr>
              <a:t> — российский</a:t>
            </a:r>
            <a:r>
              <a:rPr lang="en-US" sz="6400" b="0" i="0" dirty="0">
                <a:solidFill>
                  <a:srgbClr val="202122"/>
                </a:solidFill>
                <a:effectLst/>
                <a:latin typeface="Arial" panose="020B0604020202020204" pitchFamily="34" charset="0"/>
              </a:rPr>
              <a:t> </a:t>
            </a:r>
            <a:r>
              <a:rPr lang="ru-RU" sz="6400" b="0" i="0" dirty="0">
                <a:solidFill>
                  <a:srgbClr val="202122"/>
                </a:solidFill>
                <a:effectLst/>
                <a:latin typeface="Arial" panose="020B0604020202020204" pitchFamily="34" charset="0"/>
              </a:rPr>
              <a:t>военно-приключенческий боевик 2018 года режиссёра Алексея Сидорова.</a:t>
            </a:r>
          </a:p>
          <a:p>
            <a:pPr marL="0" indent="0">
              <a:buNone/>
            </a:pPr>
            <a:r>
              <a:rPr lang="ru-RU" sz="6400" b="0" i="0" dirty="0">
                <a:solidFill>
                  <a:srgbClr val="202122"/>
                </a:solidFill>
                <a:effectLst/>
                <a:latin typeface="Arial" panose="020B0604020202020204" pitchFamily="34" charset="0"/>
              </a:rPr>
              <a:t>Премьера фильма в кинотеатрах России состоялась 1 января 2019 года. Выход в мировой прокат состоялся 11 января 2019 года. Телевизионная премьера фильма прошла 9 мая 2019 года, в День Победы, на телеканале </a:t>
            </a:r>
            <a:r>
              <a:rPr lang="en-US" sz="6400" b="0" i="0" dirty="0">
                <a:solidFill>
                  <a:srgbClr val="202122"/>
                </a:solidFill>
                <a:effectLst/>
                <a:latin typeface="Arial" panose="020B0604020202020204" pitchFamily="34" charset="0"/>
              </a:rPr>
              <a:t>“</a:t>
            </a:r>
            <a:r>
              <a:rPr lang="ru-RU" sz="6400" b="0" i="0" dirty="0">
                <a:solidFill>
                  <a:srgbClr val="202122"/>
                </a:solidFill>
                <a:effectLst/>
                <a:latin typeface="Arial" panose="020B0604020202020204" pitchFamily="34" charset="0"/>
              </a:rPr>
              <a:t>Россия-1</a:t>
            </a:r>
            <a:r>
              <a:rPr lang="en-US" sz="6400" b="0" i="0" dirty="0">
                <a:solidFill>
                  <a:srgbClr val="202122"/>
                </a:solidFill>
                <a:effectLst/>
                <a:latin typeface="Arial" panose="020B0604020202020204" pitchFamily="34" charset="0"/>
              </a:rPr>
              <a:t>”</a:t>
            </a:r>
            <a:r>
              <a:rPr lang="ru-RU" sz="6400" b="0" i="0" dirty="0">
                <a:solidFill>
                  <a:srgbClr val="202122"/>
                </a:solidFill>
                <a:effectLst/>
                <a:latin typeface="Arial" panose="020B0604020202020204" pitchFamily="34" charset="0"/>
              </a:rPr>
              <a:t>.</a:t>
            </a:r>
          </a:p>
          <a:p>
            <a:pPr marL="0" indent="0" algn="l">
              <a:buNone/>
            </a:pPr>
            <a:r>
              <a:rPr lang="ru-RU" sz="6400" b="0" i="0" dirty="0">
                <a:solidFill>
                  <a:srgbClr val="202122"/>
                </a:solidFill>
                <a:effectLst/>
                <a:latin typeface="Arial" panose="020B0604020202020204" pitchFamily="34" charset="0"/>
              </a:rPr>
              <a:t>Ноябрь 1941 года. Идёт Великая Отечественная война. Наступающие войска нацисткой Германии приближаются к Москве.</a:t>
            </a:r>
          </a:p>
          <a:p>
            <a:pPr marL="0" indent="0" algn="l">
              <a:buNone/>
            </a:pPr>
            <a:r>
              <a:rPr lang="ru-RU" sz="6400" b="0" i="0" dirty="0">
                <a:solidFill>
                  <a:srgbClr val="202122"/>
                </a:solidFill>
                <a:effectLst/>
                <a:latin typeface="Arial" panose="020B0604020202020204" pitchFamily="34" charset="0"/>
              </a:rPr>
              <a:t>Молодой танкист Красной армии Николай Ивушкин, только окончивший ускоренные курсы младших лейтенантов с отличием, прибывает на фронт в действующую армию в район подмосковной деревни </a:t>
            </a:r>
            <a:r>
              <a:rPr lang="ru-RU" sz="6400" b="0" i="0" dirty="0" err="1">
                <a:solidFill>
                  <a:srgbClr val="202122"/>
                </a:solidFill>
                <a:effectLst/>
                <a:latin typeface="Arial" panose="020B0604020202020204" pitchFamily="34" charset="0"/>
              </a:rPr>
              <a:t>Нефёдовка</a:t>
            </a:r>
            <a:r>
              <a:rPr lang="ru-RU" sz="6400" b="0" i="0" dirty="0">
                <a:solidFill>
                  <a:srgbClr val="202122"/>
                </a:solidFill>
                <a:effectLst/>
                <a:latin typeface="Arial" panose="020B0604020202020204" pitchFamily="34" charset="0"/>
              </a:rPr>
              <a:t>; вместе с водителем полуторки, доставлявшем провизию, они едва спасаются, чуть не став мишенью для немецкого танка.</a:t>
            </a:r>
          </a:p>
          <a:p>
            <a:pPr marL="0" indent="0" algn="l">
              <a:buNone/>
            </a:pPr>
            <a:r>
              <a:rPr lang="ru-RU" sz="6400" b="0" i="0" dirty="0">
                <a:solidFill>
                  <a:srgbClr val="202122"/>
                </a:solidFill>
                <a:effectLst/>
                <a:latin typeface="Arial" panose="020B0604020202020204" pitchFamily="34" charset="0"/>
              </a:rPr>
              <a:t>В расположении части Ивушкину приказывают принять командование единственным уцелевшим советским танком Т-34-76, так как среди уцелевших из батальона остался один танк и несколько солдат.</a:t>
            </a:r>
          </a:p>
          <a:p>
            <a:pPr marL="0" indent="0" algn="l">
              <a:buNone/>
            </a:pPr>
            <a:r>
              <a:rPr lang="ru-RU" sz="6400" b="0" i="0" dirty="0">
                <a:solidFill>
                  <a:srgbClr val="202122"/>
                </a:solidFill>
                <a:effectLst/>
                <a:latin typeface="Arial" panose="020B0604020202020204" pitchFamily="34" charset="0"/>
              </a:rPr>
              <a:t>Вскоре к деревне прибывает </a:t>
            </a:r>
            <a:r>
              <a:rPr lang="ru-RU" sz="6400" b="0" i="0" dirty="0" err="1">
                <a:solidFill>
                  <a:srgbClr val="202122"/>
                </a:solidFill>
                <a:effectLst/>
                <a:latin typeface="Arial" panose="020B0604020202020204" pitchFamily="34" charset="0"/>
              </a:rPr>
              <a:t>подразделени</a:t>
            </a:r>
            <a:r>
              <a:rPr lang="ru-RU" sz="6400" b="0" i="0" dirty="0">
                <a:solidFill>
                  <a:srgbClr val="202122"/>
                </a:solidFill>
                <a:effectLst/>
                <a:latin typeface="Arial" panose="020B0604020202020204" pitchFamily="34" charset="0"/>
              </a:rPr>
              <a:t> </a:t>
            </a:r>
            <a:r>
              <a:rPr lang="ru-RU" sz="6400" b="0" i="0" dirty="0" err="1">
                <a:solidFill>
                  <a:srgbClr val="202122"/>
                </a:solidFill>
                <a:effectLst/>
                <a:latin typeface="Arial" panose="020B0604020202020204" pitchFamily="34" charset="0"/>
              </a:rPr>
              <a:t>гауптмана</a:t>
            </a:r>
            <a:r>
              <a:rPr lang="ru-RU" sz="6400" b="0" i="0" dirty="0">
                <a:solidFill>
                  <a:srgbClr val="202122"/>
                </a:solidFill>
                <a:effectLst/>
                <a:latin typeface="Arial" panose="020B0604020202020204" pitchFamily="34" charset="0"/>
              </a:rPr>
              <a:t> Клауса </a:t>
            </a:r>
            <a:r>
              <a:rPr lang="ru-RU" sz="6400" b="0" i="0" dirty="0" err="1">
                <a:solidFill>
                  <a:srgbClr val="202122"/>
                </a:solidFill>
                <a:effectLst/>
                <a:latin typeface="Arial" panose="020B0604020202020204" pitchFamily="34" charset="0"/>
              </a:rPr>
              <a:t>Ягера</a:t>
            </a:r>
            <a:r>
              <a:rPr lang="ru-RU" sz="6400" b="0" i="0" dirty="0">
                <a:solidFill>
                  <a:srgbClr val="202122"/>
                </a:solidFill>
                <a:effectLst/>
                <a:latin typeface="Arial" panose="020B0604020202020204" pitchFamily="34" charset="0"/>
              </a:rPr>
              <a:t> из 11-й танковой дивизии вермахта. 27 ноября 1941 года происходит танковый бой, во время которого Ивушкин и его экипаж уничтожают вс танковую роту </a:t>
            </a:r>
            <a:r>
              <a:rPr lang="ru-RU" sz="6400" b="0" i="0" dirty="0" err="1">
                <a:solidFill>
                  <a:srgbClr val="202122"/>
                </a:solidFill>
                <a:effectLst/>
                <a:latin typeface="Arial" panose="020B0604020202020204" pitchFamily="34" charset="0"/>
              </a:rPr>
              <a:t>Ягера</a:t>
            </a:r>
            <a:r>
              <a:rPr lang="ru-RU" sz="6400" b="0" i="0" dirty="0">
                <a:solidFill>
                  <a:srgbClr val="202122"/>
                </a:solidFill>
                <a:effectLst/>
                <a:latin typeface="Arial" panose="020B0604020202020204" pitchFamily="34" charset="0"/>
              </a:rPr>
              <a:t>, при этом, первым выстрелом из засады — одним снарядом два танка сразу. В конце боя экипаж Клауса </a:t>
            </a:r>
            <a:r>
              <a:rPr lang="ru-RU" sz="6400" b="0" i="0" dirty="0" err="1">
                <a:solidFill>
                  <a:srgbClr val="202122"/>
                </a:solidFill>
                <a:effectLst/>
                <a:latin typeface="Arial" panose="020B0604020202020204" pitchFamily="34" charset="0"/>
              </a:rPr>
              <a:t>Ягера</a:t>
            </a:r>
            <a:r>
              <a:rPr lang="ru-RU" sz="6400" b="0" i="0" dirty="0">
                <a:solidFill>
                  <a:srgbClr val="202122"/>
                </a:solidFill>
                <a:effectLst/>
                <a:latin typeface="Arial" panose="020B0604020202020204" pitchFamily="34" charset="0"/>
              </a:rPr>
              <a:t> остаётся один на один с экипажем Ивушкина. Противники подбивают машины друг друга. Выжить удаётся только </a:t>
            </a:r>
            <a:r>
              <a:rPr lang="ru-RU" sz="6400" b="0" i="0" dirty="0" err="1">
                <a:solidFill>
                  <a:srgbClr val="202122"/>
                </a:solidFill>
                <a:effectLst/>
                <a:latin typeface="Arial" panose="020B0604020202020204" pitchFamily="34" charset="0"/>
              </a:rPr>
              <a:t>Ягеру</a:t>
            </a:r>
            <a:r>
              <a:rPr lang="ru-RU" sz="6400" b="0" i="0" dirty="0">
                <a:solidFill>
                  <a:srgbClr val="202122"/>
                </a:solidFill>
                <a:effectLst/>
                <a:latin typeface="Arial" panose="020B0604020202020204" pitchFamily="34" charset="0"/>
              </a:rPr>
              <a:t>, Ивушкину и механику-водителю Степану Василёнку. Ивушкин и Василёнок, будучи ранеными, попадают в фашистский плен.</a:t>
            </a:r>
          </a:p>
          <a:p>
            <a:pPr marL="0" indent="0" algn="l">
              <a:buNone/>
            </a:pPr>
            <a:r>
              <a:rPr lang="ru-RU" sz="6400" b="0" i="0" dirty="0">
                <a:solidFill>
                  <a:srgbClr val="202122"/>
                </a:solidFill>
                <a:effectLst/>
                <a:latin typeface="Arial" panose="020B0604020202020204" pitchFamily="34" charset="0"/>
              </a:rPr>
              <a:t>Лето 1944 года. Ивушкина и других военнопленных доставляют в </a:t>
            </a:r>
            <a:r>
              <a:rPr lang="ru-RU" sz="6400" dirty="0">
                <a:solidFill>
                  <a:srgbClr val="202122"/>
                </a:solidFill>
                <a:latin typeface="Arial" panose="020B0604020202020204" pitchFamily="34" charset="0"/>
              </a:rPr>
              <a:t>Тюрингию в немецкий концентрационный лагерь </a:t>
            </a:r>
            <a:r>
              <a:rPr lang="en-US" sz="6400" dirty="0">
                <a:solidFill>
                  <a:srgbClr val="202122"/>
                </a:solidFill>
                <a:latin typeface="Arial" panose="020B0604020202020204" pitchFamily="34" charset="0"/>
              </a:rPr>
              <a:t>SIII</a:t>
            </a:r>
            <a:r>
              <a:rPr lang="ru-RU" sz="6400" b="0" i="0" dirty="0">
                <a:solidFill>
                  <a:srgbClr val="202122"/>
                </a:solidFill>
                <a:effectLst/>
                <a:latin typeface="Arial" panose="020B0604020202020204" pitchFamily="34" charset="0"/>
              </a:rPr>
              <a:t>. Николай, который уже семь раз сбегал, содержится в специальном блоке, где его жестоко пытают, чтобы узнать его имя и воинское звание.</a:t>
            </a:r>
          </a:p>
          <a:p>
            <a:pPr marL="0" indent="0">
              <a:buNone/>
            </a:pPr>
            <a:endParaRPr lang="ru-RU" sz="320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1478951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699286-E45C-0543-FE41-C99BE23F9989}"/>
              </a:ext>
            </a:extLst>
          </p:cNvPr>
          <p:cNvSpPr>
            <a:spLocks noGrp="1"/>
          </p:cNvSpPr>
          <p:nvPr>
            <p:ph type="title"/>
          </p:nvPr>
        </p:nvSpPr>
        <p:spPr>
          <a:xfrm flipV="1">
            <a:off x="457200" y="-531440"/>
            <a:ext cx="8229600" cy="288032"/>
          </a:xfrm>
        </p:spPr>
        <p:txBody>
          <a:bodyPr>
            <a:normAutofit fontScale="90000"/>
          </a:bodyPr>
          <a:lstStyle/>
          <a:p>
            <a:endParaRPr lang="ru-RU" dirty="0"/>
          </a:p>
        </p:txBody>
      </p:sp>
      <p:sp>
        <p:nvSpPr>
          <p:cNvPr id="3" name="Объект 2">
            <a:extLst>
              <a:ext uri="{FF2B5EF4-FFF2-40B4-BE49-F238E27FC236}">
                <a16:creationId xmlns:a16="http://schemas.microsoft.com/office/drawing/2014/main" id="{8533FE81-1A38-86D4-F829-A2F6722122BB}"/>
              </a:ext>
            </a:extLst>
          </p:cNvPr>
          <p:cNvSpPr>
            <a:spLocks noGrp="1"/>
          </p:cNvSpPr>
          <p:nvPr>
            <p:ph idx="1"/>
          </p:nvPr>
        </p:nvSpPr>
        <p:spPr>
          <a:xfrm>
            <a:off x="473061" y="260648"/>
            <a:ext cx="8229600" cy="5937523"/>
          </a:xfrm>
        </p:spPr>
        <p:txBody>
          <a:bodyPr>
            <a:normAutofit fontScale="25000" lnSpcReduction="20000"/>
          </a:bodyPr>
          <a:lstStyle/>
          <a:p>
            <a:pPr marL="0" indent="0" algn="l">
              <a:buNone/>
            </a:pPr>
            <a:r>
              <a:rPr lang="ru-RU" sz="6400" b="0" i="0" dirty="0" err="1">
                <a:solidFill>
                  <a:srgbClr val="202122"/>
                </a:solidFill>
                <a:effectLst/>
                <a:latin typeface="Arial" panose="020B0604020202020204" pitchFamily="34" charset="0"/>
              </a:rPr>
              <a:t>Ягер</a:t>
            </a:r>
            <a:r>
              <a:rPr lang="ru-RU" sz="6400" b="0" i="0" dirty="0">
                <a:solidFill>
                  <a:srgbClr val="202122"/>
                </a:solidFill>
                <a:effectLst/>
                <a:latin typeface="Arial" panose="020B0604020202020204" pitchFamily="34" charset="0"/>
              </a:rPr>
              <a:t>, дослужившийся до звания</a:t>
            </a:r>
            <a:r>
              <a:rPr lang="en-US" sz="6400" b="0" i="0" dirty="0">
                <a:solidFill>
                  <a:srgbClr val="202122"/>
                </a:solidFill>
                <a:effectLst/>
                <a:latin typeface="Arial" panose="020B0604020202020204" pitchFamily="34" charset="0"/>
              </a:rPr>
              <a:t> </a:t>
            </a:r>
            <a:r>
              <a:rPr lang="ru-RU" sz="6400" dirty="0">
                <a:solidFill>
                  <a:srgbClr val="202122"/>
                </a:solidFill>
                <a:latin typeface="Arial" panose="020B0604020202020204" pitchFamily="34" charset="0"/>
              </a:rPr>
              <a:t>штандартенфюрера СС</a:t>
            </a:r>
            <a:r>
              <a:rPr lang="ru-RU" sz="6400" b="0" i="0" dirty="0">
                <a:solidFill>
                  <a:srgbClr val="202122"/>
                </a:solidFill>
                <a:effectLst/>
                <a:latin typeface="Arial" panose="020B0604020202020204" pitchFamily="34" charset="0"/>
              </a:rPr>
              <a:t>, встречается с рейхсфюрером СС Гиммлером и предлагает ему свою новую стратегию обучения немецких курсантов на «живых» мишенях — подвижных советских танках, укомплектованных экипажами из числа военнопленных. Получив в распоряжение полигон и разрешение действовать, Клаус направляется в лагерь SIII. В картотеке пленных он обнаруживает своего бывшего противника. </a:t>
            </a:r>
            <a:r>
              <a:rPr lang="ru-RU" sz="6400" b="0" i="0" dirty="0" err="1">
                <a:solidFill>
                  <a:srgbClr val="202122"/>
                </a:solidFill>
                <a:effectLst/>
                <a:latin typeface="Arial" panose="020B0604020202020204" pitchFamily="34" charset="0"/>
              </a:rPr>
              <a:t>Ягер</a:t>
            </a:r>
            <a:r>
              <a:rPr lang="ru-RU" sz="6400" b="0" i="0" dirty="0">
                <a:solidFill>
                  <a:srgbClr val="202122"/>
                </a:solidFill>
                <a:effectLst/>
                <a:latin typeface="Arial" panose="020B0604020202020204" pitchFamily="34" charset="0"/>
              </a:rPr>
              <a:t> вызывает Николая на допрос. Угрожая смертью остарбайтер-переводчице Ане Ярцевой, немецкий офицер заставляет Ивушкина принять предложение стать командиром танка, который без снарядов выйдет на полигон и попадёт под обстрел</a:t>
            </a:r>
            <a:r>
              <a:rPr lang="en-US" sz="6400" b="0" i="0" dirty="0">
                <a:solidFill>
                  <a:srgbClr val="202122"/>
                </a:solidFill>
                <a:effectLst/>
                <a:latin typeface="Arial" panose="020B0604020202020204" pitchFamily="34" charset="0"/>
              </a:rPr>
              <a:t> “</a:t>
            </a:r>
            <a:r>
              <a:rPr lang="ru-RU" sz="6400" dirty="0">
                <a:solidFill>
                  <a:srgbClr val="202122"/>
                </a:solidFill>
                <a:latin typeface="Arial" panose="020B0604020202020204" pitchFamily="34" charset="0"/>
              </a:rPr>
              <a:t>Пантер</a:t>
            </a:r>
            <a:r>
              <a:rPr lang="en-US" sz="6400" dirty="0">
                <a:solidFill>
                  <a:srgbClr val="202122"/>
                </a:solidFill>
                <a:latin typeface="Arial" panose="020B0604020202020204" pitchFamily="34" charset="0"/>
              </a:rPr>
              <a:t>”</a:t>
            </a:r>
            <a:r>
              <a:rPr lang="ru-RU" sz="6400" b="0" i="0" dirty="0">
                <a:solidFill>
                  <a:srgbClr val="202122"/>
                </a:solidFill>
                <a:effectLst/>
                <a:latin typeface="Arial" panose="020B0604020202020204" pitchFamily="34" charset="0"/>
              </a:rPr>
              <a:t> , укомплектованных немецкими курсантами. Жизнь экипажа будет зависеть лишь от его мастерства, и если он выживет, то продолжит участвовать в таких тренировках.</a:t>
            </a:r>
          </a:p>
          <a:p>
            <a:pPr marL="0" indent="0" algn="l">
              <a:buNone/>
            </a:pPr>
            <a:r>
              <a:rPr lang="ru-RU" sz="6400" b="0" i="0" dirty="0">
                <a:solidFill>
                  <a:srgbClr val="202122"/>
                </a:solidFill>
                <a:effectLst/>
                <a:latin typeface="Arial" panose="020B0604020202020204" pitchFamily="34" charset="0"/>
              </a:rPr>
              <a:t>Ивушкин набирает себе команду из числа узников лагеря, в которой оказываются Волчок, Василёнок и Ионов. В их распоряжение поступает захваченный и привезенный с фронта новейший советский танк Т-34-85. Во время осмотра танка герои находят в нём трупы экипажа и шесть чудом неповреждённых боевых снарядов. Ивушкин просит разрешения захоронить экипаж танка и прячет снаряды в могиле. У Ивушкина возникает план: бежать с полигона во время тренировки, чтобы добраться до границы оккупированной Чехословакии (Протекторат Богемии и Моравии), до которой приблизительно 300 километров пути.</a:t>
            </a:r>
          </a:p>
          <a:p>
            <a:pPr marL="0" indent="0" algn="l">
              <a:buNone/>
            </a:pPr>
            <a:r>
              <a:rPr lang="ru-RU" sz="6400" b="0" i="0" dirty="0">
                <a:solidFill>
                  <a:srgbClr val="202122"/>
                </a:solidFill>
                <a:effectLst/>
                <a:latin typeface="Arial" panose="020B0604020202020204" pitchFamily="34" charset="0"/>
              </a:rPr>
              <a:t>После ремонта танк демонстрируют немецкому командованию, восхищённый мастерством экипажа </a:t>
            </a:r>
            <a:r>
              <a:rPr lang="ru-RU" sz="6400" b="0" i="0" dirty="0" err="1">
                <a:solidFill>
                  <a:srgbClr val="202122"/>
                </a:solidFill>
                <a:effectLst/>
                <a:latin typeface="Arial" panose="020B0604020202020204" pitchFamily="34" charset="0"/>
              </a:rPr>
              <a:t>Ягер</a:t>
            </a:r>
            <a:r>
              <a:rPr lang="ru-RU" sz="6400" b="0" i="0" dirty="0">
                <a:solidFill>
                  <a:srgbClr val="202122"/>
                </a:solidFill>
                <a:effectLst/>
                <a:latin typeface="Arial" panose="020B0604020202020204" pitchFamily="34" charset="0"/>
              </a:rPr>
              <a:t> распоряжается заминировать окрестности вокруг лагеря. Переводчица Анна сообщает Николаю о минах и готова бежать вместе с Ивушкиным. Украв карту из кабинета штандартенфюрера, она покидает лагерь. На полигон </a:t>
            </a:r>
            <a:r>
              <a:rPr lang="ru-RU" sz="6400" b="0" i="0" dirty="0" err="1">
                <a:solidFill>
                  <a:srgbClr val="202122"/>
                </a:solidFill>
                <a:effectLst/>
                <a:latin typeface="Arial" panose="020B0604020202020204" pitchFamily="34" charset="0"/>
              </a:rPr>
              <a:t>Ягера</a:t>
            </a:r>
            <a:r>
              <a:rPr lang="ru-RU" sz="6400" b="0" i="0" dirty="0">
                <a:solidFill>
                  <a:srgbClr val="202122"/>
                </a:solidFill>
                <a:effectLst/>
                <a:latin typeface="Arial" panose="020B0604020202020204" pitchFamily="34" charset="0"/>
              </a:rPr>
              <a:t> для испытаний прибывает ряд должностных лиц командования Германии. Экипаж Т-34-85 создаёт дымовую завесу и подбивает одну из</a:t>
            </a:r>
            <a:r>
              <a:rPr lang="en-US" sz="6400" dirty="0">
                <a:solidFill>
                  <a:srgbClr val="202122"/>
                </a:solidFill>
                <a:latin typeface="Arial" panose="020B0604020202020204" pitchFamily="34" charset="0"/>
              </a:rPr>
              <a:t> “</a:t>
            </a:r>
            <a:r>
              <a:rPr lang="ru-RU" sz="6400" dirty="0">
                <a:solidFill>
                  <a:srgbClr val="202122"/>
                </a:solidFill>
                <a:latin typeface="Arial" panose="020B0604020202020204" pitchFamily="34" charset="0"/>
              </a:rPr>
              <a:t>Пантер</a:t>
            </a:r>
            <a:r>
              <a:rPr lang="en-US" sz="6400" dirty="0">
                <a:solidFill>
                  <a:srgbClr val="202122"/>
                </a:solidFill>
                <a:latin typeface="Arial" panose="020B0604020202020204" pitchFamily="34" charset="0"/>
              </a:rPr>
              <a:t>” 12-</a:t>
            </a:r>
            <a:r>
              <a:rPr lang="ru-RU" sz="6400" dirty="0">
                <a:solidFill>
                  <a:srgbClr val="202122"/>
                </a:solidFill>
                <a:latin typeface="Arial" panose="020B0604020202020204" pitchFamily="34" charset="0"/>
              </a:rPr>
              <a:t>й танковой дивизии СС </a:t>
            </a:r>
            <a:r>
              <a:rPr lang="en-US" sz="6400" dirty="0">
                <a:solidFill>
                  <a:srgbClr val="202122"/>
                </a:solidFill>
                <a:latin typeface="Arial" panose="020B0604020202020204" pitchFamily="34" charset="0"/>
              </a:rPr>
              <a:t>“</a:t>
            </a:r>
            <a:r>
              <a:rPr lang="ru-RU" sz="6400" dirty="0">
                <a:solidFill>
                  <a:srgbClr val="202122"/>
                </a:solidFill>
                <a:latin typeface="Arial" panose="020B0604020202020204" pitchFamily="34" charset="0"/>
              </a:rPr>
              <a:t>Гитлерюгенд</a:t>
            </a:r>
            <a:r>
              <a:rPr lang="en-US" sz="6400" dirty="0">
                <a:solidFill>
                  <a:srgbClr val="202122"/>
                </a:solidFill>
                <a:latin typeface="Arial" panose="020B0604020202020204" pitchFamily="34" charset="0"/>
              </a:rPr>
              <a:t>”</a:t>
            </a:r>
            <a:r>
              <a:rPr lang="ru-RU" sz="6400" b="0" i="0" dirty="0">
                <a:solidFill>
                  <a:srgbClr val="202122"/>
                </a:solidFill>
                <a:effectLst/>
                <a:latin typeface="Arial" panose="020B0604020202020204" pitchFamily="34" charset="0"/>
              </a:rPr>
              <a:t>, стреляет осколочно-фугасным снарядом по командному пункту наблюдения (при этом </a:t>
            </a:r>
            <a:r>
              <a:rPr lang="ru-RU" sz="6400" b="0" i="0" dirty="0" err="1">
                <a:solidFill>
                  <a:srgbClr val="202122"/>
                </a:solidFill>
                <a:effectLst/>
                <a:latin typeface="Arial" panose="020B0604020202020204" pitchFamily="34" charset="0"/>
              </a:rPr>
              <a:t>Ягеру</a:t>
            </a:r>
            <a:r>
              <a:rPr lang="ru-RU" sz="6400" b="0" i="0" dirty="0">
                <a:solidFill>
                  <a:srgbClr val="202122"/>
                </a:solidFill>
                <a:effectLst/>
                <a:latin typeface="Arial" panose="020B0604020202020204" pitchFamily="34" charset="0"/>
              </a:rPr>
              <a:t> и нескольким офицерам удаётся спастись). Немцы при помощи пулемётов и противопехотных </a:t>
            </a:r>
            <a:r>
              <a:rPr lang="ru-RU" sz="6400" b="0" i="0" dirty="0" err="1">
                <a:solidFill>
                  <a:srgbClr val="202122"/>
                </a:solidFill>
                <a:effectLst/>
                <a:latin typeface="Arial" panose="020B0604020202020204" pitchFamily="34" charset="0"/>
              </a:rPr>
              <a:t>гранаттщетно</a:t>
            </a:r>
            <a:r>
              <a:rPr lang="ru-RU" sz="6400" b="0" i="0" dirty="0">
                <a:solidFill>
                  <a:srgbClr val="202122"/>
                </a:solidFill>
                <a:effectLst/>
                <a:latin typeface="Arial" panose="020B0604020202020204" pitchFamily="34" charset="0"/>
              </a:rPr>
              <a:t> пытаются остановить «тридцатьчетвёрку», а </a:t>
            </a:r>
            <a:r>
              <a:rPr lang="ru-RU" sz="6400" b="0" i="0" dirty="0" err="1">
                <a:solidFill>
                  <a:srgbClr val="202122"/>
                </a:solidFill>
                <a:effectLst/>
                <a:latin typeface="Arial" panose="020B0604020202020204" pitchFamily="34" charset="0"/>
              </a:rPr>
              <a:t>Ягер</a:t>
            </a:r>
            <a:r>
              <a:rPr lang="ru-RU" sz="6400" b="0" i="0" dirty="0">
                <a:solidFill>
                  <a:srgbClr val="202122"/>
                </a:solidFill>
                <a:effectLst/>
                <a:latin typeface="Arial" panose="020B0604020202020204" pitchFamily="34" charset="0"/>
              </a:rPr>
              <a:t> стреляет по нему из пистолета, но также тщетно. Т-34 прорывается за пределы полигона через главные ворота. По пути, в условленном месте Ивушкин подбирает Аню.</a:t>
            </a:r>
          </a:p>
          <a:p>
            <a:endParaRPr lang="ru-RU" dirty="0"/>
          </a:p>
        </p:txBody>
      </p:sp>
    </p:spTree>
    <p:extLst>
      <p:ext uri="{BB962C8B-B14F-4D97-AF65-F5344CB8AC3E}">
        <p14:creationId xmlns:p14="http://schemas.microsoft.com/office/powerpoint/2010/main" val="822190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2A2BF3-BB7C-F256-B019-D439EED902CD}"/>
              </a:ext>
            </a:extLst>
          </p:cNvPr>
          <p:cNvSpPr>
            <a:spLocks noGrp="1"/>
          </p:cNvSpPr>
          <p:nvPr>
            <p:ph type="title"/>
          </p:nvPr>
        </p:nvSpPr>
        <p:spPr>
          <a:xfrm flipV="1">
            <a:off x="457200" y="-387424"/>
            <a:ext cx="8229600" cy="216024"/>
          </a:xfrm>
        </p:spPr>
        <p:txBody>
          <a:bodyPr>
            <a:normAutofit fontScale="90000"/>
          </a:bodyPr>
          <a:lstStyle/>
          <a:p>
            <a:endParaRPr lang="ru-RU" dirty="0"/>
          </a:p>
        </p:txBody>
      </p:sp>
      <p:sp>
        <p:nvSpPr>
          <p:cNvPr id="3" name="Объект 2">
            <a:extLst>
              <a:ext uri="{FF2B5EF4-FFF2-40B4-BE49-F238E27FC236}">
                <a16:creationId xmlns:a16="http://schemas.microsoft.com/office/drawing/2014/main" id="{148D3859-EF3B-9024-D0F4-A3C33784D6FB}"/>
              </a:ext>
            </a:extLst>
          </p:cNvPr>
          <p:cNvSpPr>
            <a:spLocks noGrp="1"/>
          </p:cNvSpPr>
          <p:nvPr>
            <p:ph idx="1"/>
          </p:nvPr>
        </p:nvSpPr>
        <p:spPr>
          <a:xfrm>
            <a:off x="457200" y="188640"/>
            <a:ext cx="8229600" cy="6408712"/>
          </a:xfrm>
        </p:spPr>
        <p:txBody>
          <a:bodyPr>
            <a:normAutofit fontScale="32500" lnSpcReduction="20000"/>
          </a:bodyPr>
          <a:lstStyle/>
          <a:p>
            <a:pPr marL="0" indent="0" algn="l">
              <a:buNone/>
            </a:pPr>
            <a:r>
              <a:rPr lang="ru-RU" sz="4900" b="0" i="0" dirty="0">
                <a:solidFill>
                  <a:srgbClr val="202122"/>
                </a:solidFill>
                <a:effectLst/>
                <a:latin typeface="Arial" panose="020B0604020202020204" pitchFamily="34" charset="0"/>
              </a:rPr>
              <a:t>Боевая машина движется к границе протектората Богемии и Моравии, по пути запасаясь припасами, топливом и оружием. </a:t>
            </a:r>
            <a:r>
              <a:rPr lang="ru-RU" sz="4900" b="0" i="0" dirty="0" err="1">
                <a:solidFill>
                  <a:srgbClr val="202122"/>
                </a:solidFill>
                <a:effectLst/>
                <a:latin typeface="Arial" panose="020B0604020202020204" pitchFamily="34" charset="0"/>
              </a:rPr>
              <a:t>Ягер</a:t>
            </a:r>
            <a:r>
              <a:rPr lang="ru-RU" sz="4900" b="0" i="0" dirty="0">
                <a:solidFill>
                  <a:srgbClr val="202122"/>
                </a:solidFill>
                <a:effectLst/>
                <a:latin typeface="Arial" panose="020B0604020202020204" pitchFamily="34" charset="0"/>
              </a:rPr>
              <a:t> преследует их с группой танков. Дороги перекрыты противотанковыми орудиями, экипажу Ивушкина удаётся избегать ловушек. Далее, после привала, Ивушкин отправляет Аню к чешской границе пешком, а экипаж готовится вступить в бой.</a:t>
            </a:r>
          </a:p>
          <a:p>
            <a:pPr marL="0" indent="0" algn="l">
              <a:buNone/>
            </a:pPr>
            <a:r>
              <a:rPr lang="ru-RU" sz="4900" b="0" i="0" dirty="0">
                <a:solidFill>
                  <a:srgbClr val="202122"/>
                </a:solidFill>
                <a:effectLst/>
                <a:latin typeface="Arial" panose="020B0604020202020204" pitchFamily="34" charset="0"/>
              </a:rPr>
              <a:t>Добравшись до эвакуированного города, они сталкиваются с пятью танками типа «Пантера» во главе с </a:t>
            </a:r>
            <a:r>
              <a:rPr lang="ru-RU" sz="4900" b="0" i="0" dirty="0" err="1">
                <a:solidFill>
                  <a:srgbClr val="202122"/>
                </a:solidFill>
                <a:effectLst/>
                <a:latin typeface="Arial" panose="020B0604020202020204" pitchFamily="34" charset="0"/>
              </a:rPr>
              <a:t>Ягером</a:t>
            </a:r>
            <a:r>
              <a:rPr lang="ru-RU" sz="4900" b="0" i="0" dirty="0">
                <a:solidFill>
                  <a:srgbClr val="202122"/>
                </a:solidFill>
                <a:effectLst/>
                <a:latin typeface="Arial" panose="020B0604020202020204" pitchFamily="34" charset="0"/>
              </a:rPr>
              <a:t>. Беглецы расправляются с четырьмя из них: первого подбивают рикошетом о брусчатку в нижнюю часть танка; со вторым разбирается Волчок, который уничтожил его экипаж и захватил танк, но получил при этом ранения, третьего обезвреживают снайперским попаданием под башню, а четвёртого в последний момент уничтожает Волчок, тем самым отвлекая </a:t>
            </a:r>
            <a:r>
              <a:rPr lang="ru-RU" sz="4900" b="0" i="0" dirty="0" err="1">
                <a:solidFill>
                  <a:srgbClr val="202122"/>
                </a:solidFill>
                <a:effectLst/>
                <a:latin typeface="Arial" panose="020B0604020202020204" pitchFamily="34" charset="0"/>
              </a:rPr>
              <a:t>Ягера</a:t>
            </a:r>
            <a:r>
              <a:rPr lang="ru-RU" sz="4900" b="0" i="0" dirty="0">
                <a:solidFill>
                  <a:srgbClr val="202122"/>
                </a:solidFill>
                <a:effectLst/>
                <a:latin typeface="Arial" panose="020B0604020202020204" pitchFamily="34" charset="0"/>
              </a:rPr>
              <a:t> на себя, и тот добивает захваченный танк. После безрезультатной стрельбы «тридцатьчетвёрки» и последней «Пантеры» (снаряды столкнулись друг с другом, изменив вектор полёта, а снаряд от Т-34 ломает «Пантере» прибор ночного видения), </a:t>
            </a:r>
            <a:r>
              <a:rPr lang="ru-RU" sz="4900" b="0" i="0" dirty="0" err="1">
                <a:solidFill>
                  <a:srgbClr val="202122"/>
                </a:solidFill>
                <a:effectLst/>
                <a:latin typeface="Arial" panose="020B0604020202020204" pitchFamily="34" charset="0"/>
              </a:rPr>
              <a:t>Ягер</a:t>
            </a:r>
            <a:r>
              <a:rPr lang="ru-RU" sz="4900" b="0" i="0" dirty="0">
                <a:solidFill>
                  <a:srgbClr val="202122"/>
                </a:solidFill>
                <a:effectLst/>
                <a:latin typeface="Arial" panose="020B0604020202020204" pitchFamily="34" charset="0"/>
              </a:rPr>
              <a:t> вылезает из танка и бросает перчатку, что означает предложение дуэли.</a:t>
            </a:r>
          </a:p>
          <a:p>
            <a:pPr marL="0" indent="0" algn="l">
              <a:buNone/>
            </a:pPr>
            <a:r>
              <a:rPr lang="ru-RU" sz="4900" b="0" i="0" dirty="0">
                <a:solidFill>
                  <a:srgbClr val="202122"/>
                </a:solidFill>
                <a:effectLst/>
                <a:latin typeface="Arial" panose="020B0604020202020204" pitchFamily="34" charset="0"/>
              </a:rPr>
              <a:t>Два танка вступают в дуэль на мосту. Пока Ионов читает </a:t>
            </a:r>
            <a:r>
              <a:rPr lang="en-US" sz="4900" b="0" i="0" dirty="0">
                <a:solidFill>
                  <a:srgbClr val="202122"/>
                </a:solidFill>
                <a:effectLst/>
                <a:latin typeface="Arial" panose="020B0604020202020204" pitchFamily="34" charset="0"/>
              </a:rPr>
              <a:t>“</a:t>
            </a:r>
            <a:r>
              <a:rPr lang="ru-RU" sz="4900" dirty="0">
                <a:solidFill>
                  <a:srgbClr val="202122"/>
                </a:solidFill>
                <a:latin typeface="Arial" panose="020B0604020202020204" pitchFamily="34" charset="0"/>
              </a:rPr>
              <a:t>Отче наш</a:t>
            </a:r>
            <a:r>
              <a:rPr lang="en-US" sz="4900" dirty="0">
                <a:solidFill>
                  <a:srgbClr val="202122"/>
                </a:solidFill>
                <a:latin typeface="Arial" panose="020B0604020202020204" pitchFamily="34" charset="0"/>
              </a:rPr>
              <a:t>”</a:t>
            </a:r>
            <a:r>
              <a:rPr lang="ru-RU" sz="4900" b="0" i="0" dirty="0">
                <a:solidFill>
                  <a:srgbClr val="202122"/>
                </a:solidFill>
                <a:effectLst/>
                <a:latin typeface="Arial" panose="020B0604020202020204" pitchFamily="34" charset="0"/>
              </a:rPr>
              <a:t>, экипажу Ивушкина чудом удаётся избежать серьёзных попаданий (повреждена левая гусеница и командирская башенка) и метко попасть ответным выстрелом точно в смотровую щель танка </a:t>
            </a:r>
            <a:r>
              <a:rPr lang="ru-RU" sz="4900" b="0" i="0" dirty="0" err="1">
                <a:solidFill>
                  <a:srgbClr val="202122"/>
                </a:solidFill>
                <a:effectLst/>
                <a:latin typeface="Arial" panose="020B0604020202020204" pitchFamily="34" charset="0"/>
              </a:rPr>
              <a:t>Ягера</a:t>
            </a:r>
            <a:r>
              <a:rPr lang="ru-RU" sz="4900" b="0" i="0" dirty="0">
                <a:solidFill>
                  <a:srgbClr val="202122"/>
                </a:solidFill>
                <a:effectLst/>
                <a:latin typeface="Arial" panose="020B0604020202020204" pitchFamily="34" charset="0"/>
              </a:rPr>
              <a:t>, после чего «тридцатьчетвёрка» идёт на таран. Танк </a:t>
            </a:r>
            <a:r>
              <a:rPr lang="ru-RU" sz="4900" b="0" i="0" dirty="0" err="1">
                <a:solidFill>
                  <a:srgbClr val="202122"/>
                </a:solidFill>
                <a:effectLst/>
                <a:latin typeface="Arial" panose="020B0604020202020204" pitchFamily="34" charset="0"/>
              </a:rPr>
              <a:t>Ягера</a:t>
            </a:r>
            <a:r>
              <a:rPr lang="ru-RU" sz="4900" b="0" i="0" dirty="0">
                <a:solidFill>
                  <a:srgbClr val="202122"/>
                </a:solidFill>
                <a:effectLst/>
                <a:latin typeface="Arial" panose="020B0604020202020204" pitchFamily="34" charset="0"/>
              </a:rPr>
              <a:t> беспомощно повисает на краю моста, Ивушкин подходит к машине и видит раненого </a:t>
            </a:r>
            <a:r>
              <a:rPr lang="ru-RU" sz="4900" b="0" i="0" dirty="0" err="1">
                <a:solidFill>
                  <a:srgbClr val="202122"/>
                </a:solidFill>
                <a:effectLst/>
                <a:latin typeface="Arial" panose="020B0604020202020204" pitchFamily="34" charset="0"/>
              </a:rPr>
              <a:t>Ягера</a:t>
            </a:r>
            <a:r>
              <a:rPr lang="ru-RU" sz="4900" b="0" i="0" dirty="0">
                <a:solidFill>
                  <a:srgbClr val="202122"/>
                </a:solidFill>
                <a:effectLst/>
                <a:latin typeface="Arial" panose="020B0604020202020204" pitchFamily="34" charset="0"/>
              </a:rPr>
              <a:t>. Пожав руку Ивушкину, показав таким образом уважение к победителю, немец падает вниз вместе со своим танком и погибает. После боя Ивушкин приказывает экипажу затопить Т-34, чтобы он не попал к врагу.</a:t>
            </a:r>
          </a:p>
          <a:p>
            <a:pPr marL="0" indent="0" algn="l">
              <a:buNone/>
            </a:pPr>
            <a:r>
              <a:rPr lang="ru-RU" sz="4900" b="0" i="0" dirty="0">
                <a:solidFill>
                  <a:srgbClr val="202122"/>
                </a:solidFill>
                <a:effectLst/>
                <a:latin typeface="Arial" panose="020B0604020202020204" pitchFamily="34" charset="0"/>
              </a:rPr>
              <a:t>Фильм заканчивается тем, что Ивушкин и его команда находят Аню на лугу, и все они направляются к чешской границе пешком.</a:t>
            </a:r>
          </a:p>
          <a:p>
            <a:pPr marL="0" indent="0" algn="l">
              <a:buNone/>
            </a:pPr>
            <a:r>
              <a:rPr lang="ru-RU" sz="4900" b="0" i="0" dirty="0">
                <a:solidFill>
                  <a:srgbClr val="202122"/>
                </a:solidFill>
                <a:effectLst/>
                <a:latin typeface="Arial" panose="020B0604020202020204" pitchFamily="34" charset="0"/>
              </a:rPr>
              <a:t>Во время заключительных титров показывается, как сложилась послевоенная мирная жизнь каждого из героев: Ионов служит в храме и пишет иконы, Василёнок работает на тракторе, у него жена и трое детей, Волчок ходит по лесу с ружьём — возможно он стал егерем, Ивушкин приводит Анну к своим родителям и просит разрешения на свадьбу.</a:t>
            </a:r>
          </a:p>
          <a:p>
            <a:endParaRPr lang="ru-RU" dirty="0"/>
          </a:p>
        </p:txBody>
      </p:sp>
    </p:spTree>
    <p:extLst>
      <p:ext uri="{BB962C8B-B14F-4D97-AF65-F5344CB8AC3E}">
        <p14:creationId xmlns:p14="http://schemas.microsoft.com/office/powerpoint/2010/main" val="3437429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49A27E-549F-FC19-1F77-730279DA2F92}"/>
              </a:ext>
            </a:extLst>
          </p:cNvPr>
          <p:cNvSpPr>
            <a:spLocks noGrp="1"/>
          </p:cNvSpPr>
          <p:nvPr>
            <p:ph type="title"/>
          </p:nvPr>
        </p:nvSpPr>
        <p:spPr>
          <a:xfrm flipH="1">
            <a:off x="-1116632" y="274638"/>
            <a:ext cx="72008" cy="130026"/>
          </a:xfrm>
        </p:spPr>
        <p:txBody>
          <a:bodyPr>
            <a:noAutofit/>
          </a:bodyPr>
          <a:lstStyle/>
          <a:p>
            <a:endParaRPr lang="ru-RU" sz="800" dirty="0"/>
          </a:p>
        </p:txBody>
      </p:sp>
      <p:sp>
        <p:nvSpPr>
          <p:cNvPr id="3" name="Объект 2">
            <a:extLst>
              <a:ext uri="{FF2B5EF4-FFF2-40B4-BE49-F238E27FC236}">
                <a16:creationId xmlns:a16="http://schemas.microsoft.com/office/drawing/2014/main" id="{1E491100-B3EE-3B9E-E8AF-5B93CD372CE5}"/>
              </a:ext>
            </a:extLst>
          </p:cNvPr>
          <p:cNvSpPr>
            <a:spLocks noGrp="1"/>
          </p:cNvSpPr>
          <p:nvPr>
            <p:ph idx="1"/>
          </p:nvPr>
        </p:nvSpPr>
        <p:spPr>
          <a:xfrm>
            <a:off x="457200" y="404664"/>
            <a:ext cx="8229600" cy="5721499"/>
          </a:xfrm>
        </p:spPr>
        <p:txBody>
          <a:bodyPr>
            <a:normAutofit fontScale="47500" lnSpcReduction="20000"/>
          </a:bodyPr>
          <a:lstStyle/>
          <a:p>
            <a:pPr marL="0" indent="0" algn="l">
              <a:buNone/>
            </a:pPr>
            <a:r>
              <a:rPr lang="ru-RU" sz="3400" b="1" i="1" dirty="0">
                <a:solidFill>
                  <a:srgbClr val="000000"/>
                </a:solidFill>
                <a:effectLst/>
                <a:latin typeface="Helvetica Neue"/>
              </a:rPr>
              <a:t>Великая Отечественная война, забравшая 26 миллионов жизней советских граждан, заняла прочное место в русском самосознании, превратилась в долгоиграющую тему для художественного осмысления и рефлексии, направление которых задают время и актуальный дискурс. Киноведы Александр Шпагин и Сергей Сычев рассказывают, в чем разница между легендарными советскими и новыми фильмами о войне.</a:t>
            </a:r>
            <a:endParaRPr lang="ru-RU" sz="3400" b="0" i="0" dirty="0">
              <a:solidFill>
                <a:srgbClr val="000000"/>
              </a:solidFill>
              <a:effectLst/>
              <a:latin typeface="Helvetica Neue"/>
            </a:endParaRPr>
          </a:p>
          <a:p>
            <a:pPr algn="l"/>
            <a:r>
              <a:rPr lang="ru-RU" sz="3400" b="1" i="0" dirty="0">
                <a:solidFill>
                  <a:srgbClr val="000000"/>
                </a:solidFill>
                <a:effectLst/>
                <a:latin typeface="Helvetica Neue"/>
              </a:rPr>
              <a:t>Сергей Сычев, кинокритик, руководитель Киноклуба МГУ:</a:t>
            </a:r>
            <a:endParaRPr lang="ru-RU" sz="3400" b="0" i="0" dirty="0">
              <a:solidFill>
                <a:srgbClr val="000000"/>
              </a:solidFill>
              <a:effectLst/>
              <a:latin typeface="Helvetica Neue"/>
            </a:endParaRPr>
          </a:p>
          <a:p>
            <a:pPr marL="0" indent="0" algn="l">
              <a:buNone/>
            </a:pPr>
            <a:r>
              <a:rPr lang="ru-RU" sz="3400" b="0" i="0" dirty="0">
                <a:solidFill>
                  <a:srgbClr val="000000"/>
                </a:solidFill>
                <a:effectLst/>
                <a:latin typeface="Helvetica Neue"/>
              </a:rPr>
              <a:t>«Советское кино о Великой Отечественной более однородно, и можно говорить про него более-менее в целом, по крайней мере, если группировать его по периодам. Кино 50-х будет отличаться от кино 40-х, кино 70-х от кино 80-х. Современное кино о ВОВ может быть очень разным. Иногда это может быть довольно радикальное высказывание, иногда это может быть блокбастер, сделанный на государственные деньги. В данном случае нужно каждый раз уточнять, что имеется в виду. Я думаю, в этом и есть основная разница между советским и российским кино о ВОВ.</a:t>
            </a:r>
          </a:p>
          <a:p>
            <a:pPr marL="0" indent="0" algn="l">
              <a:buNone/>
            </a:pPr>
            <a:r>
              <a:rPr lang="ru-RU" sz="3400" b="0" i="0" dirty="0">
                <a:solidFill>
                  <a:srgbClr val="000000"/>
                </a:solidFill>
                <a:effectLst/>
                <a:latin typeface="Helvetica Neue"/>
              </a:rPr>
              <a:t>В 40-е годы делался упор на массовый подвиг любой ценой, когда с гранатой под танк, не думая. Начиная с середины 50-х в таких фильмах, как «Судьба человека» и «Летят журавли», акцент делается на непростой судьбе человека, который проходил через горнило войны и который должен был остаться человеком во что бы то ни стало. И в этом есть его личная война. По большому счету именно на этом и стоит великий советский кинематограф о войне. Это и «Иваново детство», и «Отец солдата», и «Иди и смотри» – фильм, который в каком-то смысле завершает советское кино о Великой Отечественной, несмотря на то, что создан задолго до распада Советского Союза, потому что говорит о том, что на войне остаться человеком невозможно.</a:t>
            </a:r>
          </a:p>
          <a:p>
            <a:endParaRPr lang="ru-RU" dirty="0"/>
          </a:p>
        </p:txBody>
      </p:sp>
    </p:spTree>
    <p:extLst>
      <p:ext uri="{BB962C8B-B14F-4D97-AF65-F5344CB8AC3E}">
        <p14:creationId xmlns:p14="http://schemas.microsoft.com/office/powerpoint/2010/main" val="2727130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86F37B-18EE-A1AB-A46A-BE0F7A1855FE}"/>
              </a:ext>
            </a:extLst>
          </p:cNvPr>
          <p:cNvSpPr>
            <a:spLocks noGrp="1"/>
          </p:cNvSpPr>
          <p:nvPr>
            <p:ph type="title"/>
          </p:nvPr>
        </p:nvSpPr>
        <p:spPr>
          <a:xfrm>
            <a:off x="457200" y="-289127"/>
            <a:ext cx="8229600" cy="45719"/>
          </a:xfrm>
        </p:spPr>
        <p:txBody>
          <a:bodyPr>
            <a:normAutofit fontScale="90000"/>
          </a:bodyPr>
          <a:lstStyle/>
          <a:p>
            <a:endParaRPr lang="ru-RU" dirty="0"/>
          </a:p>
        </p:txBody>
      </p:sp>
      <p:sp>
        <p:nvSpPr>
          <p:cNvPr id="3" name="Объект 2">
            <a:extLst>
              <a:ext uri="{FF2B5EF4-FFF2-40B4-BE49-F238E27FC236}">
                <a16:creationId xmlns:a16="http://schemas.microsoft.com/office/drawing/2014/main" id="{05BD5415-E451-78E3-0115-7341BD829DBB}"/>
              </a:ext>
            </a:extLst>
          </p:cNvPr>
          <p:cNvSpPr>
            <a:spLocks noGrp="1"/>
          </p:cNvSpPr>
          <p:nvPr>
            <p:ph idx="1"/>
          </p:nvPr>
        </p:nvSpPr>
        <p:spPr>
          <a:xfrm>
            <a:off x="457200" y="116632"/>
            <a:ext cx="8229600" cy="6009531"/>
          </a:xfrm>
        </p:spPr>
        <p:txBody>
          <a:bodyPr>
            <a:normAutofit fontScale="92500" lnSpcReduction="10000"/>
          </a:bodyPr>
          <a:lstStyle/>
          <a:p>
            <a:pPr marL="0" indent="0">
              <a:buNone/>
            </a:pPr>
            <a:r>
              <a:rPr lang="ru-RU" sz="1600" b="1" i="0" dirty="0">
                <a:solidFill>
                  <a:srgbClr val="000000"/>
                </a:solidFill>
                <a:effectLst/>
                <a:latin typeface="Helvetica Neue"/>
              </a:rPr>
              <a:t>Что касается российского кино о войне, оно очень часто играет на ностальгических нотках, потому что национальной идеи как таковой нет, а есть некая ностальгия по победе, которая подменяет собой национальную идею. И вот на этих ностальгических нотках сделано очень много фильмов. Либо делается упор на каких-то политических аспектах. Например, на ошибках верховного командования, на репрессиях, которые проводились прямо во время войны. То есть акцент смещается от самой войны к каким-то около-военным вещам. Современное российское кино о войне очень разное и по-разному трактует войну. Но я бы сказал, что ни одного фильма, который мог бы сравниться по уровню с теми картинами, которые составляют золотой фонд фильмов о ВОВ, то есть снятых с середины 50-х до начала 70-х годов, не появилось.</a:t>
            </a:r>
          </a:p>
          <a:p>
            <a:pPr marL="0" indent="0" algn="l">
              <a:buNone/>
            </a:pPr>
            <a:r>
              <a:rPr lang="ru-RU" sz="1600" b="0" i="0" dirty="0">
                <a:solidFill>
                  <a:srgbClr val="000000"/>
                </a:solidFill>
                <a:effectLst/>
                <a:latin typeface="Helvetica Neue"/>
              </a:rPr>
              <a:t>Причина в том, что в Советском Союзе во время Оттепели можно было на государственные деньги и пользуясь безграничными ресурсами создавать фильмы, которые были художественными высказываниями, содержали в себе рефлексию и в которых художник оставался художником, а не наемным работником. Сегодня же, если нужно делать кино про ВОВ, то нужно делать блокбастер. Если нужно делать блокбастер, нужны большие бюджеты, большие бюджеты дает государство, соответственно дальше уже режиссер выступает как наемный работник продюсера, который должен производить определенный продукт, который получит финансирование и поддержку государства.</a:t>
            </a:r>
          </a:p>
          <a:p>
            <a:pPr marL="0" indent="0" algn="l">
              <a:buNone/>
            </a:pPr>
            <a:r>
              <a:rPr lang="ru-RU" sz="1600" b="0" i="0" dirty="0">
                <a:solidFill>
                  <a:srgbClr val="000000"/>
                </a:solidFill>
                <a:effectLst/>
                <a:latin typeface="Helvetica Neue"/>
              </a:rPr>
              <a:t>Если во время Оттепели государство, может, само того не желая, стимулировало художественный поиск, то сегодня оно стимулирует, скорее, какие-то идеологические высказывания. Хотя один из лучших фильмов, что я за это время смотрел, это «Дылда» Кантемира </a:t>
            </a:r>
            <a:r>
              <a:rPr lang="ru-RU" sz="1600" b="0" i="0" dirty="0" err="1">
                <a:solidFill>
                  <a:srgbClr val="000000"/>
                </a:solidFill>
                <a:effectLst/>
                <a:latin typeface="Helvetica Neue"/>
              </a:rPr>
              <a:t>Балагова</a:t>
            </a:r>
            <a:r>
              <a:rPr lang="ru-RU" sz="1600" b="0" i="0" dirty="0">
                <a:solidFill>
                  <a:srgbClr val="000000"/>
                </a:solidFill>
                <a:effectLst/>
                <a:latin typeface="Helvetica Neue"/>
              </a:rPr>
              <a:t>. Несмотря на то что действие происходит, когда война только-только закончилась и формально фильм не военный, война там ощущается в каждом кадре. Я думаю, что это один из главных российских фильмов этого года, не просто так он в Каннах получил два приза, и безусловно это фильм, который останется надолго».</a:t>
            </a:r>
          </a:p>
          <a:p>
            <a:endParaRPr lang="ru-RU" sz="1600" dirty="0"/>
          </a:p>
        </p:txBody>
      </p:sp>
    </p:spTree>
    <p:extLst>
      <p:ext uri="{BB962C8B-B14F-4D97-AF65-F5344CB8AC3E}">
        <p14:creationId xmlns:p14="http://schemas.microsoft.com/office/powerpoint/2010/main" val="2481567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E22D60-6BE1-718C-8DC0-21FA7108ED45}"/>
              </a:ext>
            </a:extLst>
          </p:cNvPr>
          <p:cNvSpPr>
            <a:spLocks noGrp="1"/>
          </p:cNvSpPr>
          <p:nvPr>
            <p:ph type="title"/>
          </p:nvPr>
        </p:nvSpPr>
        <p:spPr>
          <a:xfrm>
            <a:off x="457200" y="-315416"/>
            <a:ext cx="8229600" cy="216024"/>
          </a:xfrm>
        </p:spPr>
        <p:txBody>
          <a:bodyPr>
            <a:normAutofit fontScale="90000"/>
          </a:bodyPr>
          <a:lstStyle/>
          <a:p>
            <a:endParaRPr lang="ru-RU" dirty="0"/>
          </a:p>
        </p:txBody>
      </p:sp>
      <p:sp>
        <p:nvSpPr>
          <p:cNvPr id="3" name="Объект 2">
            <a:extLst>
              <a:ext uri="{FF2B5EF4-FFF2-40B4-BE49-F238E27FC236}">
                <a16:creationId xmlns:a16="http://schemas.microsoft.com/office/drawing/2014/main" id="{BCF5A430-2DF8-6F1C-9F6C-BB2E0CE8C0EE}"/>
              </a:ext>
            </a:extLst>
          </p:cNvPr>
          <p:cNvSpPr>
            <a:spLocks noGrp="1"/>
          </p:cNvSpPr>
          <p:nvPr>
            <p:ph idx="1"/>
          </p:nvPr>
        </p:nvSpPr>
        <p:spPr>
          <a:xfrm>
            <a:off x="457200" y="116632"/>
            <a:ext cx="8229600" cy="6009531"/>
          </a:xfrm>
        </p:spPr>
        <p:txBody>
          <a:bodyPr>
            <a:normAutofit fontScale="47500" lnSpcReduction="20000"/>
          </a:bodyPr>
          <a:lstStyle/>
          <a:p>
            <a:pPr algn="l"/>
            <a:r>
              <a:rPr lang="ru-RU" sz="4200" b="1" i="0" dirty="0">
                <a:solidFill>
                  <a:srgbClr val="000000"/>
                </a:solidFill>
                <a:effectLst/>
                <a:latin typeface="Helvetica Neue"/>
              </a:rPr>
              <a:t>Александр Шпагин, киновед, специалист по советскому кино:</a:t>
            </a:r>
            <a:endParaRPr lang="ru-RU" sz="4200" b="0" i="0" dirty="0">
              <a:solidFill>
                <a:srgbClr val="000000"/>
              </a:solidFill>
              <a:effectLst/>
              <a:latin typeface="Helvetica Neue"/>
            </a:endParaRPr>
          </a:p>
          <a:p>
            <a:pPr marL="0" indent="0" algn="l">
              <a:buNone/>
            </a:pPr>
            <a:r>
              <a:rPr lang="ru-RU" sz="2900" b="0" i="0" dirty="0">
                <a:solidFill>
                  <a:srgbClr val="000000"/>
                </a:solidFill>
                <a:effectLst/>
                <a:latin typeface="Helvetica Neue"/>
              </a:rPr>
              <a:t>«Советское военное кино в 50-е годы создало матрицу, которая всех очень устраивала. Это показ войны, как некоего храма, который отделяет «чистых» от «нечистых». Главная концепция этой матрицы была в том, что если человек плохой в жизни, то война только проявит эту «</a:t>
            </a:r>
            <a:r>
              <a:rPr lang="ru-RU" sz="2900" b="0" i="0" dirty="0" err="1">
                <a:solidFill>
                  <a:srgbClr val="000000"/>
                </a:solidFill>
                <a:effectLst/>
                <a:latin typeface="Helvetica Neue"/>
              </a:rPr>
              <a:t>плохость</a:t>
            </a:r>
            <a:r>
              <a:rPr lang="ru-RU" sz="2900" b="0" i="0" dirty="0">
                <a:solidFill>
                  <a:srgbClr val="000000"/>
                </a:solidFill>
                <a:effectLst/>
                <a:latin typeface="Helvetica Neue"/>
              </a:rPr>
              <a:t>», а если хороший в жизни, то она проявит его «</a:t>
            </a:r>
            <a:r>
              <a:rPr lang="ru-RU" sz="2900" b="0" i="0" dirty="0" err="1">
                <a:solidFill>
                  <a:srgbClr val="000000"/>
                </a:solidFill>
                <a:effectLst/>
                <a:latin typeface="Helvetica Neue"/>
              </a:rPr>
              <a:t>хорошесть</a:t>
            </a:r>
            <a:r>
              <a:rPr lang="ru-RU" sz="2900" b="0" i="0" dirty="0">
                <a:solidFill>
                  <a:srgbClr val="000000"/>
                </a:solidFill>
                <a:effectLst/>
                <a:latin typeface="Helvetica Neue"/>
              </a:rPr>
              <a:t>». В условиях атеистической страны война за счет этого мифа и превратилась в своего рода храм. Разумеется, лучшие произведения были антивоенными, показывали войну как огромную трагедию, которая, скорее, </a:t>
            </a:r>
            <a:r>
              <a:rPr lang="ru-RU" sz="2900" b="0" i="0" dirty="0" err="1">
                <a:solidFill>
                  <a:srgbClr val="000000"/>
                </a:solidFill>
                <a:effectLst/>
                <a:latin typeface="Helvetica Neue"/>
              </a:rPr>
              <a:t>развоплощает</a:t>
            </a:r>
            <a:r>
              <a:rPr lang="ru-RU" sz="2900" b="0" i="0" dirty="0">
                <a:solidFill>
                  <a:srgbClr val="000000"/>
                </a:solidFill>
                <a:effectLst/>
                <a:latin typeface="Helvetica Neue"/>
              </a:rPr>
              <a:t> человека или создает драматический крестный путь для того, чтобы он что-то большее понял в жизни, пройдя через страшные страдания. Это и «Летят журавли», и «Судьба человека».</a:t>
            </a:r>
          </a:p>
          <a:p>
            <a:pPr marL="0" indent="0" algn="l">
              <a:buNone/>
            </a:pPr>
            <a:r>
              <a:rPr lang="ru-RU" sz="2900" b="0" i="0" dirty="0">
                <a:solidFill>
                  <a:srgbClr val="000000"/>
                </a:solidFill>
                <a:effectLst/>
                <a:latin typeface="Helvetica Neue"/>
              </a:rPr>
              <a:t>Но немало было и картин, показывающих войну, как чистую трагедию. Когда Бондарчук снимал «Они сражались за Родину», они со звукорежиссером собирали всевозможные звуки степи (действие происходит в степи): жуков, сверчков, чего только не было. Делалось это для того, чтобы потом их страшным образом усилить на экране, превращая, например, в звук танка. Бондарчук говорил: «Мне нужен ад, мне нужно состояние ада». Звук был сюрреалистический, и такой был сам подход. Ну и дальше осиновый кол в тему войны забил Элем Климов в фильме «Иди и смотри», после него она вообще заглохла, а если даже появлялись какие-то хорошие фильмы, то они все уже были внутри подхода Климова.</a:t>
            </a:r>
          </a:p>
          <a:p>
            <a:pPr marL="0" indent="0">
              <a:buNone/>
            </a:pPr>
            <a:r>
              <a:rPr lang="ru-RU" sz="2900" b="1" i="0" dirty="0">
                <a:solidFill>
                  <a:srgbClr val="000000"/>
                </a:solidFill>
                <a:effectLst/>
                <a:latin typeface="Helvetica Neue"/>
              </a:rPr>
              <a:t>В конце 90-х – начале 2000-х появились замечательные картины, показывающие войну, как хаос, как страшную трагедию, которая разрушает мир личности и превращает человека или в марионетку, или в некоего персонажа ада. Это были фильмы «Свои», «Штрафбат», «Кукушка», замечательный сериал Алексея Мурадова «Человек войны». К счастью, в 2000-е празднование Великой победы у нас стало превращаться именно в печальный праздник. Патриотическая концепция, как я понимаю, нужна для общества, но она стала довлеть. Но искусство не должно превращать войну на экране в игру «Зарница» или совершенно пустой набор </a:t>
            </a:r>
            <a:r>
              <a:rPr lang="ru-RU" sz="2900" b="1" i="0" dirty="0" err="1">
                <a:solidFill>
                  <a:srgbClr val="000000"/>
                </a:solidFill>
                <a:effectLst/>
                <a:latin typeface="Helvetica Neue"/>
              </a:rPr>
              <a:t>экшена</a:t>
            </a:r>
            <a:r>
              <a:rPr lang="ru-RU" sz="2900" b="1" i="0" dirty="0">
                <a:solidFill>
                  <a:srgbClr val="000000"/>
                </a:solidFill>
                <a:effectLst/>
                <a:latin typeface="Helvetica Neue"/>
              </a:rPr>
              <a:t>, </a:t>
            </a:r>
            <a:r>
              <a:rPr lang="ru-RU" sz="2900" b="1" i="0" dirty="0" err="1">
                <a:solidFill>
                  <a:srgbClr val="000000"/>
                </a:solidFill>
                <a:effectLst/>
                <a:latin typeface="Helvetica Neue"/>
              </a:rPr>
              <a:t>боевиковый</a:t>
            </a:r>
            <a:r>
              <a:rPr lang="ru-RU" sz="2900" b="1" i="0" dirty="0">
                <a:solidFill>
                  <a:srgbClr val="000000"/>
                </a:solidFill>
                <a:effectLst/>
                <a:latin typeface="Helvetica Neue"/>
              </a:rPr>
              <a:t>, чисто коммерческий и, конечно, примитивно патриотический. К сожалению, именно это сейчас и происходит. Сложных драматических фильмов о войне, которые могли бы соответствовать огромному количеству мемуаров, от которых волосы встают дыбом, когда их читаешь, на экране нет.</a:t>
            </a:r>
            <a:endParaRPr lang="ru-RU" sz="2900" dirty="0"/>
          </a:p>
        </p:txBody>
      </p:sp>
    </p:spTree>
    <p:extLst>
      <p:ext uri="{BB962C8B-B14F-4D97-AF65-F5344CB8AC3E}">
        <p14:creationId xmlns:p14="http://schemas.microsoft.com/office/powerpoint/2010/main" val="3593596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AB39F9-3FD1-C53C-E9E7-42E285B09B21}"/>
              </a:ext>
            </a:extLst>
          </p:cNvPr>
          <p:cNvSpPr>
            <a:spLocks noGrp="1"/>
          </p:cNvSpPr>
          <p:nvPr>
            <p:ph type="title"/>
          </p:nvPr>
        </p:nvSpPr>
        <p:spPr>
          <a:xfrm>
            <a:off x="457200" y="-243408"/>
            <a:ext cx="8229600" cy="72008"/>
          </a:xfrm>
        </p:spPr>
        <p:txBody>
          <a:bodyPr>
            <a:normAutofit fontScale="90000"/>
          </a:bodyPr>
          <a:lstStyle/>
          <a:p>
            <a:endParaRPr lang="ru-RU" dirty="0"/>
          </a:p>
        </p:txBody>
      </p:sp>
      <p:sp>
        <p:nvSpPr>
          <p:cNvPr id="3" name="Объект 2">
            <a:extLst>
              <a:ext uri="{FF2B5EF4-FFF2-40B4-BE49-F238E27FC236}">
                <a16:creationId xmlns:a16="http://schemas.microsoft.com/office/drawing/2014/main" id="{9914D138-5F90-C7D2-AC71-70E09BE94CE7}"/>
              </a:ext>
            </a:extLst>
          </p:cNvPr>
          <p:cNvSpPr>
            <a:spLocks noGrp="1"/>
          </p:cNvSpPr>
          <p:nvPr>
            <p:ph idx="1"/>
          </p:nvPr>
        </p:nvSpPr>
        <p:spPr>
          <a:xfrm>
            <a:off x="457200" y="116632"/>
            <a:ext cx="8229600" cy="6009531"/>
          </a:xfrm>
        </p:spPr>
        <p:txBody>
          <a:bodyPr>
            <a:normAutofit fontScale="55000" lnSpcReduction="20000"/>
          </a:bodyPr>
          <a:lstStyle/>
          <a:p>
            <a:pPr marL="0" indent="0" algn="l">
              <a:buNone/>
            </a:pPr>
            <a:r>
              <a:rPr lang="ru-RU" sz="3300" b="0" i="0" dirty="0">
                <a:solidFill>
                  <a:srgbClr val="000000"/>
                </a:solidFill>
                <a:effectLst/>
                <a:latin typeface="Helvetica Neue"/>
              </a:rPr>
              <a:t>Первой ласточкой нового подхода стал фильм «28 панфиловцев», который был настолько плох, что даже худшие советские фильмы такими слабыми не были, потому что в них так или иначе на экране все-таки присутствовал человек. Успех фильмов «28 панфиловцев», «Т-34», «Дорога на Берлин» и еще кучи картин к ряду меня крайне не радует, потому что когда в компьютерную игру превращается страшная трагедия, которая произошла с нацией, которая унесла 26 млн жизней, это отвратительно. У нас сегодня </a:t>
            </a:r>
            <a:r>
              <a:rPr lang="ru-RU" sz="3300" b="0" i="0" dirty="0" err="1">
                <a:solidFill>
                  <a:srgbClr val="000000"/>
                </a:solidFill>
                <a:effectLst/>
                <a:latin typeface="Helvetica Neue"/>
              </a:rPr>
              <a:t>боевиковый</a:t>
            </a:r>
            <a:r>
              <a:rPr lang="ru-RU" sz="3300" b="0" i="0" dirty="0">
                <a:solidFill>
                  <a:srgbClr val="000000"/>
                </a:solidFill>
                <a:effectLst/>
                <a:latin typeface="Helvetica Neue"/>
              </a:rPr>
              <a:t> тренд, он становится страшно популярен, и мы научились его снимать профессионально и грамотно. Но это не значит, что тонко, глубоко и драматично. И ладно, если подобный тренд работает в фильмах о спорте, но безобразно, когда он работает внутри истории Великой Отечественной войны.</a:t>
            </a:r>
          </a:p>
          <a:p>
            <a:pPr marL="0" indent="0" algn="l">
              <a:buNone/>
            </a:pPr>
            <a:r>
              <a:rPr lang="ru-RU" sz="3300" b="0" i="0" dirty="0">
                <a:solidFill>
                  <a:srgbClr val="000000"/>
                </a:solidFill>
                <a:effectLst/>
                <a:latin typeface="Helvetica Neue"/>
              </a:rPr>
              <a:t>Смотреть все наши последние прокатные картины о войне просто постыдно, так как глупость на глупости. Особенно мне «понравилось», что героиня «Т-34» получает в концлагере увольнительную на день. Странно, что она отпуск не получила домой. И молодежь этому верит. Чудовищный процесс, который будет продолжаться, потому что именно эти фильмы имеют успех. Это не просто опасно, а опасно для духовного здоровья нации. Это самое печальное и трагическое, что происходит сегодня в действительно возрождающемся для зрителя российском кино, которое наконец-то сделало хорошие зрительские фильмы, которые набрали большую кассу, чем самые успешные советские фильмы «Москва слезам не верит» и «Пираты ХХ века». Это «Движение вверх» и «Последний богатырь».</a:t>
            </a:r>
          </a:p>
          <a:p>
            <a:endParaRPr lang="ru-RU" dirty="0"/>
          </a:p>
        </p:txBody>
      </p:sp>
    </p:spTree>
    <p:extLst>
      <p:ext uri="{BB962C8B-B14F-4D97-AF65-F5344CB8AC3E}">
        <p14:creationId xmlns:p14="http://schemas.microsoft.com/office/powerpoint/2010/main" val="239759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3800" b="1" u="sng" dirty="0">
                <a:effectLst>
                  <a:outerShdw blurRad="38100" dist="38100" dir="2700000" algn="tl">
                    <a:srgbClr val="000000">
                      <a:alpha val="43137"/>
                    </a:srgbClr>
                  </a:outerShdw>
                </a:effectLst>
              </a:rPr>
              <a:t>Введение</a:t>
            </a:r>
          </a:p>
        </p:txBody>
      </p:sp>
      <p:sp>
        <p:nvSpPr>
          <p:cNvPr id="3" name="Содержимое 2"/>
          <p:cNvSpPr>
            <a:spLocks noGrp="1"/>
          </p:cNvSpPr>
          <p:nvPr>
            <p:ph idx="1"/>
          </p:nvPr>
        </p:nvSpPr>
        <p:spPr>
          <a:xfrm>
            <a:off x="457200" y="1268760"/>
            <a:ext cx="8229600" cy="5112568"/>
          </a:xfrm>
        </p:spPr>
        <p:txBody>
          <a:bodyPr>
            <a:noAutofit/>
          </a:bodyPr>
          <a:lstStyle/>
          <a:p>
            <a:pPr>
              <a:buNone/>
            </a:pPr>
            <a:r>
              <a:rPr lang="ru-RU" sz="1400" dirty="0"/>
              <a:t>         	Восемьдесят один год назад, 22 июня 1941 года, начался самый жестокий и кровопролитный период за все время существования человечества, который унес миллионы жизней. Это событие оставило большой след в истории, которое еще долго будут помнить. </a:t>
            </a:r>
          </a:p>
          <a:p>
            <a:pPr>
              <a:buNone/>
            </a:pPr>
            <a:r>
              <a:rPr lang="ru-RU" sz="1400" dirty="0"/>
              <a:t>          	Нам, детям рожденным в 21 веке, никогда не понять всей тяготы тех времен, но ,тем не менее, мы должны знать о тех страшных событиях .</a:t>
            </a:r>
          </a:p>
          <a:p>
            <a:pPr>
              <a:buNone/>
            </a:pPr>
            <a:r>
              <a:rPr lang="ru-RU" sz="1400" dirty="0"/>
              <a:t>          	Как раз в этот период произошло особое развитие в кинематографе. За четыре года выпустили  более сотни игровых и документальных картин и короткометражек.   Работники кино трудились наравне с народом , приближая победу своим творчеством . Фронтовые операторы, рискуя жизнью, оставили миру незаменимые кадры военной кинохроники. Гениальная работа сценаристов, режиссеров, артистов и операторов выпустила сотни кинофильмов.</a:t>
            </a:r>
          </a:p>
          <a:p>
            <a:pPr>
              <a:buNone/>
            </a:pPr>
            <a:r>
              <a:rPr lang="ru-RU" sz="1400" dirty="0"/>
              <a:t>          	Более 250 операторов побывали на месте сражений, больше 50 из них дошли до передовой и погибли, запечатлев кадры, которые доносят весь ужас войны.</a:t>
            </a:r>
          </a:p>
          <a:p>
            <a:pPr>
              <a:buNone/>
            </a:pPr>
            <a:r>
              <a:rPr lang="ru-RU" sz="1400" dirty="0"/>
              <a:t>          В годы войны документалисты трудились не опуская рук, тогда в Москве на Киевском вокзале была студия  «Союз кинохроника», в которой круглосуточно обрабатывалась пленка, полученная с фронта. Вся страна ждала новых кадров и подробностей событий, поэтому бригады документального кино работал круглосуточно.  Кинематографисты понимали необходимость  в сообщении информации о происходящем на фронте, при этом вдохновляли на победу.</a:t>
            </a:r>
          </a:p>
          <a:p>
            <a:pPr>
              <a:buNone/>
            </a:pPr>
            <a:r>
              <a:rPr lang="ru-RU" sz="1400" dirty="0"/>
              <a:t>           	Игровое кино не отставало от документальных фильмов. В первые месяцы войны  сценаристы и режиссеры перестраивались на короткометражки, выпуская боевые </a:t>
            </a:r>
            <a:r>
              <a:rPr lang="ru-RU" sz="1400" dirty="0" err="1"/>
              <a:t>киносборники</a:t>
            </a:r>
            <a:r>
              <a:rPr lang="ru-RU" sz="1400" dirty="0"/>
              <a:t>. Тематика короткометражных эпизодов был разнообразна: от героических сцен до сатирических зарисовок.</a:t>
            </a:r>
          </a:p>
          <a:p>
            <a:pPr>
              <a:buNone/>
            </a:pPr>
            <a:r>
              <a:rPr lang="ru-RU" sz="1400" dirty="0"/>
              <a:t>            	Проблематика военных картин сильно изменилась по сравнению с мирным временем, но многие историки признают, что кинематограф военных лет был одним из самых свободных за всю историю советского кино, который подарил миру много шедевров.</a:t>
            </a:r>
          </a:p>
          <a:p>
            <a:pPr>
              <a:buNone/>
            </a:pPr>
            <a:endParaRPr lang="ru-RU"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CBE048-A03E-914B-F220-96C1CB267033}"/>
              </a:ext>
            </a:extLst>
          </p:cNvPr>
          <p:cNvSpPr>
            <a:spLocks noGrp="1"/>
          </p:cNvSpPr>
          <p:nvPr>
            <p:ph type="title"/>
          </p:nvPr>
        </p:nvSpPr>
        <p:spPr/>
        <p:txBody>
          <a:bodyPr>
            <a:normAutofit fontScale="90000"/>
          </a:bodyPr>
          <a:lstStyle/>
          <a:p>
            <a:r>
              <a:rPr lang="ru-RU" sz="2700" b="1" u="sng" dirty="0">
                <a:effectLst>
                  <a:outerShdw blurRad="38100" dist="38100" dir="2700000" algn="tl">
                    <a:srgbClr val="000000">
                      <a:alpha val="43137"/>
                    </a:srgbClr>
                  </a:outerShdw>
                </a:effectLst>
              </a:rPr>
              <a:t>2.1 Патриотическое воспитание сверстников.</a:t>
            </a:r>
            <a:br>
              <a:rPr lang="ru-RU" sz="2700" b="1" u="sng" dirty="0">
                <a:effectLst>
                  <a:outerShdw blurRad="38100" dist="38100" dir="2700000" algn="tl">
                    <a:srgbClr val="000000">
                      <a:alpha val="43137"/>
                    </a:srgbClr>
                  </a:outerShdw>
                </a:effectLst>
              </a:rPr>
            </a:br>
            <a:r>
              <a:rPr lang="ru-RU" sz="2700" b="1" u="sng" dirty="0">
                <a:effectLst>
                  <a:outerShdw blurRad="38100" dist="38100" dir="2700000" algn="tl">
                    <a:srgbClr val="000000">
                      <a:alpha val="43137"/>
                    </a:srgbClr>
                  </a:outerShdw>
                </a:effectLst>
              </a:rPr>
              <a:t>Мнение школьников о важности темы войны </a:t>
            </a:r>
            <a:br>
              <a:rPr lang="ru-RU" b="1" u="sng" dirty="0"/>
            </a:br>
            <a:endParaRPr lang="ru-RU" b="1" u="sng" dirty="0"/>
          </a:p>
        </p:txBody>
      </p:sp>
      <p:pic>
        <p:nvPicPr>
          <p:cNvPr id="1028" name="Picture 4" descr="Диаграмма ответов в Формах. Вопрос: Как вы относитесь к теме войны?. Количество ответов: 55 ответов.">
            <a:extLst>
              <a:ext uri="{FF2B5EF4-FFF2-40B4-BE49-F238E27FC236}">
                <a16:creationId xmlns:a16="http://schemas.microsoft.com/office/drawing/2014/main" id="{8152A36D-0BC1-0984-1D7E-CB0581AB04F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47" y="1417638"/>
            <a:ext cx="8821561"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240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AF7A80-BCED-4CA6-9191-304F27AA256C}"/>
              </a:ext>
            </a:extLst>
          </p:cNvPr>
          <p:cNvSpPr>
            <a:spLocks noGrp="1"/>
          </p:cNvSpPr>
          <p:nvPr>
            <p:ph type="title"/>
          </p:nvPr>
        </p:nvSpPr>
        <p:spPr>
          <a:xfrm>
            <a:off x="457200" y="-1251520"/>
            <a:ext cx="8229600" cy="1143000"/>
          </a:xfrm>
        </p:spPr>
        <p:txBody>
          <a:bodyPr/>
          <a:lstStyle/>
          <a:p>
            <a:endParaRPr lang="ru-RU" dirty="0"/>
          </a:p>
        </p:txBody>
      </p:sp>
      <p:pic>
        <p:nvPicPr>
          <p:cNvPr id="2050" name="Picture 2" descr="Диаграмма ответов в Формах. Вопрос: Из каких источников вы узнаете о событиях Великой отечественной войны?. Количество ответов: 55 ответов.">
            <a:extLst>
              <a:ext uri="{FF2B5EF4-FFF2-40B4-BE49-F238E27FC236}">
                <a16:creationId xmlns:a16="http://schemas.microsoft.com/office/drawing/2014/main" id="{CD2DCA53-4E9D-1470-59FF-BD91B1944D3B}"/>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472784"/>
            <a:ext cx="8229600" cy="3912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57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44688F-2DAC-9F90-12B7-3344D4D05D79}"/>
              </a:ext>
            </a:extLst>
          </p:cNvPr>
          <p:cNvSpPr>
            <a:spLocks noGrp="1"/>
          </p:cNvSpPr>
          <p:nvPr>
            <p:ph type="title"/>
          </p:nvPr>
        </p:nvSpPr>
        <p:spPr>
          <a:xfrm>
            <a:off x="457200" y="-675456"/>
            <a:ext cx="8229600" cy="576064"/>
          </a:xfrm>
        </p:spPr>
        <p:txBody>
          <a:bodyPr>
            <a:normAutofit fontScale="90000"/>
          </a:bodyPr>
          <a:lstStyle/>
          <a:p>
            <a:endParaRPr lang="ru-RU" dirty="0"/>
          </a:p>
        </p:txBody>
      </p:sp>
      <p:pic>
        <p:nvPicPr>
          <p:cNvPr id="3074" name="Picture 2" descr="Диаграмма ответов в Формах. Вопрос: Вы смотрите фильмы о войне?. Количество ответов: 55 ответов.">
            <a:extLst>
              <a:ext uri="{FF2B5EF4-FFF2-40B4-BE49-F238E27FC236}">
                <a16:creationId xmlns:a16="http://schemas.microsoft.com/office/drawing/2014/main" id="{97B2611D-1453-424C-6A48-E5AC0BF54902}"/>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700808"/>
            <a:ext cx="8229600"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602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5A5DB1-7298-C1A5-433C-45C3AD871BF1}"/>
              </a:ext>
            </a:extLst>
          </p:cNvPr>
          <p:cNvSpPr>
            <a:spLocks noGrp="1"/>
          </p:cNvSpPr>
          <p:nvPr>
            <p:ph type="title"/>
          </p:nvPr>
        </p:nvSpPr>
        <p:spPr>
          <a:xfrm>
            <a:off x="457200" y="332656"/>
            <a:ext cx="8229600" cy="1224136"/>
          </a:xfrm>
        </p:spPr>
        <p:txBody>
          <a:bodyPr>
            <a:normAutofit fontScale="90000"/>
          </a:bodyPr>
          <a:lstStyle/>
          <a:p>
            <a:r>
              <a:rPr lang="ru-RU" b="1" u="sng" dirty="0">
                <a:effectLst>
                  <a:outerShdw blurRad="38100" dist="38100" dir="2700000" algn="tl">
                    <a:srgbClr val="000000">
                      <a:alpha val="43137"/>
                    </a:srgbClr>
                  </a:outerShdw>
                </a:effectLst>
              </a:rPr>
              <a:t>2.2 Предпочтения современных школьников</a:t>
            </a:r>
            <a:br>
              <a:rPr lang="ru-RU" b="1" u="sng" dirty="0"/>
            </a:br>
            <a:endParaRPr lang="ru-RU" b="1" u="sng" dirty="0"/>
          </a:p>
        </p:txBody>
      </p:sp>
      <p:pic>
        <p:nvPicPr>
          <p:cNvPr id="4098" name="Picture 2" descr="Диаграмма ответов в Формах. Вопрос: Какой вид фильмов вам интересен?. Количество ответов: 55 ответов.">
            <a:extLst>
              <a:ext uri="{FF2B5EF4-FFF2-40B4-BE49-F238E27FC236}">
                <a16:creationId xmlns:a16="http://schemas.microsoft.com/office/drawing/2014/main" id="{444B63C8-C9E1-E2D8-C180-040717529D5A}"/>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97636"/>
            <a:ext cx="8229600" cy="346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593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438B92-19EE-2290-6555-9A681017D6A6}"/>
              </a:ext>
            </a:extLst>
          </p:cNvPr>
          <p:cNvSpPr>
            <a:spLocks noGrp="1"/>
          </p:cNvSpPr>
          <p:nvPr>
            <p:ph type="title"/>
          </p:nvPr>
        </p:nvSpPr>
        <p:spPr>
          <a:xfrm flipV="1">
            <a:off x="457200" y="-315416"/>
            <a:ext cx="8229600" cy="216024"/>
          </a:xfrm>
        </p:spPr>
        <p:txBody>
          <a:bodyPr>
            <a:normAutofit fontScale="90000"/>
          </a:bodyPr>
          <a:lstStyle/>
          <a:p>
            <a:endParaRPr lang="ru-RU" dirty="0"/>
          </a:p>
        </p:txBody>
      </p:sp>
      <p:pic>
        <p:nvPicPr>
          <p:cNvPr id="6146" name="Picture 2" descr="Диаграмма ответов в Формах. Вопрос: Какие фильмы занимательней смотреть?. Количество ответов: 55 ответов.">
            <a:extLst>
              <a:ext uri="{FF2B5EF4-FFF2-40B4-BE49-F238E27FC236}">
                <a16:creationId xmlns:a16="http://schemas.microsoft.com/office/drawing/2014/main" id="{512AC304-31E0-2E39-FDA5-0F916C4A3E9E}"/>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97636"/>
            <a:ext cx="8229600" cy="346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376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FDE697-BC5E-D343-BBD4-BB49ED3E7B24}"/>
              </a:ext>
            </a:extLst>
          </p:cNvPr>
          <p:cNvSpPr>
            <a:spLocks noGrp="1"/>
          </p:cNvSpPr>
          <p:nvPr>
            <p:ph type="title"/>
          </p:nvPr>
        </p:nvSpPr>
        <p:spPr>
          <a:xfrm flipV="1">
            <a:off x="457200" y="-387424"/>
            <a:ext cx="8229600" cy="288032"/>
          </a:xfrm>
        </p:spPr>
        <p:txBody>
          <a:bodyPr>
            <a:normAutofit fontScale="90000"/>
          </a:bodyPr>
          <a:lstStyle/>
          <a:p>
            <a:endParaRPr lang="ru-RU" dirty="0"/>
          </a:p>
        </p:txBody>
      </p:sp>
      <p:pic>
        <p:nvPicPr>
          <p:cNvPr id="7170" name="Picture 2" descr="Диаграмма ответов в Формах. Вопрос: Почему вас интересует просмотр фильмов о ВОВ?. Количество ответов: 55 ответов.">
            <a:extLst>
              <a:ext uri="{FF2B5EF4-FFF2-40B4-BE49-F238E27FC236}">
                <a16:creationId xmlns:a16="http://schemas.microsoft.com/office/drawing/2014/main" id="{F243DEA0-A909-E66D-7FE0-3044A071716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472784"/>
            <a:ext cx="8229600" cy="3912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136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542D30-BA62-A1AE-CE43-AF3085761C5E}"/>
              </a:ext>
            </a:extLst>
          </p:cNvPr>
          <p:cNvSpPr>
            <a:spLocks noGrp="1"/>
          </p:cNvSpPr>
          <p:nvPr>
            <p:ph type="title"/>
          </p:nvPr>
        </p:nvSpPr>
        <p:spPr>
          <a:xfrm>
            <a:off x="457200" y="-603448"/>
            <a:ext cx="8229600" cy="504056"/>
          </a:xfrm>
        </p:spPr>
        <p:txBody>
          <a:bodyPr>
            <a:normAutofit fontScale="90000"/>
          </a:bodyPr>
          <a:lstStyle/>
          <a:p>
            <a:endParaRPr lang="ru-RU" dirty="0"/>
          </a:p>
        </p:txBody>
      </p:sp>
      <p:pic>
        <p:nvPicPr>
          <p:cNvPr id="5124" name="Picture 4" descr="Диаграмма ответов в Формах. Вопрос: Какой ваш любимый фильм о Великой Отечественной войне. Количество ответов: 55 ответов.">
            <a:extLst>
              <a:ext uri="{FF2B5EF4-FFF2-40B4-BE49-F238E27FC236}">
                <a16:creationId xmlns:a16="http://schemas.microsoft.com/office/drawing/2014/main" id="{66D98F52-F518-BE12-49EB-1B187012DA54}"/>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472784"/>
            <a:ext cx="8229600" cy="3912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016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D1202D-00B0-B706-9A45-876246EA4796}"/>
              </a:ext>
            </a:extLst>
          </p:cNvPr>
          <p:cNvSpPr>
            <a:spLocks noGrp="1"/>
          </p:cNvSpPr>
          <p:nvPr>
            <p:ph type="title"/>
          </p:nvPr>
        </p:nvSpPr>
        <p:spPr/>
        <p:txBody>
          <a:bodyPr>
            <a:normAutofit/>
          </a:bodyPr>
          <a:lstStyle/>
          <a:p>
            <a:r>
              <a:rPr lang="ru-RU" b="1" dirty="0">
                <a:effectLst>
                  <a:outerShdw blurRad="38100" dist="38100" dir="2700000" algn="tl">
                    <a:srgbClr val="000000">
                      <a:alpha val="43137"/>
                    </a:srgbClr>
                  </a:outerShdw>
                </a:effectLst>
              </a:rPr>
              <a:t>Заключение</a:t>
            </a:r>
          </a:p>
        </p:txBody>
      </p:sp>
      <p:sp>
        <p:nvSpPr>
          <p:cNvPr id="3" name="Объект 2">
            <a:extLst>
              <a:ext uri="{FF2B5EF4-FFF2-40B4-BE49-F238E27FC236}">
                <a16:creationId xmlns:a16="http://schemas.microsoft.com/office/drawing/2014/main" id="{7E844D64-3924-1952-DC5E-E7B7215F9353}"/>
              </a:ext>
            </a:extLst>
          </p:cNvPr>
          <p:cNvSpPr>
            <a:spLocks noGrp="1"/>
          </p:cNvSpPr>
          <p:nvPr>
            <p:ph idx="1"/>
          </p:nvPr>
        </p:nvSpPr>
        <p:spPr/>
        <p:txBody>
          <a:bodyPr>
            <a:normAutofit fontScale="85000" lnSpcReduction="10000"/>
          </a:bodyPr>
          <a:lstStyle/>
          <a:p>
            <a:pPr marL="0" indent="0">
              <a:buNone/>
            </a:pPr>
            <a:r>
              <a:rPr lang="ru-RU" sz="2000" dirty="0"/>
              <a:t>	Таким образом, я могу сказать ,что изучение этой темы очень привлекло меня. Я узнала о многих неизвестных мне героях, узнала отношение подростков к войне, поняла, что больше всего интересует современных школьников.</a:t>
            </a:r>
          </a:p>
          <a:p>
            <a:pPr marL="0" indent="0">
              <a:buNone/>
            </a:pPr>
            <a:r>
              <a:rPr lang="ru-RU" sz="2000" dirty="0"/>
              <a:t>	На основе проделанной работы я могу сделать следующие выводы: </a:t>
            </a:r>
          </a:p>
          <a:p>
            <a:r>
              <a:rPr lang="ru-RU" sz="2000" dirty="0"/>
              <a:t>Тема ВОВ актуальна и по сей день, кинематографическое отображение дает возможность тонко прочувствовать все тяготы и невзгоды, которые пришлось пережить людям, при этом не потерявшим веру, доброту и надежду.</a:t>
            </a:r>
          </a:p>
          <a:p>
            <a:r>
              <a:rPr lang="ru-RU" sz="2000" dirty="0"/>
              <a:t>Социальный опрос, проведенный мной с помощь </a:t>
            </a:r>
            <a:r>
              <a:rPr lang="ru-RU" sz="2000" dirty="0" err="1"/>
              <a:t>гугл</a:t>
            </a:r>
            <a:r>
              <a:rPr lang="ru-RU" sz="2000" dirty="0"/>
              <a:t>-форм, показал высокий отклик среди окружающих меня людей, желание изучать свою историю и ценить память предков.</a:t>
            </a:r>
          </a:p>
          <a:p>
            <a:r>
              <a:rPr lang="ru-RU" sz="2000" dirty="0"/>
              <a:t>Высокое число респондентом интересуется художественными фильмами о ВОВ.</a:t>
            </a:r>
          </a:p>
          <a:p>
            <a:r>
              <a:rPr lang="ru-RU" sz="2000" dirty="0"/>
              <a:t>Так же хочется отметить востребованность и зрительскую любовь как советских, так и современных фильмов о войне – речь идет о кинолентах «А зори здесь тихие», «В бой идут одни старики» и современная картина «Т-34».</a:t>
            </a:r>
          </a:p>
          <a:p>
            <a:endParaRPr lang="ru-RU" sz="2000" dirty="0"/>
          </a:p>
        </p:txBody>
      </p:sp>
    </p:spTree>
    <p:extLst>
      <p:ext uri="{BB962C8B-B14F-4D97-AF65-F5344CB8AC3E}">
        <p14:creationId xmlns:p14="http://schemas.microsoft.com/office/powerpoint/2010/main" val="763449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09BC9D-CDA6-6C40-8C12-2F0A47F6531D}"/>
              </a:ext>
            </a:extLst>
          </p:cNvPr>
          <p:cNvSpPr>
            <a:spLocks noGrp="1"/>
          </p:cNvSpPr>
          <p:nvPr>
            <p:ph type="title"/>
          </p:nvPr>
        </p:nvSpPr>
        <p:spPr/>
        <p:txBody>
          <a:bodyPr>
            <a:normAutofit/>
          </a:bodyPr>
          <a:lstStyle/>
          <a:p>
            <a:r>
              <a:rPr lang="ru-RU" sz="3600" b="1" dirty="0">
                <a:effectLst>
                  <a:outerShdw blurRad="38100" dist="38100" dir="2700000" algn="tl">
                    <a:srgbClr val="000000">
                      <a:alpha val="43137"/>
                    </a:srgbClr>
                  </a:outerShdw>
                </a:effectLst>
              </a:rPr>
              <a:t>Используемые источники информации</a:t>
            </a:r>
          </a:p>
        </p:txBody>
      </p:sp>
      <p:sp>
        <p:nvSpPr>
          <p:cNvPr id="3" name="Объект 2">
            <a:extLst>
              <a:ext uri="{FF2B5EF4-FFF2-40B4-BE49-F238E27FC236}">
                <a16:creationId xmlns:a16="http://schemas.microsoft.com/office/drawing/2014/main" id="{B46E9AA4-D4B1-8420-50CA-F401156BA0D0}"/>
              </a:ext>
            </a:extLst>
          </p:cNvPr>
          <p:cNvSpPr>
            <a:spLocks noGrp="1"/>
          </p:cNvSpPr>
          <p:nvPr>
            <p:ph idx="1"/>
          </p:nvPr>
        </p:nvSpPr>
        <p:spPr/>
        <p:txBody>
          <a:bodyPr>
            <a:normAutofit/>
          </a:bodyPr>
          <a:lstStyle/>
          <a:p>
            <a:r>
              <a:rPr lang="en-US" sz="2400" dirty="0">
                <a:hlinkClick r:id="rId2"/>
              </a:rPr>
              <a:t>https://</a:t>
            </a:r>
            <a:r>
              <a:rPr lang="ru-RU" sz="2400" dirty="0" err="1">
                <a:hlinkClick r:id="rId2"/>
              </a:rPr>
              <a:t>живаяистория-россии.рф</a:t>
            </a:r>
            <a:r>
              <a:rPr lang="ru-RU" sz="2400" dirty="0">
                <a:hlinkClick r:id="rId2"/>
              </a:rPr>
              <a:t>/</a:t>
            </a:r>
            <a:r>
              <a:rPr lang="ru-RU" sz="2400" dirty="0"/>
              <a:t> (сайт о патриотическом воспитании молодежи)</a:t>
            </a:r>
          </a:p>
          <a:p>
            <a:r>
              <a:rPr lang="en-US" sz="2400" dirty="0">
                <a:hlinkClick r:id="rId3"/>
              </a:rPr>
              <a:t>https://poisk-ru.ru/</a:t>
            </a:r>
            <a:r>
              <a:rPr lang="ru-RU" sz="2400" dirty="0"/>
              <a:t> (исторические статьи)</a:t>
            </a:r>
            <a:endParaRPr lang="en-US" sz="2400" dirty="0"/>
          </a:p>
          <a:p>
            <a:r>
              <a:rPr lang="en-US" sz="2400" dirty="0">
                <a:hlinkClick r:id="rId4"/>
              </a:rPr>
              <a:t>https://ru.wikipedia.org/</a:t>
            </a:r>
            <a:r>
              <a:rPr lang="en-US" sz="2400" dirty="0"/>
              <a:t> </a:t>
            </a:r>
            <a:r>
              <a:rPr lang="ru-RU" sz="2400" dirty="0"/>
              <a:t>(режиссеры и операторы ВОВ)</a:t>
            </a:r>
          </a:p>
          <a:p>
            <a:r>
              <a:rPr lang="en-US" sz="2400" dirty="0">
                <a:hlinkClick r:id="rId5"/>
              </a:rPr>
              <a:t>https://ru.tax-definition.org/53809-feature-film</a:t>
            </a:r>
            <a:r>
              <a:rPr lang="ru-RU" sz="2400" dirty="0"/>
              <a:t> (</a:t>
            </a:r>
            <a:r>
              <a:rPr lang="ru-RU" sz="2400" b="0" i="0" dirty="0">
                <a:solidFill>
                  <a:srgbClr val="222222"/>
                </a:solidFill>
                <a:effectLst/>
                <a:latin typeface="Roboto" panose="020B0604020202020204" pitchFamily="2" charset="0"/>
              </a:rPr>
              <a:t>Определение художественный фильм</a:t>
            </a:r>
            <a:r>
              <a:rPr lang="ru-RU" sz="2400" dirty="0"/>
              <a:t>)</a:t>
            </a:r>
          </a:p>
          <a:p>
            <a:r>
              <a:rPr lang="en-US" sz="2400" b="0" i="0" dirty="0">
                <a:solidFill>
                  <a:srgbClr val="222222"/>
                </a:solidFill>
                <a:effectLst/>
                <a:latin typeface="Roboto" panose="020B0604020202020204" pitchFamily="2" charset="0"/>
                <a:hlinkClick r:id="rId6"/>
              </a:rPr>
              <a:t>https://docs.google.com/forms/d/1qQdJL1rGrpN3GOXiZST4r6VW_k9n8UwaOCtjpSRsW0o/edit#question=1507149855&amp;field=1305361889</a:t>
            </a:r>
            <a:r>
              <a:rPr lang="ru-RU" sz="2400" b="0" i="0" dirty="0">
                <a:solidFill>
                  <a:srgbClr val="222222"/>
                </a:solidFill>
                <a:effectLst/>
                <a:latin typeface="Roboto" panose="020B0604020202020204" pitchFamily="2" charset="0"/>
              </a:rPr>
              <a:t> </a:t>
            </a:r>
            <a:r>
              <a:rPr lang="ru-RU" sz="2400" dirty="0"/>
              <a:t>(опрос современных школьников о важности темы войны)</a:t>
            </a:r>
          </a:p>
        </p:txBody>
      </p:sp>
    </p:spTree>
    <p:extLst>
      <p:ext uri="{BB962C8B-B14F-4D97-AF65-F5344CB8AC3E}">
        <p14:creationId xmlns:p14="http://schemas.microsoft.com/office/powerpoint/2010/main" val="3610427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507288" cy="720080"/>
          </a:xfrm>
        </p:spPr>
        <p:txBody>
          <a:bodyPr>
            <a:noAutofit/>
          </a:bodyPr>
          <a:lstStyle/>
          <a:p>
            <a:pPr algn="l"/>
            <a:r>
              <a:rPr lang="ru-RU" sz="3800" b="1" u="sng" dirty="0">
                <a:effectLst>
                  <a:outerShdw blurRad="38100" dist="38100" dir="2700000" algn="tl">
                    <a:srgbClr val="000000">
                      <a:alpha val="43137"/>
                    </a:srgbClr>
                  </a:outerShdw>
                </a:effectLst>
              </a:rPr>
              <a:t>1.1 Общая характеристика  фильмов  о Великой Отечественной войне.</a:t>
            </a:r>
          </a:p>
        </p:txBody>
      </p:sp>
      <p:sp>
        <p:nvSpPr>
          <p:cNvPr id="3" name="Содержимое 2"/>
          <p:cNvSpPr>
            <a:spLocks noGrp="1"/>
          </p:cNvSpPr>
          <p:nvPr>
            <p:ph idx="1"/>
          </p:nvPr>
        </p:nvSpPr>
        <p:spPr>
          <a:xfrm>
            <a:off x="457200" y="1600200"/>
            <a:ext cx="8229600" cy="4997152"/>
          </a:xfrm>
        </p:spPr>
        <p:txBody>
          <a:bodyPr>
            <a:normAutofit fontScale="92500" lnSpcReduction="20000"/>
          </a:bodyPr>
          <a:lstStyle/>
          <a:p>
            <a:pPr>
              <a:buNone/>
            </a:pPr>
            <a:r>
              <a:rPr lang="ru-RU" sz="1700" dirty="0"/>
              <a:t>		 Ведущее место в освещении этой темы занимала хроника. На фронтах работали фронтовые киногруппы, оперативное руководство которыми осуществляли политические управления фронтов и флотов. К концу 1941 г. во фронтовых киногруппах находилось 129 операторов. Материалы хроники использовались для монтажа документальных фильмов. Всего в годы войны было отснято около 5 миллионов метров пленки, выпущено 400 номеров "</a:t>
            </a:r>
            <a:r>
              <a:rPr lang="ru-RU" sz="1700" dirty="0" err="1"/>
              <a:t>Союзкиножурнала</a:t>
            </a:r>
            <a:r>
              <a:rPr lang="ru-RU" sz="1700" dirty="0"/>
              <a:t>", 65 номеров киножурнала "Новости дня", более 100 документальных картин.</a:t>
            </a:r>
          </a:p>
          <a:p>
            <a:pPr>
              <a:buNone/>
            </a:pPr>
            <a:r>
              <a:rPr lang="ru-RU" sz="1700" dirty="0"/>
              <a:t>		Художественные фильмы, созданные в годы войны, рассказывали о коммунистах-подпольщиках, партизанах, жизни на оккупированной территории и о людях, насильственно вывезенных в Германию. В фильмах нашли отражение и примеры преданной дружбы и верности.</a:t>
            </a:r>
          </a:p>
          <a:p>
            <a:pPr>
              <a:buNone/>
            </a:pPr>
            <a:r>
              <a:rPr lang="ru-RU" sz="1700" dirty="0"/>
              <a:t>		Одним из ведущих жанров оставалась комедия. Особой популярностью пользовались фильмы: "Секретарь райкома" (1942 г., режиссер И. А. </a:t>
            </a:r>
            <a:r>
              <a:rPr lang="ru-RU" sz="1700" dirty="0" err="1"/>
              <a:t>Пырьев</a:t>
            </a:r>
            <a:r>
              <a:rPr lang="ru-RU" sz="1700" dirty="0"/>
              <a:t>), "Радуга" (1944 г.) "Человек № 217" (1945г.), "Два бойца" (1943 г.), "Жди меня" (1943 г.), "Антоша Рыбкин" (1942 г.) и др. В этих и других фильмах снимались известные актеры и актрисы: Н. М. Ужвий, Е. А. Кузьмина, Б. Ф. Андреев, М. Н. Бернес, М. А. Ладынина, Б. Н. Чирков.</a:t>
            </a:r>
          </a:p>
          <a:p>
            <a:pPr>
              <a:buNone/>
            </a:pPr>
            <a:r>
              <a:rPr lang="ru-RU" sz="1700" dirty="0"/>
              <a:t>		Одним из важных направлений кино оставалась историко-революционная тема. В годы войны на экраны вышли художественные фильмы "Оборона Царицына" (1942 г), "Александр Пархоменко" (1942 г.). Одновременно создавались фильмы, посвященные знаменательным событиям отечественной истории, выдающимся деятелям науки, искусства, полководцам и военачальникам: "Богдан Хмельницкий" (1941 г), "Георгий  </a:t>
            </a:r>
            <a:r>
              <a:rPr lang="ru-RU" sz="1700" dirty="0" err="1"/>
              <a:t>Саакадзе</a:t>
            </a:r>
            <a:r>
              <a:rPr lang="ru-RU" sz="1700" dirty="0"/>
              <a:t>" (1943 г), "Кутузов" (1944 г) и др. Всего в годы войны было выпущено 102 разнообразных по тематике и жанрам художественных фильма.</a:t>
            </a:r>
          </a:p>
          <a:p>
            <a:pPr>
              <a:buNone/>
            </a:pPr>
            <a:endParaRPr lang="ru-RU"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60648"/>
            <a:ext cx="8568952" cy="6342187"/>
          </a:xfrm>
        </p:spPr>
        <p:txBody>
          <a:bodyPr>
            <a:noAutofit/>
          </a:bodyPr>
          <a:lstStyle/>
          <a:p>
            <a:pPr>
              <a:buNone/>
            </a:pPr>
            <a:r>
              <a:rPr lang="ru-RU" sz="1600" dirty="0"/>
              <a:t>		Лично для разница между советскими и современными фильмами о войне колоссальна. Дело не только в компьютерных эффектах, которыми изобилуют современные сюжеты  о войне. В съемках советских фильмов о Войне были задействованы непосредственные ее участники. Это и сценаристы, и режиссёры, и артисты. А если посмотреть титры старого кино - то мы в них увидим большое количество консультантов - людей, непосредственно побывавших на фронте и день ото </a:t>
            </a:r>
            <a:r>
              <a:rPr lang="ru-RU" sz="1600" dirty="0" err="1"/>
              <a:t>дн</a:t>
            </a:r>
            <a:r>
              <a:rPr lang="ru-RU" sz="1600" dirty="0"/>
              <a:t> приближающих такой долгожданный День Победы. Советские фильмы - это кино людей, для которых Война была личной трагедией  жизни. Даже фильмы о послевоенной жизни, снятые фронтовиками отличаются . В любом сегодняшнем фильме мы "увидим" и полет пули или снаряда, и "оказываемся" внутри танка или в кабине самолета. Но зато редко увидим человека, его восприятие войны, его внутренний мир, как например в фильмах "Альпийская баллада", "Судьба человека" или "Они сражались за Родину". Даже самые чисто героические фильмы, такие как "В бой идут одни старики" или "Отряд особого назначения" казались для нас правдивыми.</a:t>
            </a:r>
          </a:p>
          <a:p>
            <a:pPr>
              <a:buNone/>
            </a:pPr>
            <a:r>
              <a:rPr lang="ru-RU" sz="1600" dirty="0"/>
              <a:t>		Увидев современные российские фильмы, даже несмотря на хороший сюжет, большинство эпизодов воспринимаешь как выдумку, полет фантазии авторов и сценаристов. Думаю именно в этом главное отличие современных и советских военных фильмов. Нынешние больше похожи на игру в войну, и актеры играют в героев, а не солдат и офицеров, и режиссеры больше озабочены именно эффектами. В современном кино отображены и личные отношения между людьми, их различные переживания, но показаны более ярко, надрывно, зачастую без того боевого патриотизма, который был так искренне донесен до нас в фильмах советских времён. Некоторым современным фильмам веришь больше, некоторые вызывают откровенное неприятие и недоумение.</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4" name="Заголовок 1"/>
          <p:cNvSpPr>
            <a:spLocks noGrp="1"/>
          </p:cNvSpPr>
          <p:nvPr>
            <p:ph idx="1"/>
          </p:nvPr>
        </p:nvSpPr>
        <p:spPr>
          <a:xfrm>
            <a:off x="457200" y="188913"/>
            <a:ext cx="8229600" cy="5937250"/>
          </a:xfrm>
        </p:spPr>
        <p:txBody>
          <a:bodyPr>
            <a:normAutofit fontScale="97500" lnSpcReduction="10000"/>
          </a:bodyPr>
          <a:lstStyle/>
          <a:p>
            <a:pPr>
              <a:buNone/>
            </a:pPr>
            <a:r>
              <a:rPr lang="ru-RU" sz="1600" dirty="0"/>
              <a:t>		В военных фильмах прошлых лет показывали человека, который в силу обстоятельств вынужден был с оружием в руках сражаться против врага. Важно было показать войну так, чтобы зритель мог понять, что даже на войне человек остается человеком, что война не может изменить лучшие качества людей. В фильмах не показывали кровавые сцены, не показывали мерзость, которая всегда бывает на войне, но действия и фразы героев фильма заставляли зрителя думать, оценивать события, и зритель мог представить героизм и пафос и горе, зритель переживал события. Нужно помнить, что все фильмы о войне создавались на основе произведений настоящих писателей и сценаристов, которые воевали, и актеры в большинстве своем тоже были участниками войны. Конечно, в фильмах было приукрашивание событий, но это не бросалось в глаза, а способствовало формированию оптимизма и веры в силу народа.</a:t>
            </a:r>
          </a:p>
          <a:p>
            <a:pPr>
              <a:buNone/>
            </a:pPr>
            <a:r>
              <a:rPr lang="ru-RU" sz="1600" dirty="0"/>
              <a:t>		Современные фильмы создают для развлечения зрителей, малограмотные сценаристы придумывают фантастические сюжеты, придумывают безобразные сцены, выдумывают лубочных героев и терминаторов. Во все странные сценарии, сегодняшний зритель уже поверил , что на Курской дуге воевали солдаты современных ВДВ, которые вылезли из тумана, верят в то, что у нас были танки-невидимки . Фильмы настолько примитивны, что в сознании людей война превратилась в веселую туристическую прогулку. Может быть, поэтому сейчас многие спокойно говорят о войне.</a:t>
            </a:r>
          </a:p>
          <a:p>
            <a:pPr>
              <a:buNone/>
            </a:pPr>
            <a:r>
              <a:rPr lang="ru-RU" sz="1600" dirty="0"/>
              <a:t>		Я считаю, что фильмы могут создаваться на любую тему с любыми выдуманными и развлекательными мотивами, но только если это не фильм о войне.</a:t>
            </a:r>
          </a:p>
          <a:p>
            <a:pPr>
              <a:buNone/>
            </a:pPr>
            <a:r>
              <a:rPr lang="ru-RU" sz="1600" dirty="0"/>
              <a:t>		Война-это очень страшное событие, в тоже время очень красочное и незабываемое. Кинофильм нельзя портить выдумками и небылицами. Но, возможно , такие «шедевры» могут  подтолкнуть  молодежь к просмотру фильмов о  войне. Многие подростки ,да и взрослые, не относятся с серьезностью к истории нашей страны. Какой-то процент людей относятся к теме войны с некой насмешкой, что не считается нормой.</a:t>
            </a:r>
          </a:p>
          <a:p>
            <a:pPr>
              <a:buNone/>
            </a:pPr>
            <a:endParaRPr lang="ru-RU"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8229600" cy="5937523"/>
          </a:xfrm>
        </p:spPr>
        <p:txBody>
          <a:bodyPr>
            <a:normAutofit fontScale="47500" lnSpcReduction="20000"/>
          </a:bodyPr>
          <a:lstStyle/>
          <a:p>
            <a:pPr>
              <a:buNone/>
            </a:pPr>
            <a:r>
              <a:rPr lang="ru-RU" sz="3400" dirty="0"/>
              <a:t>Документальный фильм и художественный фильм - это совершенно разные вещи.</a:t>
            </a:r>
          </a:p>
          <a:p>
            <a:r>
              <a:rPr lang="ru-RU" sz="3400" b="1" dirty="0"/>
              <a:t>Документальный фильм</a:t>
            </a:r>
            <a:r>
              <a:rPr lang="ru-RU" sz="3400" dirty="0"/>
              <a:t>:</a:t>
            </a:r>
          </a:p>
          <a:p>
            <a:r>
              <a:rPr lang="ru-RU" sz="3400" dirty="0"/>
              <a:t>Способствует самообразованию</a:t>
            </a:r>
          </a:p>
          <a:p>
            <a:r>
              <a:rPr lang="ru-RU" sz="3400" dirty="0"/>
              <a:t>Излагает события в точной хронологической последовательности</a:t>
            </a:r>
          </a:p>
          <a:p>
            <a:r>
              <a:rPr lang="ru-RU" sz="3400" dirty="0"/>
              <a:t>Излагает факты в соответствии с историческими документами</a:t>
            </a:r>
          </a:p>
          <a:p>
            <a:r>
              <a:rPr lang="ru-RU" sz="3400" dirty="0"/>
              <a:t>Доносит до зрителя точку зрения автора фильма</a:t>
            </a:r>
          </a:p>
          <a:p>
            <a:r>
              <a:rPr lang="ru-RU" sz="3400" dirty="0"/>
              <a:t>Пропагандирует какую-либо идею в области науки, религии, технологии</a:t>
            </a:r>
          </a:p>
          <a:p>
            <a:r>
              <a:rPr lang="ru-RU" sz="3400" dirty="0"/>
              <a:t>В основе сюжета - съёмки событий и реальных, а не вымышленных исторических персонажей</a:t>
            </a:r>
          </a:p>
          <a:p>
            <a:r>
              <a:rPr lang="ru-RU" sz="3400" dirty="0"/>
              <a:t>Может использоваться для обучения школьников, студентов, лиц, занимающихся самообразованием</a:t>
            </a:r>
          </a:p>
          <a:p>
            <a:r>
              <a:rPr lang="ru-RU" sz="3400" dirty="0"/>
              <a:t>Для съёмки документального фильма используются натуральные ландшафты, архивные фото- и видеоматериалы.</a:t>
            </a:r>
          </a:p>
          <a:p>
            <a:r>
              <a:rPr lang="ru-RU" sz="3400" b="1" dirty="0"/>
              <a:t>Художественный фильм</a:t>
            </a:r>
            <a:r>
              <a:rPr lang="ru-RU" sz="3400" dirty="0"/>
              <a:t>:</a:t>
            </a:r>
          </a:p>
          <a:p>
            <a:r>
              <a:rPr lang="ru-RU" sz="3400" dirty="0"/>
              <a:t>Произведение киноискусства в вольной трактовке режиссёра</a:t>
            </a:r>
          </a:p>
          <a:p>
            <a:r>
              <a:rPr lang="ru-RU" sz="3400" dirty="0"/>
              <a:t>Действующие лица могут не иметь ничего общего с реально существовавшими людьми, даже если фильм исторический</a:t>
            </a:r>
          </a:p>
          <a:p>
            <a:r>
              <a:rPr lang="ru-RU" sz="3400" dirty="0"/>
              <a:t>Описываемые события могут отличаться от реально происходивших в соответствии со сценарием режиссёра</a:t>
            </a:r>
          </a:p>
          <a:p>
            <a:r>
              <a:rPr lang="ru-RU" sz="3400" dirty="0"/>
              <a:t>Сюжет фильма может быть полностью вымышленным, если фильм фантастический или приключенческий</a:t>
            </a:r>
          </a:p>
          <a:p>
            <a:r>
              <a:rPr lang="ru-RU" sz="3400" dirty="0"/>
              <a:t>События в художественном фильме происходят только по вольной интерпретации режиссёра, исполнители могут наделяться воображаемыми чертами характера, совершать поступки, которые не были характерны для лица, чью роль исполняют</a:t>
            </a:r>
            <a:r>
              <a:rPr lang="en-US" sz="3400" dirty="0"/>
              <a:t>.</a:t>
            </a:r>
            <a:endParaRPr lang="ru-RU" sz="3400" dirty="0"/>
          </a:p>
          <a:p>
            <a:endParaRPr lang="ru-RU" dirty="0"/>
          </a:p>
          <a:p>
            <a:pPr marL="514350" indent="-514350">
              <a:buNone/>
            </a:pPr>
            <a:endParaRPr lang="ru-RU" dirty="0"/>
          </a:p>
          <a:p>
            <a:pPr>
              <a:buNone/>
            </a:pP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a:effectLst>
                  <a:outerShdw blurRad="38100" dist="38100" dir="2700000" algn="tl">
                    <a:srgbClr val="000000">
                      <a:alpha val="43137"/>
                    </a:srgbClr>
                  </a:outerShdw>
                </a:effectLst>
              </a:rPr>
              <a:t>1.2 Кинооператоры и режиссеры</a:t>
            </a:r>
          </a:p>
        </p:txBody>
      </p:sp>
      <p:sp>
        <p:nvSpPr>
          <p:cNvPr id="3" name="Содержимое 2"/>
          <p:cNvSpPr>
            <a:spLocks noGrp="1"/>
          </p:cNvSpPr>
          <p:nvPr>
            <p:ph idx="1"/>
          </p:nvPr>
        </p:nvSpPr>
        <p:spPr/>
        <p:txBody>
          <a:bodyPr>
            <a:normAutofit fontScale="92500" lnSpcReduction="20000"/>
          </a:bodyPr>
          <a:lstStyle/>
          <a:p>
            <a:pPr marL="0" indent="0">
              <a:buNone/>
            </a:pPr>
            <a:r>
              <a:rPr lang="ru-RU" sz="1700" b="0" i="0" dirty="0">
                <a:solidFill>
                  <a:srgbClr val="666666"/>
                </a:solidFill>
                <a:effectLst/>
                <a:latin typeface="Arimo"/>
              </a:rPr>
              <a:t>В первое послевоенное десятилетие и киноведы пытались составить полный список сотрудников фронтовых киногрупп</a:t>
            </a:r>
          </a:p>
          <a:p>
            <a:pPr marL="0" indent="0">
              <a:buNone/>
            </a:pPr>
            <a:r>
              <a:rPr lang="ru-RU" sz="1700" b="0" i="0" dirty="0">
                <a:solidFill>
                  <a:srgbClr val="666666"/>
                </a:solidFill>
                <a:effectLst/>
                <a:latin typeface="Arimo"/>
              </a:rPr>
              <a:t>Долгое время официальная статистика утверждала, что из всех операторов и работников фронтовых киногрупп за годы войны погиб каждый пятый. Историк кино В.П. Михайлов, но он вывел более печальную статистическую формулу: каждый второй ранен, каждый четвертый убит.</a:t>
            </a:r>
            <a:r>
              <a:rPr lang="ru-RU" sz="1100" b="0" i="0" dirty="0">
                <a:solidFill>
                  <a:srgbClr val="666666"/>
                </a:solidFill>
                <a:effectLst/>
                <a:latin typeface="Arimo"/>
              </a:rPr>
              <a:t> </a:t>
            </a:r>
          </a:p>
          <a:p>
            <a:pPr marL="0" indent="0">
              <a:buNone/>
            </a:pPr>
            <a:endParaRPr lang="ru-RU" sz="1100" b="0" i="0" dirty="0">
              <a:solidFill>
                <a:srgbClr val="666666"/>
              </a:solidFill>
              <a:effectLst/>
              <a:latin typeface="Arimo"/>
            </a:endParaRPr>
          </a:p>
          <a:p>
            <a:pPr marL="0" indent="0">
              <a:buNone/>
            </a:pPr>
            <a:endParaRPr lang="ru-RU" sz="1100" dirty="0">
              <a:solidFill>
                <a:srgbClr val="666666"/>
              </a:solidFill>
              <a:latin typeface="Arimo"/>
            </a:endParaRPr>
          </a:p>
          <a:p>
            <a:pPr marL="0" indent="0">
              <a:buNone/>
            </a:pPr>
            <a:endParaRPr lang="ru-RU" sz="1100" b="0" i="0" dirty="0">
              <a:solidFill>
                <a:srgbClr val="666666"/>
              </a:solidFill>
              <a:effectLst/>
              <a:latin typeface="Arimo"/>
            </a:endParaRPr>
          </a:p>
          <a:p>
            <a:pPr marL="0" indent="0">
              <a:buNone/>
            </a:pPr>
            <a:endParaRPr lang="ru-RU" sz="1100" dirty="0">
              <a:solidFill>
                <a:srgbClr val="666666"/>
              </a:solidFill>
              <a:latin typeface="Arimo"/>
            </a:endParaRPr>
          </a:p>
          <a:p>
            <a:pPr marL="0" indent="0">
              <a:buNone/>
            </a:pPr>
            <a:endParaRPr lang="ru-RU" sz="1100" b="0" i="0" dirty="0">
              <a:solidFill>
                <a:srgbClr val="666666"/>
              </a:solidFill>
              <a:effectLst/>
              <a:latin typeface="Arimo"/>
            </a:endParaRPr>
          </a:p>
          <a:p>
            <a:pPr marL="0" indent="0">
              <a:buNone/>
            </a:pPr>
            <a:endParaRPr lang="ru-RU" sz="1100" dirty="0">
              <a:solidFill>
                <a:srgbClr val="666666"/>
              </a:solidFill>
              <a:latin typeface="Arimo"/>
            </a:endParaRPr>
          </a:p>
          <a:p>
            <a:pPr marL="0" indent="0">
              <a:buNone/>
            </a:pPr>
            <a:endParaRPr lang="ru-RU" sz="1100" b="0" i="0" dirty="0">
              <a:solidFill>
                <a:srgbClr val="666666"/>
              </a:solidFill>
              <a:effectLst/>
              <a:latin typeface="Arimo"/>
            </a:endParaRPr>
          </a:p>
          <a:p>
            <a:pPr marL="0" indent="0">
              <a:buNone/>
            </a:pPr>
            <a:endParaRPr lang="ru-RU" sz="1100" dirty="0">
              <a:solidFill>
                <a:srgbClr val="666666"/>
              </a:solidFill>
              <a:latin typeface="Arimo"/>
            </a:endParaRPr>
          </a:p>
          <a:p>
            <a:pPr marL="0" indent="0">
              <a:buNone/>
            </a:pPr>
            <a:endParaRPr lang="ru-RU" sz="1100" b="0" i="0" dirty="0">
              <a:solidFill>
                <a:srgbClr val="666666"/>
              </a:solidFill>
              <a:effectLst/>
              <a:latin typeface="Arimo"/>
            </a:endParaRPr>
          </a:p>
          <a:p>
            <a:pPr marL="0" indent="0">
              <a:buNone/>
            </a:pPr>
            <a:endParaRPr lang="ru-RU" sz="1100" dirty="0">
              <a:solidFill>
                <a:srgbClr val="666666"/>
              </a:solidFill>
              <a:latin typeface="Arimo"/>
            </a:endParaRPr>
          </a:p>
          <a:p>
            <a:pPr marL="0" indent="0">
              <a:buNone/>
            </a:pPr>
            <a:endParaRPr lang="ru-RU" sz="1100" b="0" i="0" dirty="0">
              <a:solidFill>
                <a:srgbClr val="666666"/>
              </a:solidFill>
              <a:effectLst/>
              <a:latin typeface="Arimo"/>
            </a:endParaRPr>
          </a:p>
          <a:p>
            <a:pPr marL="0" indent="0">
              <a:buNone/>
            </a:pPr>
            <a:endParaRPr lang="ru-RU" sz="1100" dirty="0">
              <a:solidFill>
                <a:srgbClr val="666666"/>
              </a:solidFill>
              <a:latin typeface="Arimo"/>
            </a:endParaRPr>
          </a:p>
          <a:p>
            <a:pPr marL="0" indent="0">
              <a:buNone/>
            </a:pPr>
            <a:endParaRPr lang="ru-RU" sz="1100" b="0" i="0" dirty="0">
              <a:solidFill>
                <a:srgbClr val="666666"/>
              </a:solidFill>
              <a:effectLst/>
              <a:latin typeface="Arimo"/>
            </a:endParaRPr>
          </a:p>
          <a:p>
            <a:pPr marL="0" indent="0">
              <a:buNone/>
            </a:pPr>
            <a:r>
              <a:rPr lang="ru-RU" sz="1600" b="0" i="0" dirty="0">
                <a:solidFill>
                  <a:srgbClr val="666666"/>
                </a:solidFill>
                <a:effectLst/>
                <a:latin typeface="Arimo"/>
              </a:rPr>
              <a:t>Александр Иванович </a:t>
            </a:r>
            <a:r>
              <a:rPr lang="ru-RU" sz="1600" b="0" i="0" dirty="0" err="1">
                <a:solidFill>
                  <a:srgbClr val="666666"/>
                </a:solidFill>
                <a:effectLst/>
                <a:latin typeface="Arimo"/>
              </a:rPr>
              <a:t>Медведкин</a:t>
            </a:r>
            <a:r>
              <a:rPr lang="ru-RU" sz="1600" b="0" i="0" dirty="0">
                <a:solidFill>
                  <a:srgbClr val="666666"/>
                </a:solidFill>
                <a:effectLst/>
                <a:latin typeface="Arimo"/>
              </a:rPr>
              <a:t>. С 25 сентября 1943 — начальник киногруппы Западного фронта. В июне 1944 — марте 1945 — начальник киногруппы 3-го Белорусского фронта.</a:t>
            </a:r>
          </a:p>
          <a:p>
            <a:pPr marL="0" indent="0">
              <a:buNone/>
            </a:pPr>
            <a:r>
              <a:rPr lang="ru-RU" sz="1600" b="0" i="0" dirty="0">
                <a:solidFill>
                  <a:srgbClr val="666666"/>
                </a:solidFill>
                <a:effectLst/>
                <a:latin typeface="Arimo"/>
              </a:rPr>
              <a:t>По инициативе А. И. </a:t>
            </a:r>
            <a:r>
              <a:rPr lang="ru-RU" sz="1600" b="0" i="0" dirty="0" err="1">
                <a:solidFill>
                  <a:srgbClr val="666666"/>
                </a:solidFill>
                <a:effectLst/>
                <a:latin typeface="Arimo"/>
              </a:rPr>
              <a:t>Медведкина</a:t>
            </a:r>
            <a:r>
              <a:rPr lang="ru-RU" sz="1600" b="0" i="0" dirty="0">
                <a:solidFill>
                  <a:srgbClr val="666666"/>
                </a:solidFill>
                <a:effectLst/>
                <a:latin typeface="Arimo"/>
              </a:rPr>
              <a:t> в 1944 году были организованы группы (32 человека) </a:t>
            </a:r>
            <a:r>
              <a:rPr lang="ru-RU" sz="1600" b="0" i="0" dirty="0" err="1">
                <a:solidFill>
                  <a:srgbClr val="666666"/>
                </a:solidFill>
                <a:effectLst/>
                <a:latin typeface="Arimo"/>
              </a:rPr>
              <a:t>киноавтоматчиков</a:t>
            </a:r>
            <a:r>
              <a:rPr lang="ru-RU" sz="1600" b="0" i="0" dirty="0">
                <a:solidFill>
                  <a:srgbClr val="666666"/>
                </a:solidFill>
                <a:effectLst/>
                <a:latin typeface="Arimo"/>
              </a:rPr>
              <a:t>: к солдатским ППШ были прикреплены 16 миллиметровые кинокамеры, таким образом, солдат снимал, непосредственно ведя бой.</a:t>
            </a:r>
            <a:br>
              <a:rPr lang="ru-RU" sz="1600" dirty="0"/>
            </a:br>
            <a:endParaRPr lang="ru-RU" sz="1600" b="0" i="0" dirty="0">
              <a:solidFill>
                <a:srgbClr val="666666"/>
              </a:solidFill>
              <a:effectLst/>
              <a:latin typeface="Arimo"/>
            </a:endParaRPr>
          </a:p>
        </p:txBody>
      </p:sp>
      <p:pic>
        <p:nvPicPr>
          <p:cNvPr id="5" name="Рисунок 4">
            <a:extLst>
              <a:ext uri="{FF2B5EF4-FFF2-40B4-BE49-F238E27FC236}">
                <a16:creationId xmlns:a16="http://schemas.microsoft.com/office/drawing/2014/main" id="{307A50B3-4057-CA94-9A4E-9DFA592E6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996952"/>
            <a:ext cx="7920880" cy="1800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09A00E-83A6-4497-9794-F64BAA0B557A}"/>
              </a:ext>
            </a:extLst>
          </p:cNvPr>
          <p:cNvSpPr>
            <a:spLocks noGrp="1"/>
          </p:cNvSpPr>
          <p:nvPr>
            <p:ph type="title"/>
          </p:nvPr>
        </p:nvSpPr>
        <p:spPr>
          <a:xfrm rot="10800000" flipH="1">
            <a:off x="502914" y="-1539552"/>
            <a:ext cx="7093421" cy="279970"/>
          </a:xfrm>
        </p:spPr>
        <p:txBody>
          <a:bodyPr>
            <a:normAutofit fontScale="90000"/>
          </a:bodyPr>
          <a:lstStyle/>
          <a:p>
            <a:endParaRPr lang="ru-RU" dirty="0"/>
          </a:p>
        </p:txBody>
      </p:sp>
      <p:sp>
        <p:nvSpPr>
          <p:cNvPr id="3" name="Объект 2">
            <a:extLst>
              <a:ext uri="{FF2B5EF4-FFF2-40B4-BE49-F238E27FC236}">
                <a16:creationId xmlns:a16="http://schemas.microsoft.com/office/drawing/2014/main" id="{C9B19C2D-257A-4F84-E8DF-0FDA35480389}"/>
              </a:ext>
            </a:extLst>
          </p:cNvPr>
          <p:cNvSpPr>
            <a:spLocks noGrp="1"/>
          </p:cNvSpPr>
          <p:nvPr>
            <p:ph idx="1"/>
          </p:nvPr>
        </p:nvSpPr>
        <p:spPr>
          <a:xfrm>
            <a:off x="457200" y="260648"/>
            <a:ext cx="8229600" cy="5865515"/>
          </a:xfrm>
        </p:spPr>
        <p:txBody>
          <a:bodyPr>
            <a:normAutofit fontScale="92500"/>
          </a:bodyPr>
          <a:lstStyle/>
          <a:p>
            <a:pPr marL="0" indent="0">
              <a:buNone/>
            </a:pPr>
            <a:r>
              <a:rPr lang="ru-RU" sz="1600" b="0" i="0" dirty="0">
                <a:solidFill>
                  <a:srgbClr val="666666"/>
                </a:solidFill>
                <a:effectLst/>
                <a:latin typeface="Arimo"/>
              </a:rPr>
              <a:t>В ноябре 1941 года лично Сталиным было принято решение о создании документального фильма о боях под Москвой. Были определены два режиссёра: Леонид Варламов и Илья </a:t>
            </a:r>
            <a:r>
              <a:rPr lang="ru-RU" sz="1600" b="0" i="0" dirty="0" err="1">
                <a:solidFill>
                  <a:srgbClr val="666666"/>
                </a:solidFill>
                <a:effectLst/>
                <a:latin typeface="Arimo"/>
              </a:rPr>
              <a:t>Копалин</a:t>
            </a:r>
            <a:r>
              <a:rPr lang="ru-RU" sz="1600" b="0" i="0" dirty="0">
                <a:solidFill>
                  <a:srgbClr val="666666"/>
                </a:solidFill>
                <a:effectLst/>
                <a:latin typeface="Arimo"/>
              </a:rPr>
              <a:t>. В съёмках участвовали пятнадцать фронтовых операторов, в том числе Роман Кармен и А. Крылов.</a:t>
            </a:r>
          </a:p>
          <a:p>
            <a:pPr marL="0" indent="0">
              <a:buNone/>
            </a:pPr>
            <a:endParaRPr lang="en-US" sz="1600" b="0" i="0" dirty="0">
              <a:solidFill>
                <a:srgbClr val="666666"/>
              </a:solidFill>
              <a:effectLst/>
              <a:latin typeface="Arimo"/>
            </a:endParaRPr>
          </a:p>
          <a:p>
            <a:pPr marL="0" indent="0">
              <a:buNone/>
            </a:pPr>
            <a:r>
              <a:rPr lang="en-US" sz="1600" dirty="0">
                <a:solidFill>
                  <a:srgbClr val="666666"/>
                </a:solidFill>
                <a:latin typeface="Arimo"/>
              </a:rPr>
              <a:t>                                                                                </a:t>
            </a:r>
          </a:p>
          <a:p>
            <a:pPr marL="0" indent="0">
              <a:buNone/>
            </a:pPr>
            <a:r>
              <a:rPr lang="en-US" sz="1600" b="0" i="0" dirty="0">
                <a:solidFill>
                  <a:srgbClr val="666666"/>
                </a:solidFill>
                <a:effectLst/>
                <a:latin typeface="Arimo"/>
              </a:rPr>
              <a:t>                                                                              </a:t>
            </a:r>
            <a:endParaRPr lang="ru-RU" sz="1600" b="0" i="0" dirty="0">
              <a:solidFill>
                <a:srgbClr val="666666"/>
              </a:solidFill>
              <a:effectLst/>
              <a:latin typeface="Arimo"/>
            </a:endParaRPr>
          </a:p>
          <a:p>
            <a:pPr marL="0" indent="0">
              <a:buNone/>
            </a:pPr>
            <a:r>
              <a:rPr lang="ru-RU" sz="1600" dirty="0">
                <a:solidFill>
                  <a:srgbClr val="666666"/>
                </a:solidFill>
                <a:latin typeface="Arimo"/>
              </a:rPr>
              <a:t>                                                                      </a:t>
            </a:r>
          </a:p>
          <a:p>
            <a:pPr marL="0" indent="0">
              <a:buNone/>
            </a:pPr>
            <a:endParaRPr lang="ru-RU" sz="1600" dirty="0">
              <a:solidFill>
                <a:srgbClr val="666666"/>
              </a:solidFill>
              <a:latin typeface="Arimo"/>
            </a:endParaRPr>
          </a:p>
          <a:p>
            <a:pPr marL="0" indent="0">
              <a:buNone/>
            </a:pPr>
            <a:endParaRPr lang="ru-RU" sz="1600" dirty="0">
              <a:solidFill>
                <a:srgbClr val="666666"/>
              </a:solidFill>
              <a:latin typeface="Arimo"/>
            </a:endParaRPr>
          </a:p>
          <a:p>
            <a:pPr marL="0" indent="0">
              <a:buNone/>
            </a:pPr>
            <a:endParaRPr lang="ru-RU" sz="1600" dirty="0">
              <a:solidFill>
                <a:srgbClr val="666666"/>
              </a:solidFill>
              <a:latin typeface="Arimo"/>
            </a:endParaRPr>
          </a:p>
          <a:p>
            <a:pPr marL="0" indent="0">
              <a:buNone/>
            </a:pPr>
            <a:endParaRPr lang="ru-RU" sz="1600" dirty="0">
              <a:solidFill>
                <a:srgbClr val="666666"/>
              </a:solidFill>
              <a:latin typeface="Arimo"/>
            </a:endParaRPr>
          </a:p>
          <a:p>
            <a:pPr marL="0" indent="0">
              <a:buNone/>
            </a:pPr>
            <a:endParaRPr lang="ru-RU" sz="1600" dirty="0">
              <a:solidFill>
                <a:srgbClr val="666666"/>
              </a:solidFill>
              <a:latin typeface="Arimo"/>
            </a:endParaRPr>
          </a:p>
          <a:p>
            <a:pPr marL="0" indent="0">
              <a:buNone/>
            </a:pPr>
            <a:r>
              <a:rPr lang="ru-RU" sz="1600" dirty="0">
                <a:solidFill>
                  <a:srgbClr val="666666"/>
                </a:solidFill>
                <a:latin typeface="Arimo"/>
              </a:rPr>
              <a:t> Леонид Варламов                            Илья </a:t>
            </a:r>
            <a:r>
              <a:rPr lang="ru-RU" sz="1600" dirty="0" err="1">
                <a:solidFill>
                  <a:srgbClr val="666666"/>
                </a:solidFill>
                <a:latin typeface="Arimo"/>
              </a:rPr>
              <a:t>Копалин</a:t>
            </a:r>
            <a:r>
              <a:rPr lang="ru-RU" sz="1600" dirty="0">
                <a:solidFill>
                  <a:srgbClr val="666666"/>
                </a:solidFill>
                <a:latin typeface="Arimo"/>
              </a:rPr>
              <a:t>                                         Иосиф Сталин</a:t>
            </a:r>
          </a:p>
          <a:p>
            <a:pPr marL="0" indent="0">
              <a:buNone/>
            </a:pPr>
            <a:endParaRPr lang="ru-RU" sz="1600" dirty="0">
              <a:solidFill>
                <a:srgbClr val="666666"/>
              </a:solidFill>
              <a:latin typeface="Arimo"/>
            </a:endParaRPr>
          </a:p>
          <a:p>
            <a:pPr marL="0" indent="0">
              <a:buNone/>
            </a:pPr>
            <a:endParaRPr lang="ru-RU" sz="1600" dirty="0">
              <a:solidFill>
                <a:srgbClr val="666666"/>
              </a:solidFill>
              <a:latin typeface="Arimo"/>
            </a:endParaRPr>
          </a:p>
          <a:p>
            <a:pPr marL="0" indent="0">
              <a:buNone/>
            </a:pPr>
            <a:r>
              <a:rPr lang="ru-RU" sz="1600" b="0" i="0" dirty="0">
                <a:solidFill>
                  <a:srgbClr val="666666"/>
                </a:solidFill>
                <a:effectLst/>
                <a:latin typeface="Arimo"/>
              </a:rPr>
              <a:t>23 февраля 1942 года картина вышла на экран. Фильм получил Сталинскую премию. За рубежом фильм вызвал эффект разорвавшийся бомбы и был показан в 28 странах. Только в США и Великобритании более 16 млн зрителей посмотрели фильм в 1,5 тыс. кинотеатров. Для показа в США фильм был адаптирован для американского зрителя: переозвучен и перемонтирован. Название заменили на «Moscow </a:t>
            </a:r>
            <a:r>
              <a:rPr lang="ru-RU" sz="1600" b="0" i="0" dirty="0" err="1">
                <a:solidFill>
                  <a:srgbClr val="666666"/>
                </a:solidFill>
                <a:effectLst/>
                <a:latin typeface="Arimo"/>
              </a:rPr>
              <a:t>Strikes</a:t>
            </a:r>
            <a:r>
              <a:rPr lang="ru-RU" sz="1600" b="0" i="0" dirty="0">
                <a:solidFill>
                  <a:srgbClr val="666666"/>
                </a:solidFill>
                <a:effectLst/>
                <a:latin typeface="Arimo"/>
              </a:rPr>
              <a:t> Back» («Москва наносит ответный удар»). Фильм получил от Национального совета кинокритиков США премию за лучший документальный фильм в 1942 году, а в 1943 году — первый в СССР «Оскар» в номинации </a:t>
            </a:r>
            <a:r>
              <a:rPr lang="en-US" sz="1600" dirty="0">
                <a:solidFill>
                  <a:srgbClr val="666666"/>
                </a:solidFill>
                <a:latin typeface="Arimo"/>
              </a:rPr>
              <a:t>”</a:t>
            </a:r>
            <a:r>
              <a:rPr lang="ru-RU" sz="1600" b="0" i="0" dirty="0">
                <a:solidFill>
                  <a:srgbClr val="666666"/>
                </a:solidFill>
                <a:effectLst/>
                <a:latin typeface="Arimo"/>
              </a:rPr>
              <a:t>Лучший документальный фильм</a:t>
            </a:r>
            <a:r>
              <a:rPr lang="en-US" sz="1600" dirty="0">
                <a:solidFill>
                  <a:srgbClr val="666666"/>
                </a:solidFill>
                <a:latin typeface="Arimo"/>
              </a:rPr>
              <a:t>”</a:t>
            </a:r>
            <a:endParaRPr lang="ru-RU" sz="1600" dirty="0"/>
          </a:p>
        </p:txBody>
      </p:sp>
      <p:pic>
        <p:nvPicPr>
          <p:cNvPr id="5" name="Рисунок 4">
            <a:extLst>
              <a:ext uri="{FF2B5EF4-FFF2-40B4-BE49-F238E27FC236}">
                <a16:creationId xmlns:a16="http://schemas.microsoft.com/office/drawing/2014/main" id="{2248F0AE-D97A-79C0-486F-D4319B6A05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606" y="1437583"/>
            <a:ext cx="1556463" cy="1991416"/>
          </a:xfrm>
          <a:prstGeom prst="rect">
            <a:avLst/>
          </a:prstGeom>
        </p:spPr>
      </p:pic>
      <p:pic>
        <p:nvPicPr>
          <p:cNvPr id="7" name="Рисунок 6">
            <a:extLst>
              <a:ext uri="{FF2B5EF4-FFF2-40B4-BE49-F238E27FC236}">
                <a16:creationId xmlns:a16="http://schemas.microsoft.com/office/drawing/2014/main" id="{E0AFF9AB-3C68-75B5-2396-1FBCE7C02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9387" y="1437582"/>
            <a:ext cx="1556463" cy="1991417"/>
          </a:xfrm>
          <a:prstGeom prst="rect">
            <a:avLst/>
          </a:prstGeom>
        </p:spPr>
      </p:pic>
      <p:pic>
        <p:nvPicPr>
          <p:cNvPr id="9" name="Рисунок 8">
            <a:extLst>
              <a:ext uri="{FF2B5EF4-FFF2-40B4-BE49-F238E27FC236}">
                <a16:creationId xmlns:a16="http://schemas.microsoft.com/office/drawing/2014/main" id="{5E42CA9D-14A1-D0F3-E9E4-CFFC08B964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1437582"/>
            <a:ext cx="2485226" cy="1991417"/>
          </a:xfrm>
          <a:prstGeom prst="rect">
            <a:avLst/>
          </a:prstGeom>
        </p:spPr>
      </p:pic>
    </p:spTree>
    <p:extLst>
      <p:ext uri="{BB962C8B-B14F-4D97-AF65-F5344CB8AC3E}">
        <p14:creationId xmlns:p14="http://schemas.microsoft.com/office/powerpoint/2010/main" val="2208003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6C41D5-3574-BAE3-5615-C99406DC5026}"/>
              </a:ext>
            </a:extLst>
          </p:cNvPr>
          <p:cNvSpPr>
            <a:spLocks noGrp="1"/>
          </p:cNvSpPr>
          <p:nvPr>
            <p:ph type="title"/>
          </p:nvPr>
        </p:nvSpPr>
        <p:spPr>
          <a:xfrm flipV="1">
            <a:off x="457200" y="-603448"/>
            <a:ext cx="6419056" cy="360040"/>
          </a:xfrm>
        </p:spPr>
        <p:txBody>
          <a:bodyPr>
            <a:normAutofit fontScale="90000"/>
          </a:bodyPr>
          <a:lstStyle/>
          <a:p>
            <a:endParaRPr lang="ru-RU" dirty="0"/>
          </a:p>
        </p:txBody>
      </p:sp>
      <p:sp>
        <p:nvSpPr>
          <p:cNvPr id="3" name="Объект 2">
            <a:extLst>
              <a:ext uri="{FF2B5EF4-FFF2-40B4-BE49-F238E27FC236}">
                <a16:creationId xmlns:a16="http://schemas.microsoft.com/office/drawing/2014/main" id="{D5AD0E24-9BCE-C8C3-0F32-3986A334BDE0}"/>
              </a:ext>
            </a:extLst>
          </p:cNvPr>
          <p:cNvSpPr>
            <a:spLocks noGrp="1"/>
          </p:cNvSpPr>
          <p:nvPr>
            <p:ph idx="1"/>
          </p:nvPr>
        </p:nvSpPr>
        <p:spPr>
          <a:xfrm>
            <a:off x="179512" y="116632"/>
            <a:ext cx="8229600" cy="6216388"/>
          </a:xfrm>
        </p:spPr>
        <p:txBody>
          <a:bodyPr>
            <a:normAutofit lnSpcReduction="10000"/>
          </a:bodyPr>
          <a:lstStyle/>
          <a:p>
            <a:pPr marL="0" indent="0">
              <a:buNone/>
            </a:pPr>
            <a:r>
              <a:rPr lang="ru-RU" sz="1600" dirty="0">
                <a:latin typeface="YS Text"/>
              </a:rPr>
              <a:t>     </a:t>
            </a:r>
            <a:r>
              <a:rPr lang="ru-RU" sz="1600" i="1" u="sng" dirty="0">
                <a:effectLst/>
                <a:latin typeface="YS Text"/>
              </a:rPr>
              <a:t>Семён Абрамович </a:t>
            </a:r>
            <a:r>
              <a:rPr lang="ru-RU" sz="1600" i="1" u="sng" dirty="0" err="1">
                <a:effectLst/>
                <a:latin typeface="YS Text"/>
              </a:rPr>
              <a:t>Стояновский</a:t>
            </a:r>
            <a:endParaRPr lang="ru-RU" sz="1600" i="1" u="sng" dirty="0">
              <a:effectLst/>
              <a:latin typeface="YS Text"/>
            </a:endParaRPr>
          </a:p>
          <a:p>
            <a:pPr marL="0" indent="0">
              <a:buNone/>
            </a:pPr>
            <a:r>
              <a:rPr lang="ru-RU" sz="1600" b="0" i="0" dirty="0">
                <a:effectLst/>
                <a:latin typeface="YS Text"/>
              </a:rPr>
              <a:t>Советский оператор, фронтовой кинооператор Великой Отечественной </a:t>
            </a:r>
          </a:p>
          <a:p>
            <a:pPr marL="0" indent="0">
              <a:buNone/>
            </a:pPr>
            <a:r>
              <a:rPr lang="ru-RU" sz="1600" b="0" i="0" dirty="0">
                <a:effectLst/>
                <a:latin typeface="YS Text"/>
              </a:rPr>
              <a:t>войны. Лауреат Сталинской премии первой степени.</a:t>
            </a:r>
          </a:p>
          <a:p>
            <a:pPr marL="0" indent="0">
              <a:buNone/>
            </a:pPr>
            <a:endParaRPr lang="ru-RU" sz="1600" dirty="0">
              <a:latin typeface="YS Text"/>
            </a:endParaRPr>
          </a:p>
          <a:p>
            <a:pPr marL="0" indent="0">
              <a:buNone/>
            </a:pPr>
            <a:r>
              <a:rPr lang="ru-RU" sz="1600" b="0" i="0" dirty="0">
                <a:effectLst/>
                <a:latin typeface="YS Text"/>
              </a:rPr>
              <a:t>     </a:t>
            </a:r>
            <a:r>
              <a:rPr lang="ru-RU" sz="1600" b="0" i="1" u="sng" dirty="0">
                <a:effectLst/>
                <a:latin typeface="YS Text"/>
              </a:rPr>
              <a:t>Анатолий Александрович </a:t>
            </a:r>
            <a:r>
              <a:rPr lang="ru-RU" sz="1600" i="1" u="sng" dirty="0">
                <a:latin typeface="YS Text"/>
              </a:rPr>
              <a:t>К</a:t>
            </a:r>
            <a:r>
              <a:rPr lang="ru-RU" sz="1600" b="0" i="1" u="sng" dirty="0">
                <a:effectLst/>
                <a:latin typeface="YS Text"/>
              </a:rPr>
              <a:t>рылов</a:t>
            </a:r>
          </a:p>
          <a:p>
            <a:pPr marL="0" indent="0">
              <a:buNone/>
            </a:pPr>
            <a:r>
              <a:rPr lang="ru-RU" sz="1600" b="0" i="0" dirty="0">
                <a:effectLst/>
                <a:latin typeface="YS Text"/>
              </a:rPr>
              <a:t>Советский оператор документального кино, фронтовой кинооператор во</a:t>
            </a:r>
          </a:p>
          <a:p>
            <a:pPr marL="0" indent="0">
              <a:buNone/>
            </a:pPr>
            <a:r>
              <a:rPr lang="ru-RU" sz="1600" b="0" i="0" dirty="0">
                <a:effectLst/>
                <a:latin typeface="YS Text"/>
              </a:rPr>
              <a:t> время Великой Отечественной войны. Заслуженный деятель искусств </a:t>
            </a:r>
            <a:endParaRPr lang="ru-RU" sz="1600" dirty="0">
              <a:latin typeface="YS Text"/>
            </a:endParaRPr>
          </a:p>
          <a:p>
            <a:pPr marL="0" indent="0">
              <a:buNone/>
            </a:pPr>
            <a:r>
              <a:rPr lang="ru-RU" sz="1600" b="0" i="0" dirty="0">
                <a:effectLst/>
                <a:latin typeface="YS Text"/>
              </a:rPr>
              <a:t>РСФСР, лауреат двух Сталинских премий первой степени.</a:t>
            </a:r>
          </a:p>
          <a:p>
            <a:pPr marL="0" indent="0">
              <a:buNone/>
            </a:pPr>
            <a:endParaRPr lang="ru-RU" sz="1600" dirty="0">
              <a:latin typeface="YS Text"/>
            </a:endParaRPr>
          </a:p>
          <a:p>
            <a:pPr marL="0" indent="0">
              <a:buNone/>
            </a:pPr>
            <a:r>
              <a:rPr lang="ru-RU" sz="1600" dirty="0">
                <a:latin typeface="YS Text"/>
              </a:rPr>
              <a:t>     </a:t>
            </a:r>
            <a:r>
              <a:rPr lang="ru-RU" sz="1600" i="1" u="sng" dirty="0">
                <a:latin typeface="YS Text"/>
              </a:rPr>
              <a:t>Владислав Владиславович </a:t>
            </a:r>
            <a:r>
              <a:rPr lang="ru-RU" sz="1600" i="1" u="sng" dirty="0" err="1">
                <a:latin typeface="YS Text"/>
              </a:rPr>
              <a:t>Микоша</a:t>
            </a:r>
            <a:endParaRPr lang="ru-RU" sz="1600" i="1" u="sng" dirty="0">
              <a:latin typeface="YS Text"/>
            </a:endParaRPr>
          </a:p>
          <a:p>
            <a:pPr marL="0" indent="0">
              <a:buNone/>
            </a:pPr>
            <a:r>
              <a:rPr lang="ru-RU" sz="1600" b="0" i="0" dirty="0">
                <a:effectLst/>
                <a:latin typeface="YS Text"/>
              </a:rPr>
              <a:t>Советский российский оператор, режиссёр документального кино, </a:t>
            </a:r>
          </a:p>
          <a:p>
            <a:pPr marL="0" indent="0">
              <a:buNone/>
            </a:pPr>
            <a:r>
              <a:rPr lang="ru-RU" sz="1600" b="0" i="0" dirty="0">
                <a:effectLst/>
                <a:latin typeface="YS Text"/>
              </a:rPr>
              <a:t>сценарист, фотограф, фронтовой кинооператор, публицист. </a:t>
            </a:r>
            <a:endParaRPr lang="ru-RU" sz="1600" dirty="0">
              <a:latin typeface="YS Text"/>
            </a:endParaRPr>
          </a:p>
          <a:p>
            <a:pPr marL="0" indent="0">
              <a:buNone/>
            </a:pPr>
            <a:r>
              <a:rPr lang="ru-RU" sz="1600" b="0" i="0" dirty="0">
                <a:effectLst/>
                <a:latin typeface="YS Text"/>
              </a:rPr>
              <a:t>Народный артист СССР, лауреат Сталинских и Государственной премии СССР.</a:t>
            </a:r>
          </a:p>
          <a:p>
            <a:pPr marL="0" indent="0">
              <a:buNone/>
            </a:pPr>
            <a:endParaRPr lang="ru-RU" sz="1600" dirty="0">
              <a:latin typeface="YS Text"/>
            </a:endParaRPr>
          </a:p>
          <a:p>
            <a:pPr marL="0" indent="0">
              <a:buNone/>
            </a:pPr>
            <a:r>
              <a:rPr lang="ru-RU" sz="1600" dirty="0">
                <a:latin typeface="YS Text"/>
              </a:rPr>
              <a:t>     </a:t>
            </a:r>
            <a:r>
              <a:rPr lang="ru-RU" sz="1600" i="1" u="sng" dirty="0">
                <a:latin typeface="YS Text"/>
              </a:rPr>
              <a:t>Александр Моисеевич </a:t>
            </a:r>
            <a:r>
              <a:rPr lang="ru-RU" sz="1600" i="1" u="sng" dirty="0" err="1">
                <a:latin typeface="YS Text"/>
              </a:rPr>
              <a:t>Брантман</a:t>
            </a:r>
            <a:endParaRPr lang="ru-RU" sz="1600" i="1" u="sng" dirty="0">
              <a:latin typeface="YS Text"/>
            </a:endParaRPr>
          </a:p>
          <a:p>
            <a:pPr marL="0" indent="0">
              <a:buNone/>
            </a:pPr>
            <a:r>
              <a:rPr lang="ru-RU" sz="1600" b="0" i="0" dirty="0">
                <a:effectLst/>
                <a:latin typeface="YS Text"/>
              </a:rPr>
              <a:t> Советский оператор игрового, документального и научно-популярного</a:t>
            </a:r>
          </a:p>
          <a:p>
            <a:pPr marL="0" indent="0">
              <a:buNone/>
            </a:pPr>
            <a:r>
              <a:rPr lang="ru-RU" sz="1600" b="0" i="0" dirty="0">
                <a:effectLst/>
                <a:latin typeface="YS Text"/>
              </a:rPr>
              <a:t> кино, фронтовой кинооператор Великой Отечественной войны.  </a:t>
            </a:r>
          </a:p>
          <a:p>
            <a:pPr marL="0" indent="0">
              <a:buNone/>
            </a:pPr>
            <a:endParaRPr lang="ru-RU" sz="1600" dirty="0">
              <a:latin typeface="YS Text"/>
            </a:endParaRPr>
          </a:p>
          <a:p>
            <a:pPr marL="0" indent="0">
              <a:buNone/>
            </a:pPr>
            <a:r>
              <a:rPr lang="ru-RU" sz="1600" i="1" u="sng" dirty="0">
                <a:latin typeface="YS Text"/>
              </a:rPr>
              <a:t>     Сергей Павлович </a:t>
            </a:r>
            <a:r>
              <a:rPr lang="ru-RU" sz="1600" i="1" u="sng" dirty="0" err="1">
                <a:latin typeface="YS Text"/>
              </a:rPr>
              <a:t>Урусевский</a:t>
            </a:r>
            <a:endParaRPr lang="ru-RU" sz="1600" i="1" u="sng" dirty="0">
              <a:latin typeface="YS Text"/>
            </a:endParaRPr>
          </a:p>
          <a:p>
            <a:pPr marL="0" indent="0">
              <a:buNone/>
            </a:pPr>
            <a:r>
              <a:rPr lang="ru-RU" sz="1600" b="0" i="0" dirty="0">
                <a:effectLst/>
                <a:latin typeface="YS Text"/>
              </a:rPr>
              <a:t>Советский кинооператор и режиссёр, художник, фронтовой кинооператор</a:t>
            </a:r>
          </a:p>
          <a:p>
            <a:pPr marL="0" indent="0">
              <a:buNone/>
            </a:pPr>
            <a:r>
              <a:rPr lang="ru-RU" sz="1600" b="0" i="0" dirty="0">
                <a:effectLst/>
                <a:latin typeface="YS Text"/>
              </a:rPr>
              <a:t> в годы Великой Отечественной войны. Заслуженный деятель искусств </a:t>
            </a:r>
          </a:p>
          <a:p>
            <a:pPr marL="0" indent="0">
              <a:buNone/>
            </a:pPr>
            <a:r>
              <a:rPr lang="ru-RU" sz="1600" b="0" i="0" dirty="0">
                <a:effectLst/>
                <a:latin typeface="YS Text"/>
              </a:rPr>
              <a:t>РСФСР, лауреат двух Сталинских премий первой степени.</a:t>
            </a:r>
            <a:endParaRPr lang="ru-RU" sz="1600" dirty="0">
              <a:latin typeface="YS Text"/>
            </a:endParaRPr>
          </a:p>
        </p:txBody>
      </p:sp>
      <p:pic>
        <p:nvPicPr>
          <p:cNvPr id="5" name="Рисунок 4">
            <a:extLst>
              <a:ext uri="{FF2B5EF4-FFF2-40B4-BE49-F238E27FC236}">
                <a16:creationId xmlns:a16="http://schemas.microsoft.com/office/drawing/2014/main" id="{6FE3FB76-E2C4-B8F4-7FA0-FFC3F03336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0613" y="61047"/>
            <a:ext cx="936104" cy="1080120"/>
          </a:xfrm>
          <a:prstGeom prst="rect">
            <a:avLst/>
          </a:prstGeom>
        </p:spPr>
      </p:pic>
      <p:pic>
        <p:nvPicPr>
          <p:cNvPr id="7" name="Рисунок 6">
            <a:extLst>
              <a:ext uri="{FF2B5EF4-FFF2-40B4-BE49-F238E27FC236}">
                <a16:creationId xmlns:a16="http://schemas.microsoft.com/office/drawing/2014/main" id="{47C84756-9888-FB71-129E-A430236E39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0613" y="1284784"/>
            <a:ext cx="936104" cy="1080120"/>
          </a:xfrm>
          <a:prstGeom prst="rect">
            <a:avLst/>
          </a:prstGeom>
        </p:spPr>
      </p:pic>
      <p:pic>
        <p:nvPicPr>
          <p:cNvPr id="9" name="Рисунок 8">
            <a:extLst>
              <a:ext uri="{FF2B5EF4-FFF2-40B4-BE49-F238E27FC236}">
                <a16:creationId xmlns:a16="http://schemas.microsoft.com/office/drawing/2014/main" id="{9C3F9CC3-B378-B52D-0BD0-755DBB2394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0613" y="2508521"/>
            <a:ext cx="936104" cy="1080120"/>
          </a:xfrm>
          <a:prstGeom prst="rect">
            <a:avLst/>
          </a:prstGeom>
        </p:spPr>
      </p:pic>
      <p:pic>
        <p:nvPicPr>
          <p:cNvPr id="11" name="Рисунок 10">
            <a:extLst>
              <a:ext uri="{FF2B5EF4-FFF2-40B4-BE49-F238E27FC236}">
                <a16:creationId xmlns:a16="http://schemas.microsoft.com/office/drawing/2014/main" id="{A5B2D1CF-6B45-7E88-8F08-5196361AE6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2193" y="3732258"/>
            <a:ext cx="944524" cy="1103557"/>
          </a:xfrm>
          <a:prstGeom prst="rect">
            <a:avLst/>
          </a:prstGeom>
        </p:spPr>
      </p:pic>
      <p:pic>
        <p:nvPicPr>
          <p:cNvPr id="13" name="Рисунок 12">
            <a:extLst>
              <a:ext uri="{FF2B5EF4-FFF2-40B4-BE49-F238E27FC236}">
                <a16:creationId xmlns:a16="http://schemas.microsoft.com/office/drawing/2014/main" id="{A818CF23-1357-0E64-E398-8DA09DFC8A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2193" y="4981347"/>
            <a:ext cx="944524" cy="1103121"/>
          </a:xfrm>
          <a:prstGeom prst="rect">
            <a:avLst/>
          </a:prstGeom>
        </p:spPr>
      </p:pic>
    </p:spTree>
    <p:extLst>
      <p:ext uri="{BB962C8B-B14F-4D97-AF65-F5344CB8AC3E}">
        <p14:creationId xmlns:p14="http://schemas.microsoft.com/office/powerpoint/2010/main" val="178734204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21131</TotalTime>
  <Words>5137</Words>
  <Application>Microsoft Office PowerPoint</Application>
  <PresentationFormat>Экран (4:3)</PresentationFormat>
  <Paragraphs>186</Paragraphs>
  <Slides>28</Slides>
  <Notes>2</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28</vt:i4>
      </vt:variant>
    </vt:vector>
  </HeadingPairs>
  <TitlesOfParts>
    <vt:vector size="39" baseType="lpstr">
      <vt:lpstr>Arial</vt:lpstr>
      <vt:lpstr>Arimo</vt:lpstr>
      <vt:lpstr>Calibri</vt:lpstr>
      <vt:lpstr>cera</vt:lpstr>
      <vt:lpstr>Helvetica</vt:lpstr>
      <vt:lpstr>Helvetica Neue</vt:lpstr>
      <vt:lpstr>Linux Libertine</vt:lpstr>
      <vt:lpstr>Roboto</vt:lpstr>
      <vt:lpstr>Verdana</vt:lpstr>
      <vt:lpstr>YS Text</vt:lpstr>
      <vt:lpstr>Тема Office</vt:lpstr>
      <vt:lpstr>Содержание </vt:lpstr>
      <vt:lpstr>Введение</vt:lpstr>
      <vt:lpstr>1.1 Общая характеристика  фильмов  о Великой Отечественной войне.</vt:lpstr>
      <vt:lpstr>Презентация PowerPoint</vt:lpstr>
      <vt:lpstr>Презентация PowerPoint</vt:lpstr>
      <vt:lpstr>Презентация PowerPoint</vt:lpstr>
      <vt:lpstr>1.2 Кинооператоры и режиссеры</vt:lpstr>
      <vt:lpstr>Презентация PowerPoint</vt:lpstr>
      <vt:lpstr>Презентация PowerPoint</vt:lpstr>
      <vt:lpstr>Презентация PowerPoint</vt:lpstr>
      <vt:lpstr>1.3 Разбор художественных игровых фильмов </vt:lpstr>
      <vt:lpstr>Два бойца</vt:lpstr>
      <vt:lpstr>Т-34</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2.1 Патриотическое воспитание сверстников. Мнение школьников о важности темы войны  </vt:lpstr>
      <vt:lpstr>Презентация PowerPoint</vt:lpstr>
      <vt:lpstr>Презентация PowerPoint</vt:lpstr>
      <vt:lpstr>2.2 Предпочтения современных школьников </vt:lpstr>
      <vt:lpstr>Презентация PowerPoint</vt:lpstr>
      <vt:lpstr>Презентация PowerPoint</vt:lpstr>
      <vt:lpstr>Презентация PowerPoint</vt:lpstr>
      <vt:lpstr>Заключение</vt:lpstr>
      <vt:lpstr>Используемые источники информации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Великая Отечественная война в киноиндустрии 20-21 века</dc:title>
  <dc:creator>артем</dc:creator>
  <cp:lastModifiedBy>Александра Кускова</cp:lastModifiedBy>
  <cp:revision>90</cp:revision>
  <cp:lastPrinted>2023-03-27T19:56:06Z</cp:lastPrinted>
  <dcterms:created xsi:type="dcterms:W3CDTF">2022-12-03T14:19:19Z</dcterms:created>
  <dcterms:modified xsi:type="dcterms:W3CDTF">2023-03-31T20:36:58Z</dcterms:modified>
</cp:coreProperties>
</file>