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67" r:id="rId13"/>
    <p:sldId id="270" r:id="rId14"/>
    <p:sldId id="271" r:id="rId15"/>
    <p:sldId id="272" r:id="rId16"/>
    <p:sldId id="273" r:id="rId17"/>
    <p:sldId id="274" r:id="rId18"/>
    <p:sldId id="26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792BE-C7B4-49A8-BDBA-786B85BA7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DC74A7-81EA-466C-8786-B51ADE93E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D59F3-26B0-422F-8EFE-5162FCE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AAC63-D6DD-4846-8D6F-DB829117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BAD77-7BD3-4EF0-AE14-8EA31E28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1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F5197-55A6-45BF-AEF9-5A45EF2A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23C20-E3CF-4B70-B26E-6CA014A94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106AF-D158-4B76-A495-F05AA89A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6084A-50A5-4382-A0E0-B2737E1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71214-94D7-43D1-9FBB-5DE4E540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158378-DE05-4835-8220-78CD85042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0B89A-4431-47A1-A789-87C6F86B1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4CFFC-E54E-493C-820B-87E792E9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0AD1C-2877-454D-A9E1-7090415D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EF478-28C2-4F55-9518-1474D69A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8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E8FA-D069-481B-A34C-E67B225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1C185-3A98-4045-8A2E-DDBD7C72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97758-779A-4A5B-99DF-29CE89D1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5DFE9-76B6-4EC4-87B8-EEA77BFD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1F1C8-3C86-48CB-8620-019A6C0E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8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2CC10-2F1D-42F1-807D-8B1692B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A17E1-6649-4FF8-9A86-12A6826AE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0115B-652F-4019-8A2A-0064A2AD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A577B-D39C-4462-A7B3-52B94F23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C0017-AECC-407A-BA7D-A404ACAD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2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26A71-B828-40E0-83B9-BFA258F6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F380D-06CB-4F2C-A56D-BE36331CF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89080A-BC8A-4155-9F0E-9E9F92E73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6B80D-F08F-4894-83B4-42586397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C31FDC-1B96-40E6-B33C-C6A1AD43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70C935-B9BD-4FC7-9372-1BD0FCD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8D6B-0855-491C-85B9-AA2613AF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1DE708-130A-429A-B93F-6F733CD7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AECC4F-0AE2-4B5F-B1E7-A815E3756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2FBEAF-D49E-4F1D-A84D-45EC2C7C3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445AAC-05DE-46D8-A71A-AAF3ADB85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81F2D1-6478-451E-B374-70E0FF09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DE950-C13B-446A-9804-34B18C58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4C09AC-C56A-4BFE-920F-4481C73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8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C8530-B2D9-4285-B186-0AB7C011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C49304-5849-4A98-8727-BF59B251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8F7171-C254-40E9-AE89-E635A374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F656CD-14AD-42D3-88C7-7DB8AA5C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C38FE1-0E64-4266-BBC6-3EFF93A7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EE241F-5120-4B21-B907-5A4E4089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9EBD47-1F70-4318-BA17-5D8631E5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2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53BDC-85ED-47C1-848D-B9697A32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F9EC0-4D10-47B5-AEFF-0D1A9EDE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10C831-07F7-4224-92AB-5DD83FBE9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78B75-3A9B-411E-A7D8-FEE90465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C2E738-7731-416C-9B0B-D57EAD04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175AB-80A3-4F4B-A991-017C08A9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5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D7447-4E90-4023-9BDE-48EFAC78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762F1A-E7E3-4858-940A-5C78B983F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5A1AF3-1EBC-4B4A-9C81-0E291E040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B796E6-4629-4190-B04E-88ABF3D5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ADA9A-03F7-43F6-A70D-3D25527A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5EDB72-2959-4E40-8346-CE489872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C4F41-28E1-4B6B-9CB9-6506A44E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4FE3A9-8551-4FC4-9FC1-26D94C79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441A5-8898-4594-ADA3-E025FF19D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2F48-1A50-4B39-9660-F7E2A8343C3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839B7-795D-4423-BD74-7A93F0957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30EC3-9295-4E01-924B-7C34201BE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7053-C5E4-4878-972A-51605A109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3DC17-A335-4B86-BCAC-E94A7F13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83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Исследовательская работа по теме: «Фильтры для воды»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8CE3CB-A1C3-4C78-9EF7-54B1DA11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4344"/>
            <a:ext cx="4288155" cy="4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2BDE8A-ED62-41D2-8C4A-BE24BFAA818F}"/>
              </a:ext>
            </a:extLst>
          </p:cNvPr>
          <p:cNvSpPr txBox="1"/>
          <p:nvPr/>
        </p:nvSpPr>
        <p:spPr>
          <a:xfrm>
            <a:off x="5506403" y="2707299"/>
            <a:ext cx="6097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Выполнила:</a:t>
            </a:r>
            <a:endParaRPr lang="ru-RU" sz="28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Кузьмина Екатерина Юрьевна </a:t>
            </a:r>
            <a:endParaRPr lang="ru-RU" sz="28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Руководитель:</a:t>
            </a:r>
            <a:endParaRPr lang="ru-RU" sz="28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Шипарева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Галина Афанасьевна</a:t>
            </a: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Рецензент:</a:t>
            </a:r>
            <a:b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Давыдочкина Светлана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280718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494BE-F11D-4B8D-8CA4-FD191C3A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Материалы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FA0A5-C2A1-4982-B766-70739AE51565}"/>
              </a:ext>
            </a:extLst>
          </p:cNvPr>
          <p:cNvSpPr txBox="1"/>
          <p:nvPr/>
        </p:nvSpPr>
        <p:spPr>
          <a:xfrm>
            <a:off x="838200" y="1177558"/>
            <a:ext cx="10515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Профессиональный набор капельных тестов для оценки качества воды в домашних условиях марки НИЛПА;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Вода из Москвы-реки;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Водопроводная вода (г. Москва);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Водопроводная вода (г. Москва) после очистки фильтром-кувшином;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Водопроводная вода (г. Москва) после очистки бытовым фильтром с обратным осмосом.</a:t>
            </a:r>
          </a:p>
        </p:txBody>
      </p:sp>
      <p:pic>
        <p:nvPicPr>
          <p:cNvPr id="29698" name="Picture 2" descr="Нилпа тесты для аквариумной воды Водяной Сургут">
            <a:extLst>
              <a:ext uri="{FF2B5EF4-FFF2-40B4-BE49-F238E27FC236}">
                <a16:creationId xmlns:a16="http://schemas.microsoft.com/office/drawing/2014/main" id="{079CF04C-1755-4CC6-92DA-37AD41EE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18" y="3561583"/>
            <a:ext cx="2853372" cy="29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Стакан воды: скачать картинки, стоковые фото Стакан воды в хорошем качестве  | Depositphotos">
            <a:extLst>
              <a:ext uri="{FF2B5EF4-FFF2-40B4-BE49-F238E27FC236}">
                <a16:creationId xmlns:a16="http://schemas.microsoft.com/office/drawing/2014/main" id="{B4D672AC-9ADA-43CF-9E31-FA6F3EF6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2" r="6584"/>
          <a:stretch/>
        </p:blipFill>
        <p:spPr bwMode="auto">
          <a:xfrm>
            <a:off x="2640329" y="3855214"/>
            <a:ext cx="1981101" cy="27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0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AF292-F41F-4B7F-A136-7F83A331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Методы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3417D-3A7F-4096-86C1-58CABC4019B2}"/>
              </a:ext>
            </a:extLst>
          </p:cNvPr>
          <p:cNvSpPr txBox="1"/>
          <p:nvPr/>
        </p:nvSpPr>
        <p:spPr>
          <a:xfrm>
            <a:off x="838200" y="1244918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0"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 соответствии с инструкцией к профессиональному набору капельных тестов в пробирку с исследуемой водой добавляли реактив для определения каждого показателя. Через некоторое время вода меняла цвет, который мы сопоставляли с оценочной шкалой результатов. </a:t>
            </a:r>
            <a:endParaRPr lang="ru-RU" sz="2400" dirty="0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5E48D0C0-65FA-4260-92A7-D774F424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18" y="3221772"/>
            <a:ext cx="4036248" cy="30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2311DE9A-1A5A-442B-9524-0B2B0BA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18" y="3221771"/>
            <a:ext cx="4031932" cy="30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D0DA5-6916-49FC-ADE7-B1FA6BC4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600" cy="5378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A5A35D-2901-4672-9DAC-8A2F3437F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525292"/>
              </p:ext>
            </p:extLst>
          </p:nvPr>
        </p:nvGraphicFramePr>
        <p:xfrm>
          <a:off x="838200" y="1268731"/>
          <a:ext cx="10515600" cy="471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493703753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417532014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363998009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814507085"/>
                    </a:ext>
                  </a:extLst>
                </a:gridCol>
                <a:gridCol w="2023110">
                  <a:extLst>
                    <a:ext uri="{9D8B030D-6E8A-4147-A177-3AD203B41FA5}">
                      <a16:colId xmlns:a16="http://schemas.microsoft.com/office/drawing/2014/main" val="15725257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052991785"/>
                    </a:ext>
                  </a:extLst>
                </a:gridCol>
              </a:tblGrid>
              <a:tr h="196096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Норма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Вода из Москвы-реки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 u="none" strike="noStrike" dirty="0">
                          <a:effectLst/>
                        </a:rPr>
                        <a:t>Водопроводная вода после очистки фильтром-кувшином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1800" u="none" strike="noStrike" dirty="0">
                          <a:effectLst/>
                        </a:rPr>
                        <a:t>Водопроводная вода после очистки бытовым фильтром с обратным осмосом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07037904"/>
                  </a:ext>
                </a:extLst>
              </a:tr>
              <a:tr h="94094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Уровень кислотности </a:t>
                      </a:r>
                      <a:r>
                        <a:rPr lang="en-US" sz="2000" u="none" strike="noStrike">
                          <a:effectLst/>
                        </a:rPr>
                        <a:t>pH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6-9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7,4 - нейтральная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7,5 - нейтральная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6,0 - слабокислая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6,4 - слабокислая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87048"/>
                  </a:ext>
                </a:extLst>
              </a:tr>
              <a:tr h="1190023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Показатель общей жесткости воды (gH)</a:t>
                      </a:r>
                      <a:endParaRPr lang="ru-R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6-8</a:t>
                      </a:r>
                      <a:endParaRPr lang="ru-R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7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11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4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2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9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646B-9955-4E7C-BF1C-EB7C8D6C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2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2F7B9A2-C335-462F-A371-88939B749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637802"/>
              </p:ext>
            </p:extLst>
          </p:nvPr>
        </p:nvGraphicFramePr>
        <p:xfrm>
          <a:off x="354330" y="1446028"/>
          <a:ext cx="11189964" cy="504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994">
                  <a:extLst>
                    <a:ext uri="{9D8B030D-6E8A-4147-A177-3AD203B41FA5}">
                      <a16:colId xmlns:a16="http://schemas.microsoft.com/office/drawing/2014/main" val="2284039980"/>
                    </a:ext>
                  </a:extLst>
                </a:gridCol>
                <a:gridCol w="1541146">
                  <a:extLst>
                    <a:ext uri="{9D8B030D-6E8A-4147-A177-3AD203B41FA5}">
                      <a16:colId xmlns:a16="http://schemas.microsoft.com/office/drawing/2014/main" val="3336666378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704433024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31631188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136871971"/>
                    </a:ext>
                  </a:extLst>
                </a:gridCol>
                <a:gridCol w="1977384">
                  <a:extLst>
                    <a:ext uri="{9D8B030D-6E8A-4147-A177-3AD203B41FA5}">
                      <a16:colId xmlns:a16="http://schemas.microsoft.com/office/drawing/2014/main" val="893494952"/>
                    </a:ext>
                  </a:extLst>
                </a:gridCol>
              </a:tblGrid>
              <a:tr h="252338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Норма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Вода из Москвы-реки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 после очистки фильтром-кувшином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 после очистки бытовым фильтром с обратным осмосом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extLst>
                  <a:ext uri="{0D108BD9-81ED-4DB2-BD59-A6C34878D82A}">
                    <a16:rowId xmlns:a16="http://schemas.microsoft.com/office/drawing/2014/main" val="3647958733"/>
                  </a:ext>
                </a:extLst>
              </a:tr>
              <a:tr h="1491899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Показатель карбонатной жесткости воды (kH)</a:t>
                      </a:r>
                      <a:endParaRPr lang="ru-R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2-4</a:t>
                      </a:r>
                      <a:endParaRPr lang="ru-R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8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85205"/>
                  </a:ext>
                </a:extLst>
              </a:tr>
              <a:tr h="1031560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Содержание железа в воде</a:t>
                      </a:r>
                      <a:endParaRPr lang="ru-R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>
                          <a:effectLst/>
                        </a:rPr>
                        <a:t>До 0,3</a:t>
                      </a:r>
                      <a:endParaRPr lang="ru-RU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0,5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0,1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0,1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0,1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3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44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646B-9955-4E7C-BF1C-EB7C8D6C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2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2F7B9A2-C335-462F-A371-88939B749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056308"/>
              </p:ext>
            </p:extLst>
          </p:nvPr>
        </p:nvGraphicFramePr>
        <p:xfrm>
          <a:off x="320040" y="1446028"/>
          <a:ext cx="11224254" cy="5298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284">
                  <a:extLst>
                    <a:ext uri="{9D8B030D-6E8A-4147-A177-3AD203B41FA5}">
                      <a16:colId xmlns:a16="http://schemas.microsoft.com/office/drawing/2014/main" val="2284039980"/>
                    </a:ext>
                  </a:extLst>
                </a:gridCol>
                <a:gridCol w="1541146">
                  <a:extLst>
                    <a:ext uri="{9D8B030D-6E8A-4147-A177-3AD203B41FA5}">
                      <a16:colId xmlns:a16="http://schemas.microsoft.com/office/drawing/2014/main" val="3336666378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704433024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31631188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136871971"/>
                    </a:ext>
                  </a:extLst>
                </a:gridCol>
                <a:gridCol w="1977384">
                  <a:extLst>
                    <a:ext uri="{9D8B030D-6E8A-4147-A177-3AD203B41FA5}">
                      <a16:colId xmlns:a16="http://schemas.microsoft.com/office/drawing/2014/main" val="893494952"/>
                    </a:ext>
                  </a:extLst>
                </a:gridCol>
              </a:tblGrid>
              <a:tr h="252338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Норма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Вода из Москвы-реки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 после очистки фильтром-кувшином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 после очистки бытовым фильтром с обратным осмосом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extLst>
                  <a:ext uri="{0D108BD9-81ED-4DB2-BD59-A6C34878D82A}">
                    <a16:rowId xmlns:a16="http://schemas.microsoft.com/office/drawing/2014/main" val="3647958733"/>
                  </a:ext>
                </a:extLst>
              </a:tr>
              <a:tr h="14918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Суммарное содержание в воде ионов аммония и аммиака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0,179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0,006 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0,006 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85205"/>
                  </a:ext>
                </a:extLst>
              </a:tr>
              <a:tr h="1031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нитратов в воде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3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78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646B-9955-4E7C-BF1C-EB7C8D6C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2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2F7B9A2-C335-462F-A371-88939B749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4855"/>
              </p:ext>
            </p:extLst>
          </p:nvPr>
        </p:nvGraphicFramePr>
        <p:xfrm>
          <a:off x="342900" y="1446028"/>
          <a:ext cx="11201394" cy="510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424">
                  <a:extLst>
                    <a:ext uri="{9D8B030D-6E8A-4147-A177-3AD203B41FA5}">
                      <a16:colId xmlns:a16="http://schemas.microsoft.com/office/drawing/2014/main" val="2284039980"/>
                    </a:ext>
                  </a:extLst>
                </a:gridCol>
                <a:gridCol w="1541146">
                  <a:extLst>
                    <a:ext uri="{9D8B030D-6E8A-4147-A177-3AD203B41FA5}">
                      <a16:colId xmlns:a16="http://schemas.microsoft.com/office/drawing/2014/main" val="3336666378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704433024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31631188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136871971"/>
                    </a:ext>
                  </a:extLst>
                </a:gridCol>
                <a:gridCol w="1977384">
                  <a:extLst>
                    <a:ext uri="{9D8B030D-6E8A-4147-A177-3AD203B41FA5}">
                      <a16:colId xmlns:a16="http://schemas.microsoft.com/office/drawing/2014/main" val="893494952"/>
                    </a:ext>
                  </a:extLst>
                </a:gridCol>
              </a:tblGrid>
              <a:tr h="2523388"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Норма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Вода из Москвы-реки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 после очистки фильтром-кувшином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Водопроводная вода после очистки бытовым фильтром с обратным осмосом</a:t>
                      </a:r>
                      <a:endParaRPr lang="ru-RU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90" marR="55290" marT="55290" marB="55290"/>
                </a:tc>
                <a:extLst>
                  <a:ext uri="{0D108BD9-81ED-4DB2-BD59-A6C34878D82A}">
                    <a16:rowId xmlns:a16="http://schemas.microsoft.com/office/drawing/2014/main" val="3647958733"/>
                  </a:ext>
                </a:extLst>
              </a:tr>
              <a:tr h="14918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нитритов в воде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0,3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85205"/>
                  </a:ext>
                </a:extLst>
              </a:tr>
              <a:tr h="1031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фосфатов в воде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3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45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28E52-BDD8-4DF4-BA53-6356BC90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Результаты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8ED5A-F545-4C5A-983D-DA4B375CFCFC}"/>
              </a:ext>
            </a:extLst>
          </p:cNvPr>
          <p:cNvSpPr txBox="1"/>
          <p:nvPr/>
        </p:nvSpPr>
        <p:spPr>
          <a:xfrm>
            <a:off x="788670" y="1101656"/>
            <a:ext cx="107022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1.	Уровень кислотности водопроводной воды после дополнительной очистки бытовыми фильтрами повышается, вода становится слабокислой при этом в пределах нормы.</a:t>
            </a:r>
          </a:p>
          <a:p>
            <a:pPr algn="just"/>
            <a:r>
              <a:rPr lang="ru-RU" sz="2400" dirty="0"/>
              <a:t>2.	Уровень жесткости водопроводной воды очень высокий, находится на верхнем пределе допустимой нормы. Бытовые фильтры уровень жесткости существенно снижают, при этом показатель падает ниже нормы.</a:t>
            </a:r>
          </a:p>
          <a:p>
            <a:pPr algn="just"/>
            <a:r>
              <a:rPr lang="ru-RU" sz="2400" dirty="0"/>
              <a:t>3.	Уровень железа в Москве-реке выше нормы, после фильтрации воды данный показатель приходит в норму.</a:t>
            </a:r>
          </a:p>
          <a:p>
            <a:pPr algn="just"/>
            <a:r>
              <a:rPr lang="ru-RU" sz="2400" dirty="0"/>
              <a:t>4.	Ионы аммония и аммиака отсутствуют даже в воде из Москвы-реки.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5376CB1F-F4AF-42F6-9587-1D359A68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548069"/>
            <a:ext cx="1836420" cy="22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nilpa-po4-test">
            <a:extLst>
              <a:ext uri="{FF2B5EF4-FFF2-40B4-BE49-F238E27FC236}">
                <a16:creationId xmlns:a16="http://schemas.microsoft.com/office/drawing/2014/main" id="{44C5A6C0-5B0C-4AAE-8F0A-06C0723CE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490" y="4448057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>
            <a:extLst>
              <a:ext uri="{FF2B5EF4-FFF2-40B4-BE49-F238E27FC236}">
                <a16:creationId xmlns:a16="http://schemas.microsoft.com/office/drawing/2014/main" id="{103F2050-5F4A-4780-8D12-191505B9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448057"/>
            <a:ext cx="2156461" cy="21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1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C6AE0-F796-40A8-8534-8B326505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Результаты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BFEE5-D493-496C-B2BB-93ABB842B66F}"/>
              </a:ext>
            </a:extLst>
          </p:cNvPr>
          <p:cNvSpPr txBox="1"/>
          <p:nvPr/>
        </p:nvSpPr>
        <p:spPr>
          <a:xfrm>
            <a:off x="758190" y="1336239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 rtl="0">
              <a:spcBef>
                <a:spcPts val="120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Водоочистные сооружения и бытовые фильтры не защищают воду от нитратов, данный показатель сильно превышает норму.</a:t>
            </a:r>
            <a:endParaRPr lang="ru-RU" sz="2400" b="0" dirty="0">
              <a:effectLst/>
              <a:latin typeface="Calibri" panose="020F0502020204030204" pitchFamily="34" charset="0"/>
            </a:endParaRPr>
          </a:p>
          <a:p>
            <a:pPr indent="-228600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 Нитриты и фосфаты в пределах нормы. Водоочистные сооружения и фильтры уменьшают содержание фосфатов в воде.</a:t>
            </a:r>
            <a:endParaRPr lang="ru-RU" sz="2400" b="0" dirty="0"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 Общий вывод – водопроводная вода в Москве пригодна для потребления в пищу без дополнительных домашних фильтров.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43010" name="Picture 2" descr="Купить Нилпа, тест NO3 (нитраты) в интернет-магазине Акватрейс">
            <a:extLst>
              <a:ext uri="{FF2B5EF4-FFF2-40B4-BE49-F238E27FC236}">
                <a16:creationId xmlns:a16="http://schemas.microsoft.com/office/drawing/2014/main" id="{729960C1-A7CF-44A3-8474-FB54C06D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" y="3874770"/>
            <a:ext cx="2721780" cy="27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>
            <a:extLst>
              <a:ext uri="{FF2B5EF4-FFF2-40B4-BE49-F238E27FC236}">
                <a16:creationId xmlns:a16="http://schemas.microsoft.com/office/drawing/2014/main" id="{A0E7F20C-1F9C-44F7-9F85-6A8D1286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42" y="3995923"/>
            <a:ext cx="2621880" cy="26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>
            <a:extLst>
              <a:ext uri="{FF2B5EF4-FFF2-40B4-BE49-F238E27FC236}">
                <a16:creationId xmlns:a16="http://schemas.microsoft.com/office/drawing/2014/main" id="{8BBA6275-ADF9-47AB-8715-FBA4AD3E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5" y="4040894"/>
            <a:ext cx="2462813" cy="25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2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ACCAC-4667-4481-9363-9CD7E157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D3B9C-523E-4025-AD3C-A0E6FCA875BA}"/>
              </a:ext>
            </a:extLst>
          </p:cNvPr>
          <p:cNvSpPr txBox="1"/>
          <p:nvPr/>
        </p:nvSpPr>
        <p:spPr>
          <a:xfrm>
            <a:off x="838200" y="1244918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1. В работе представлены основные этапы очистки воды на московских станциях водоподготовки.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2.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 работе изучены основные этапы очистки воды бытовыми фильтрами: фильтром-кувшином и современным домашним фильтром с обратным осмосом.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</a:rPr>
              <a:t>3.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В работе рассмотрены важные характеристики качества питьевой воды.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89C4A8-B7AC-4814-84C0-DEF0EA10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390" y="3553559"/>
            <a:ext cx="4690110" cy="31015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74786F-5D88-4716-93DD-3884204D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3527107"/>
            <a:ext cx="3330893" cy="3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14D85-230F-4A51-970C-93E12580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841CF-0740-4BE0-9F80-34C843995163}"/>
              </a:ext>
            </a:extLst>
          </p:cNvPr>
          <p:cNvSpPr txBox="1"/>
          <p:nvPr/>
        </p:nvSpPr>
        <p:spPr>
          <a:xfrm>
            <a:off x="739140" y="891540"/>
            <a:ext cx="10614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4. С помощью капельных тестов в домашних условиях проанализировано качество фильтрованной воды различными фильтрами, результаты представлены в таблице.</a:t>
            </a: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5. Дальнейшее исследование - с помощью капельных тестов в летний период будет проанализирована колодезная вода в Подмосковье. Результаты будут сопоставлены с результатами, полученными при анализе данной воды в специализированной лаборатори</a:t>
            </a:r>
            <a:r>
              <a:rPr lang="ru-RU" sz="2400" dirty="0">
                <a:solidFill>
                  <a:srgbClr val="000000"/>
                </a:solidFill>
              </a:rPr>
              <a:t>и.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71222B-1E7C-4BE8-A759-BDD4BAAF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077" y="3691092"/>
            <a:ext cx="5018723" cy="28011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DDCDA8-1E4B-4744-8D37-E5E2923A1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" y="3691092"/>
            <a:ext cx="5327336" cy="2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FA327-4D25-45FE-BC66-7D3C0D0F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90" y="193675"/>
            <a:ext cx="10515600" cy="1040765"/>
          </a:xfrm>
        </p:spPr>
        <p:txBody>
          <a:bodyPr/>
          <a:lstStyle/>
          <a:p>
            <a:pPr algn="ctr"/>
            <a:r>
              <a:rPr lang="ru-RU" dirty="0"/>
              <a:t>Актуальность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BD870-C6C0-495B-A824-5E2415D253B2}"/>
              </a:ext>
            </a:extLst>
          </p:cNvPr>
          <p:cNvSpPr txBox="1"/>
          <p:nvPr/>
        </p:nvSpPr>
        <p:spPr>
          <a:xfrm>
            <a:off x="681990" y="1017270"/>
            <a:ext cx="10828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</a:rPr>
              <a:t> Н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асколько хорошо очищается вода на станциях Мосводоканала, какие фильтры эффективно очищают воду, есть ли необходимость использовать дома дополнительные фильтры и какие, на сколько качественно можно проанализировать качество очистки воды с помощью домашних тестов – вот вопросы на которые мы постараемся получить ответ в данном реферате.</a:t>
            </a:r>
            <a:endParaRPr lang="ru-RU" sz="2400" b="0" dirty="0">
              <a:effectLst/>
            </a:endParaRPr>
          </a:p>
        </p:txBody>
      </p:sp>
      <p:pic>
        <p:nvPicPr>
          <p:cNvPr id="2050" name="Picture 2" descr="Глава &quot;Мосводоканала&quot; рассказал, как утолить жажду столичного мегаполиса —  Российская газета">
            <a:extLst>
              <a:ext uri="{FF2B5EF4-FFF2-40B4-BE49-F238E27FC236}">
                <a16:creationId xmlns:a16="http://schemas.microsoft.com/office/drawing/2014/main" id="{466A0367-9EEA-4883-BFA8-DD3E60D3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6" y="3234690"/>
            <a:ext cx="4554854" cy="303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Фильтр для воды под мойку Гейзер Престиж П, обратный осмос с насосом —  купить в интернет-магазине ОНЛАЙН ТРЕЙД.РУ">
            <a:extLst>
              <a:ext uri="{FF2B5EF4-FFF2-40B4-BE49-F238E27FC236}">
                <a16:creationId xmlns:a16="http://schemas.microsoft.com/office/drawing/2014/main" id="{883BB539-53E3-4926-BED7-E3BC3267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169" y="3151106"/>
            <a:ext cx="3116581" cy="31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спасибо за внимание смешные (99 картинок)">
            <a:extLst>
              <a:ext uri="{FF2B5EF4-FFF2-40B4-BE49-F238E27FC236}">
                <a16:creationId xmlns:a16="http://schemas.microsoft.com/office/drawing/2014/main" id="{7EEE97C7-2108-4DFD-8097-08AA6576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97" y="642223"/>
            <a:ext cx="7431405" cy="55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5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AC71D-4EC6-42BB-A733-92671D78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4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Проблема</a:t>
            </a:r>
          </a:p>
        </p:txBody>
      </p:sp>
      <p:pic>
        <p:nvPicPr>
          <p:cNvPr id="4098" name="Picture 2" descr="Загрязнение Воды - Что Это Такое, Чем Грозит, Виды и Источники, Методы  Борьбы и Регулирующие Законы, Унитаз Билла Гейтса">
            <a:extLst>
              <a:ext uri="{FF2B5EF4-FFF2-40B4-BE49-F238E27FC236}">
                <a16:creationId xmlns:a16="http://schemas.microsoft.com/office/drawing/2014/main" id="{0AB7C9B1-FDCF-4996-8CE0-F100E894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2" y="4687671"/>
            <a:ext cx="4768139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Очистные сооружения Москвы | Агростройсервис">
            <a:extLst>
              <a:ext uri="{FF2B5EF4-FFF2-40B4-BE49-F238E27FC236}">
                <a16:creationId xmlns:a16="http://schemas.microsoft.com/office/drawing/2014/main" id="{DB95879B-05F4-4291-BBE3-3F3397401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7672"/>
            <a:ext cx="5312958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17057-FB8D-45C1-8DB8-0177D8D1E334}"/>
              </a:ext>
            </a:extLst>
          </p:cNvPr>
          <p:cNvSpPr txBox="1"/>
          <p:nvPr/>
        </p:nvSpPr>
        <p:spPr>
          <a:xfrm>
            <a:off x="838200" y="1088981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П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овсеместное загрязнение природных источников и перегруженность очистных сооружений привели к резкому ухудшению качества питьевой воды. 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Очистные сооружения на Восточной зоне накрыли куполом, чтобы не пахло  сероводородом - Мосводоканал">
            <a:extLst>
              <a:ext uri="{FF2B5EF4-FFF2-40B4-BE49-F238E27FC236}">
                <a16:creationId xmlns:a16="http://schemas.microsoft.com/office/drawing/2014/main" id="{661484BF-8E11-4CB3-8260-47DF131E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62" y="2138702"/>
            <a:ext cx="4335433" cy="24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Типы загрязнения воды и их последствия">
            <a:extLst>
              <a:ext uri="{FF2B5EF4-FFF2-40B4-BE49-F238E27FC236}">
                <a16:creationId xmlns:a16="http://schemas.microsoft.com/office/drawing/2014/main" id="{83EE2A6E-7632-4C03-872D-E00FB3CF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137828"/>
            <a:ext cx="3671887" cy="24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3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1D902-5DA3-4C9D-ADB6-891BAC46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9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Цель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407D0-0FC6-4F7B-B876-CA42CBDCC5A6}"/>
              </a:ext>
            </a:extLst>
          </p:cNvPr>
          <p:cNvSpPr txBox="1"/>
          <p:nvPr/>
        </p:nvSpPr>
        <p:spPr>
          <a:xfrm>
            <a:off x="720090" y="130302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	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Провести анализ качества фильтрованной разными фильтрами и нефильтрованной воды по определенным характеристикам в домашних условиях с помощью капельных фильтров.</a:t>
            </a:r>
            <a:endParaRPr lang="ru-RU" sz="2400" dirty="0"/>
          </a:p>
        </p:txBody>
      </p:sp>
      <p:pic>
        <p:nvPicPr>
          <p:cNvPr id="9218" name="Picture 2" descr="Санитарный анализ загрязнения воды">
            <a:extLst>
              <a:ext uri="{FF2B5EF4-FFF2-40B4-BE49-F238E27FC236}">
                <a16:creationId xmlns:a16="http://schemas.microsoft.com/office/drawing/2014/main" id="{D687E40C-69A2-4710-9CA0-5CAF5468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858855"/>
            <a:ext cx="5378768" cy="31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Анализ воды в Сочи, сколько стоит сделать лабораторный анализ воды">
            <a:extLst>
              <a:ext uri="{FF2B5EF4-FFF2-40B4-BE49-F238E27FC236}">
                <a16:creationId xmlns:a16="http://schemas.microsoft.com/office/drawing/2014/main" id="{76721C92-90B3-4EE3-9CEE-A50A883F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61" y="2858855"/>
            <a:ext cx="6456089" cy="31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0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E048-8860-4ADE-88C5-4BF2E5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1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F7F58-6FAB-4977-BA64-12DF7988DC05}"/>
              </a:ext>
            </a:extLst>
          </p:cNvPr>
          <p:cNvSpPr txBox="1"/>
          <p:nvPr/>
        </p:nvSpPr>
        <p:spPr>
          <a:xfrm>
            <a:off x="815341" y="1136809"/>
            <a:ext cx="609790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1. Изучить основные этапы очистки воды на московских станциях водоподготовки.</a:t>
            </a:r>
            <a:endParaRPr lang="ru-RU" sz="2400" b="0" dirty="0">
              <a:effectLst/>
            </a:endParaRPr>
          </a:p>
          <a:p>
            <a:pPr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2. Изучить основные этапы очистки воды бытовыми фильтрами: фильтром-кувшином и современным домашним фильтром с обратным осмосом.</a:t>
            </a:r>
            <a:endParaRPr lang="ru-RU" sz="2400" b="0" dirty="0">
              <a:effectLst/>
            </a:endParaRPr>
          </a:p>
          <a:p>
            <a:pPr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3. Выделить важные характеристики качества питьевой воды.</a:t>
            </a:r>
            <a:endParaRPr lang="ru-RU" sz="2400" b="0" dirty="0">
              <a:effectLst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4. С помощью капельных тестов в домашних условиях проанализировать качество фильтрованной воды различными фильтрами, сопоставить полученные результаты.</a:t>
            </a:r>
            <a:endParaRPr lang="ru-RU" sz="2400" dirty="0"/>
          </a:p>
        </p:txBody>
      </p:sp>
      <p:pic>
        <p:nvPicPr>
          <p:cNvPr id="12290" name="Picture 2" descr="Фильтр-кувшин для воды Аквафор &quot;Ультра&quot;, цвет: прозрачный, голубой, 2,5 л —  купить в интернет-магазине OZON с быстрой доставкой">
            <a:extLst>
              <a:ext uri="{FF2B5EF4-FFF2-40B4-BE49-F238E27FC236}">
                <a16:creationId xmlns:a16="http://schemas.microsoft.com/office/drawing/2014/main" id="{FE630F29-4EC3-41C4-8D04-7AAD0CEF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68" y="365125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Тесты для воды &gt; Профессиональный набор тестов для воды NILPA PRO 10 в 1  купить в интернет-магазине">
            <a:extLst>
              <a:ext uri="{FF2B5EF4-FFF2-40B4-BE49-F238E27FC236}">
                <a16:creationId xmlns:a16="http://schemas.microsoft.com/office/drawing/2014/main" id="{BAECAFCC-B158-435A-AEFA-219929F9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2498725"/>
            <a:ext cx="3723322" cy="37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3F300-4448-4E9B-B53D-553D68CA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Глава 1. Процесс очистки воды в Московском регионе.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9EA24-5737-4A4B-99D4-D0309CB4D9B5}"/>
              </a:ext>
            </a:extLst>
          </p:cNvPr>
          <p:cNvSpPr txBox="1"/>
          <p:nvPr/>
        </p:nvSpPr>
        <p:spPr>
          <a:xfrm>
            <a:off x="720090" y="2754630"/>
            <a:ext cx="5897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0" u="none" strike="noStrike" dirty="0">
                <a:solidFill>
                  <a:srgbClr val="000000"/>
                </a:solidFill>
                <a:effectLst/>
              </a:rPr>
              <a:t>Озонирование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0" u="none" strike="noStrike" dirty="0">
                <a:solidFill>
                  <a:srgbClr val="000000"/>
                </a:solidFill>
                <a:effectLst/>
              </a:rPr>
              <a:t>Коагулирование</a:t>
            </a:r>
            <a:endParaRPr lang="ru-RU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0" u="none" strike="noStrike" dirty="0">
                <a:solidFill>
                  <a:srgbClr val="000000"/>
                </a:solidFill>
                <a:effectLst/>
              </a:rPr>
              <a:t>Отстаивание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0" u="none" strike="noStrike" dirty="0" err="1">
                <a:solidFill>
                  <a:srgbClr val="000000"/>
                </a:solidFill>
                <a:effectLst/>
              </a:rPr>
              <a:t>Фильтрирование</a:t>
            </a:r>
            <a:endParaRPr lang="ru-RU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0" u="none" strike="noStrike" dirty="0">
                <a:solidFill>
                  <a:srgbClr val="000000"/>
                </a:solidFill>
                <a:effectLst/>
              </a:rPr>
              <a:t>Ультрафильтрация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0" u="none" strike="noStrike" dirty="0">
                <a:solidFill>
                  <a:srgbClr val="000000"/>
                </a:solidFill>
                <a:effectLst/>
              </a:rPr>
              <a:t>Дезинфицирование</a:t>
            </a:r>
            <a:endParaRPr lang="ru-RU" sz="2400" dirty="0"/>
          </a:p>
        </p:txBody>
      </p:sp>
      <p:pic>
        <p:nvPicPr>
          <p:cNvPr id="14338" name="Picture 2" descr="120 лет назад в Москве построили первую насосную станцию канализации —  Российская газета">
            <a:extLst>
              <a:ext uri="{FF2B5EF4-FFF2-40B4-BE49-F238E27FC236}">
                <a16:creationId xmlns:a16="http://schemas.microsoft.com/office/drawing/2014/main" id="{DD1C583F-7ABB-4B14-8C08-E4B5F37E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083336"/>
            <a:ext cx="3379470" cy="22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E76BFE50-A572-4D7D-BC8F-512667DC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1" y="1918067"/>
            <a:ext cx="29813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3BEDBD78-96B2-4BD5-9C16-3E81A746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36" y="4136171"/>
            <a:ext cx="3294074" cy="21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4C09B3A9-0CAF-4503-8829-C343761C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6" y="1765814"/>
            <a:ext cx="30194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3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A8352-E117-4802-B259-96F33893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Глава 2. Бытовые фильтры.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62DE0-132D-48CF-AFE8-CD4781976D40}"/>
              </a:ext>
            </a:extLst>
          </p:cNvPr>
          <p:cNvSpPr txBox="1"/>
          <p:nvPr/>
        </p:nvSpPr>
        <p:spPr>
          <a:xfrm>
            <a:off x="1280160" y="1690688"/>
            <a:ext cx="10073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Фильтр-кувшин для очистки водопроводной воды</a:t>
            </a:r>
            <a:r>
              <a:rPr lang="en-US" sz="2400" dirty="0"/>
              <a:t> – </a:t>
            </a:r>
            <a:r>
              <a:rPr lang="ru-RU" sz="2400" dirty="0"/>
              <a:t>прохождение воды через специальный картридж (обычно угольный)</a:t>
            </a:r>
            <a:r>
              <a:rPr lang="en-US" sz="2400" dirty="0"/>
              <a:t> 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Бытовой фильтр с обратным осмосом – прохождение воды под давлением через мембраны с мельчайшими порами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870898E-EF44-4797-969F-78E83E7A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3336291"/>
            <a:ext cx="4034790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EBF5F8EA-C36A-4407-9664-EC14CA0D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0" y="3283321"/>
            <a:ext cx="4396449" cy="27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6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5A8A5-C1F1-4A79-ABD7-B14448BF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Глава 3. Характеристики воды и их изменения.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2674D-79B8-4B4D-AC93-DA3BB4D59ADB}"/>
              </a:ext>
            </a:extLst>
          </p:cNvPr>
          <p:cNvSpPr txBox="1"/>
          <p:nvPr/>
        </p:nvSpPr>
        <p:spPr>
          <a:xfrm>
            <a:off x="674370" y="1690688"/>
            <a:ext cx="54216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1. Уровень кислотности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</a:rPr>
              <a:t>pH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 воды;</a:t>
            </a:r>
            <a:endParaRPr lang="ru-RU" sz="2400" b="0" dirty="0">
              <a:effectLst/>
            </a:endParaRPr>
          </a:p>
          <a:p>
            <a:pPr marL="228600"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2. Показатель жесткости воды;</a:t>
            </a:r>
            <a:endParaRPr lang="ru-RU" sz="2400" b="0" dirty="0">
              <a:effectLst/>
            </a:endParaRPr>
          </a:p>
          <a:p>
            <a:pPr marL="228600"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3. Содержание железа в воде;</a:t>
            </a:r>
            <a:endParaRPr lang="ru-RU" sz="2400" b="0" dirty="0">
              <a:effectLst/>
            </a:endParaRPr>
          </a:p>
          <a:p>
            <a:pPr marL="228600" indent="-228600"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4. Содержание в воде аммиака и ионов аммония;</a:t>
            </a:r>
            <a:endParaRPr lang="ru-RU" sz="2400" b="0" dirty="0">
              <a:effectLst/>
            </a:endParaRPr>
          </a:p>
          <a:p>
            <a:pPr marL="228600"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5.    Содержание нитритов в воде;</a:t>
            </a:r>
            <a:endParaRPr lang="ru-RU" sz="2400" b="0" dirty="0">
              <a:effectLst/>
            </a:endParaRPr>
          </a:p>
          <a:p>
            <a:pPr marL="228600"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6.    Содержание нитратов в воде;</a:t>
            </a:r>
            <a:endParaRPr lang="ru-RU" sz="2400" b="0" dirty="0">
              <a:effectLst/>
            </a:endParaRPr>
          </a:p>
          <a:p>
            <a:pPr marL="228600" indent="-228600" algn="just" rtl="0">
              <a:spcBef>
                <a:spcPts val="1200"/>
              </a:spcBef>
              <a:spcAft>
                <a:spcPts val="120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</a:rPr>
              <a:t>7.    Содержание фосфатов в воде.</a:t>
            </a:r>
            <a:endParaRPr lang="ru-RU" sz="2400" b="0" dirty="0">
              <a:effectLst/>
            </a:endParaRPr>
          </a:p>
        </p:txBody>
      </p:sp>
      <p:pic>
        <p:nvPicPr>
          <p:cNvPr id="20482" name="Picture 2" descr="Тестируем тесты VladOx: отзывы и рекомендации! - Аквариумные препараты,  удобрения и тесты: отзывы, инструкции - Форум FanFishka.ru">
            <a:extLst>
              <a:ext uri="{FF2B5EF4-FFF2-40B4-BE49-F238E27FC236}">
                <a16:creationId xmlns:a16="http://schemas.microsoft.com/office/drawing/2014/main" id="{B067F377-6004-4D60-BBAD-166FC76BC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92" b="13536"/>
          <a:stretch/>
        </p:blipFill>
        <p:spPr bwMode="auto">
          <a:xfrm>
            <a:off x="7459978" y="1488360"/>
            <a:ext cx="3415499" cy="19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Для чего нужны аквариумные тесты? | АКВАРИУМНЫЕ РЫБКИ">
            <a:extLst>
              <a:ext uri="{FF2B5EF4-FFF2-40B4-BE49-F238E27FC236}">
                <a16:creationId xmlns:a16="http://schemas.microsoft.com/office/drawing/2014/main" id="{A791374B-C298-4E92-8980-C11B5708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78" y="3783330"/>
            <a:ext cx="3415499" cy="22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8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3A323-1BEF-4A01-845E-D33D5AB1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Гипотеза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68693-2507-4D71-8B30-0795E255DBE0}"/>
              </a:ext>
            </a:extLst>
          </p:cNvPr>
          <p:cNvSpPr txBox="1"/>
          <p:nvPr/>
        </p:nvSpPr>
        <p:spPr>
          <a:xfrm>
            <a:off x="1106805" y="1459855"/>
            <a:ext cx="997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</a:rPr>
              <a:t>Водопроводная вода в Московском регионе не пригодна для питья. Требуются дополнительные бытовые фильтры для дополнительной очистки воды.</a:t>
            </a:r>
          </a:p>
        </p:txBody>
      </p:sp>
      <p:pic>
        <p:nvPicPr>
          <p:cNvPr id="22530" name="Picture 2" descr="Водопроводный кран. Виды и устройство. Особенности и материалы">
            <a:extLst>
              <a:ext uri="{FF2B5EF4-FFF2-40B4-BE49-F238E27FC236}">
                <a16:creationId xmlns:a16="http://schemas.microsoft.com/office/drawing/2014/main" id="{B5C31A4B-D3D1-4F8D-B651-CAADD648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48" y="3066852"/>
            <a:ext cx="4727733" cy="30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Техника стакана воды">
            <a:extLst>
              <a:ext uri="{FF2B5EF4-FFF2-40B4-BE49-F238E27FC236}">
                <a16:creationId xmlns:a16="http://schemas.microsoft.com/office/drawing/2014/main" id="{D68A0B12-1848-4B5D-8665-0EEB63D2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68" y="3066852"/>
            <a:ext cx="4550342" cy="30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90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834</Words>
  <Application>Microsoft Office PowerPoint</Application>
  <PresentationFormat>Широкоэкранный</PresentationFormat>
  <Paragraphs>137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Исследовательская работа по теме: «Фильтры для воды»</vt:lpstr>
      <vt:lpstr>Актуальность</vt:lpstr>
      <vt:lpstr>Проблема</vt:lpstr>
      <vt:lpstr>Цель</vt:lpstr>
      <vt:lpstr>Задачи</vt:lpstr>
      <vt:lpstr>Глава 1. Процесс очистки воды в Московском регионе.</vt:lpstr>
      <vt:lpstr>Глава 2. Бытовые фильтры.</vt:lpstr>
      <vt:lpstr>Глава 3. Характеристики воды и их изменения.</vt:lpstr>
      <vt:lpstr>Гипотеза</vt:lpstr>
      <vt:lpstr>Материалы</vt:lpstr>
      <vt:lpstr>Методы</vt:lpstr>
      <vt:lpstr>Результаты</vt:lpstr>
      <vt:lpstr>Результаты</vt:lpstr>
      <vt:lpstr>Результаты</vt:lpstr>
      <vt:lpstr>Результаты</vt:lpstr>
      <vt:lpstr>Результаты исследования</vt:lpstr>
      <vt:lpstr>Результаты исследования</vt:lpstr>
      <vt:lpstr>Выводы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«Фильтры для воды»</dc:title>
  <dc:creator>keu</dc:creator>
  <cp:lastModifiedBy>keu</cp:lastModifiedBy>
  <cp:revision>4</cp:revision>
  <dcterms:created xsi:type="dcterms:W3CDTF">2021-04-22T17:16:29Z</dcterms:created>
  <dcterms:modified xsi:type="dcterms:W3CDTF">2021-04-23T05:12:29Z</dcterms:modified>
</cp:coreProperties>
</file>