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58" r:id="rId6"/>
    <p:sldId id="266" r:id="rId7"/>
    <p:sldId id="259" r:id="rId8"/>
    <p:sldId id="267" r:id="rId9"/>
    <p:sldId id="260" r:id="rId10"/>
    <p:sldId id="268" r:id="rId11"/>
    <p:sldId id="261"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E1F923-B460-466E-BA3D-2ADC4285B4F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a:extLst>
              <a:ext uri="{FF2B5EF4-FFF2-40B4-BE49-F238E27FC236}">
                <a16:creationId xmlns:a16="http://schemas.microsoft.com/office/drawing/2014/main" id="{DF1E1141-F4C1-42FB-9E29-712B240CB3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a:extLst>
              <a:ext uri="{FF2B5EF4-FFF2-40B4-BE49-F238E27FC236}">
                <a16:creationId xmlns:a16="http://schemas.microsoft.com/office/drawing/2014/main" id="{963F9442-8637-4F43-B065-ACA3B5AF6062}"/>
              </a:ext>
            </a:extLst>
          </p:cNvPr>
          <p:cNvSpPr>
            <a:spLocks noGrp="1"/>
          </p:cNvSpPr>
          <p:nvPr>
            <p:ph type="dt" sz="half" idx="10"/>
          </p:nvPr>
        </p:nvSpPr>
        <p:spPr/>
        <p:txBody>
          <a:bodyPr/>
          <a:lstStyle/>
          <a:p>
            <a:fld id="{121162BB-E2E3-43B6-AD34-24F115326600}" type="datetimeFigureOut">
              <a:rPr lang="en-US" smtClean="0"/>
              <a:t>5/13/21</a:t>
            </a:fld>
            <a:endParaRPr lang="en-US"/>
          </a:p>
        </p:txBody>
      </p:sp>
      <p:sp>
        <p:nvSpPr>
          <p:cNvPr id="5" name="Нижний колонтитул 4">
            <a:extLst>
              <a:ext uri="{FF2B5EF4-FFF2-40B4-BE49-F238E27FC236}">
                <a16:creationId xmlns:a16="http://schemas.microsoft.com/office/drawing/2014/main" id="{E6BACB84-393A-4316-9FD1-8D83BC77BBC4}"/>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EAEDB76F-44DC-4AF5-9410-F252AE593017}"/>
              </a:ext>
            </a:extLst>
          </p:cNvPr>
          <p:cNvSpPr>
            <a:spLocks noGrp="1"/>
          </p:cNvSpPr>
          <p:nvPr>
            <p:ph type="sldNum" sz="quarter" idx="12"/>
          </p:nvPr>
        </p:nvSpPr>
        <p:spPr/>
        <p:txBody>
          <a:bodyPr/>
          <a:lstStyle/>
          <a:p>
            <a:fld id="{B8834439-8B3C-4221-85EC-DDE0977E1557}" type="slidenum">
              <a:rPr lang="en-US" smtClean="0"/>
              <a:t>‹#›</a:t>
            </a:fld>
            <a:endParaRPr lang="en-US"/>
          </a:p>
        </p:txBody>
      </p:sp>
    </p:spTree>
    <p:extLst>
      <p:ext uri="{BB962C8B-B14F-4D97-AF65-F5344CB8AC3E}">
        <p14:creationId xmlns:p14="http://schemas.microsoft.com/office/powerpoint/2010/main" val="32061295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987746-994F-486E-B6EB-7674E2FC5CED}"/>
              </a:ext>
            </a:extLst>
          </p:cNvPr>
          <p:cNvSpPr>
            <a:spLocks noGrp="1"/>
          </p:cNvSpPr>
          <p:nvPr>
            <p:ph type="title"/>
          </p:nvPr>
        </p:nvSpPr>
        <p:spPr/>
        <p:txBody>
          <a:bodyPr/>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F8610172-3CBD-40EA-98E0-D48E0A620F3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E2332DBF-9752-4A10-AA1D-3F0BAE48759F}"/>
              </a:ext>
            </a:extLst>
          </p:cNvPr>
          <p:cNvSpPr>
            <a:spLocks noGrp="1"/>
          </p:cNvSpPr>
          <p:nvPr>
            <p:ph type="dt" sz="half" idx="10"/>
          </p:nvPr>
        </p:nvSpPr>
        <p:spPr/>
        <p:txBody>
          <a:bodyPr/>
          <a:lstStyle/>
          <a:p>
            <a:fld id="{121162BB-E2E3-43B6-AD34-24F115326600}" type="datetimeFigureOut">
              <a:rPr lang="en-US" smtClean="0"/>
              <a:t>5/13/21</a:t>
            </a:fld>
            <a:endParaRPr lang="en-US"/>
          </a:p>
        </p:txBody>
      </p:sp>
      <p:sp>
        <p:nvSpPr>
          <p:cNvPr id="5" name="Нижний колонтитул 4">
            <a:extLst>
              <a:ext uri="{FF2B5EF4-FFF2-40B4-BE49-F238E27FC236}">
                <a16:creationId xmlns:a16="http://schemas.microsoft.com/office/drawing/2014/main" id="{80441AB3-F76A-40B1-91F8-27375DAEE9D1}"/>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620F08C0-27F2-4C36-B96F-5F790956AD4B}"/>
              </a:ext>
            </a:extLst>
          </p:cNvPr>
          <p:cNvSpPr>
            <a:spLocks noGrp="1"/>
          </p:cNvSpPr>
          <p:nvPr>
            <p:ph type="sldNum" sz="quarter" idx="12"/>
          </p:nvPr>
        </p:nvSpPr>
        <p:spPr/>
        <p:txBody>
          <a:bodyPr/>
          <a:lstStyle/>
          <a:p>
            <a:fld id="{B8834439-8B3C-4221-85EC-DDE0977E1557}" type="slidenum">
              <a:rPr lang="en-US" smtClean="0"/>
              <a:t>‹#›</a:t>
            </a:fld>
            <a:endParaRPr lang="en-US"/>
          </a:p>
        </p:txBody>
      </p:sp>
    </p:spTree>
    <p:extLst>
      <p:ext uri="{BB962C8B-B14F-4D97-AF65-F5344CB8AC3E}">
        <p14:creationId xmlns:p14="http://schemas.microsoft.com/office/powerpoint/2010/main" val="17273007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C124079-E3E3-4E11-8E1D-8E79B0006D76}"/>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A247FA27-B868-4C75-93D2-767B961700A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C4EDB456-C250-40D9-BBB7-9CBB031CF496}"/>
              </a:ext>
            </a:extLst>
          </p:cNvPr>
          <p:cNvSpPr>
            <a:spLocks noGrp="1"/>
          </p:cNvSpPr>
          <p:nvPr>
            <p:ph type="dt" sz="half" idx="10"/>
          </p:nvPr>
        </p:nvSpPr>
        <p:spPr/>
        <p:txBody>
          <a:bodyPr/>
          <a:lstStyle/>
          <a:p>
            <a:fld id="{121162BB-E2E3-43B6-AD34-24F115326600}" type="datetimeFigureOut">
              <a:rPr lang="en-US" smtClean="0"/>
              <a:t>5/13/21</a:t>
            </a:fld>
            <a:endParaRPr lang="en-US"/>
          </a:p>
        </p:txBody>
      </p:sp>
      <p:sp>
        <p:nvSpPr>
          <p:cNvPr id="5" name="Нижний колонтитул 4">
            <a:extLst>
              <a:ext uri="{FF2B5EF4-FFF2-40B4-BE49-F238E27FC236}">
                <a16:creationId xmlns:a16="http://schemas.microsoft.com/office/drawing/2014/main" id="{5AA6B33B-BD17-4EA2-84BE-8790E1EFFF98}"/>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EDDC9596-1019-4720-A462-51CB62CBB736}"/>
              </a:ext>
            </a:extLst>
          </p:cNvPr>
          <p:cNvSpPr>
            <a:spLocks noGrp="1"/>
          </p:cNvSpPr>
          <p:nvPr>
            <p:ph type="sldNum" sz="quarter" idx="12"/>
          </p:nvPr>
        </p:nvSpPr>
        <p:spPr/>
        <p:txBody>
          <a:bodyPr/>
          <a:lstStyle/>
          <a:p>
            <a:fld id="{B8834439-8B3C-4221-85EC-DDE0977E1557}" type="slidenum">
              <a:rPr lang="en-US" smtClean="0"/>
              <a:t>‹#›</a:t>
            </a:fld>
            <a:endParaRPr lang="en-US"/>
          </a:p>
        </p:txBody>
      </p:sp>
    </p:spTree>
    <p:extLst>
      <p:ext uri="{BB962C8B-B14F-4D97-AF65-F5344CB8AC3E}">
        <p14:creationId xmlns:p14="http://schemas.microsoft.com/office/powerpoint/2010/main" val="5244706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0716B0-0177-458C-BC82-131FF2CD25E5}"/>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611A4765-3088-4CF9-8263-D1D9306A752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FF0C3523-6894-4E8B-B6A9-4C60CACF3E7A}"/>
              </a:ext>
            </a:extLst>
          </p:cNvPr>
          <p:cNvSpPr>
            <a:spLocks noGrp="1"/>
          </p:cNvSpPr>
          <p:nvPr>
            <p:ph type="dt" sz="half" idx="10"/>
          </p:nvPr>
        </p:nvSpPr>
        <p:spPr/>
        <p:txBody>
          <a:bodyPr/>
          <a:lstStyle/>
          <a:p>
            <a:fld id="{121162BB-E2E3-43B6-AD34-24F115326600}" type="datetimeFigureOut">
              <a:rPr lang="en-US" smtClean="0"/>
              <a:t>5/13/21</a:t>
            </a:fld>
            <a:endParaRPr lang="en-US"/>
          </a:p>
        </p:txBody>
      </p:sp>
      <p:sp>
        <p:nvSpPr>
          <p:cNvPr id="5" name="Нижний колонтитул 4">
            <a:extLst>
              <a:ext uri="{FF2B5EF4-FFF2-40B4-BE49-F238E27FC236}">
                <a16:creationId xmlns:a16="http://schemas.microsoft.com/office/drawing/2014/main" id="{17136C91-B271-4DD2-BA43-160B2DF89D62}"/>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5767F63B-185E-41DB-B889-9EA2CEBC28B9}"/>
              </a:ext>
            </a:extLst>
          </p:cNvPr>
          <p:cNvSpPr>
            <a:spLocks noGrp="1"/>
          </p:cNvSpPr>
          <p:nvPr>
            <p:ph type="sldNum" sz="quarter" idx="12"/>
          </p:nvPr>
        </p:nvSpPr>
        <p:spPr/>
        <p:txBody>
          <a:bodyPr/>
          <a:lstStyle/>
          <a:p>
            <a:fld id="{B8834439-8B3C-4221-85EC-DDE0977E1557}" type="slidenum">
              <a:rPr lang="en-US" smtClean="0"/>
              <a:t>‹#›</a:t>
            </a:fld>
            <a:endParaRPr lang="en-US"/>
          </a:p>
        </p:txBody>
      </p:sp>
    </p:spTree>
    <p:extLst>
      <p:ext uri="{BB962C8B-B14F-4D97-AF65-F5344CB8AC3E}">
        <p14:creationId xmlns:p14="http://schemas.microsoft.com/office/powerpoint/2010/main" val="35869885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61B3DD-D08B-4055-8623-A7670BE1520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a:extLst>
              <a:ext uri="{FF2B5EF4-FFF2-40B4-BE49-F238E27FC236}">
                <a16:creationId xmlns:a16="http://schemas.microsoft.com/office/drawing/2014/main" id="{F5E4CFAD-5507-45CE-9209-D9F1417E2A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7C4C213-DF62-40CA-AC3C-EA1C08D374C3}"/>
              </a:ext>
            </a:extLst>
          </p:cNvPr>
          <p:cNvSpPr>
            <a:spLocks noGrp="1"/>
          </p:cNvSpPr>
          <p:nvPr>
            <p:ph type="dt" sz="half" idx="10"/>
          </p:nvPr>
        </p:nvSpPr>
        <p:spPr/>
        <p:txBody>
          <a:bodyPr/>
          <a:lstStyle/>
          <a:p>
            <a:fld id="{121162BB-E2E3-43B6-AD34-24F115326600}" type="datetimeFigureOut">
              <a:rPr lang="en-US" smtClean="0"/>
              <a:t>5/13/21</a:t>
            </a:fld>
            <a:endParaRPr lang="en-US"/>
          </a:p>
        </p:txBody>
      </p:sp>
      <p:sp>
        <p:nvSpPr>
          <p:cNvPr id="5" name="Нижний колонтитул 4">
            <a:extLst>
              <a:ext uri="{FF2B5EF4-FFF2-40B4-BE49-F238E27FC236}">
                <a16:creationId xmlns:a16="http://schemas.microsoft.com/office/drawing/2014/main" id="{68513FFE-F1B4-49A1-BA93-22C220E66487}"/>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EBCFE67D-D348-4E24-B159-C6364DA373BC}"/>
              </a:ext>
            </a:extLst>
          </p:cNvPr>
          <p:cNvSpPr>
            <a:spLocks noGrp="1"/>
          </p:cNvSpPr>
          <p:nvPr>
            <p:ph type="sldNum" sz="quarter" idx="12"/>
          </p:nvPr>
        </p:nvSpPr>
        <p:spPr/>
        <p:txBody>
          <a:bodyPr/>
          <a:lstStyle/>
          <a:p>
            <a:fld id="{B8834439-8B3C-4221-85EC-DDE0977E1557}" type="slidenum">
              <a:rPr lang="en-US" smtClean="0"/>
              <a:t>‹#›</a:t>
            </a:fld>
            <a:endParaRPr lang="en-US"/>
          </a:p>
        </p:txBody>
      </p:sp>
    </p:spTree>
    <p:extLst>
      <p:ext uri="{BB962C8B-B14F-4D97-AF65-F5344CB8AC3E}">
        <p14:creationId xmlns:p14="http://schemas.microsoft.com/office/powerpoint/2010/main" val="4936988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23D77B-0C09-499B-B6E8-517B9D28E711}"/>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BCFAFF81-506D-4745-9152-A40183ACAEA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a:extLst>
              <a:ext uri="{FF2B5EF4-FFF2-40B4-BE49-F238E27FC236}">
                <a16:creationId xmlns:a16="http://schemas.microsoft.com/office/drawing/2014/main" id="{4200879B-4912-47E7-9F17-10A9B0A317E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7026F233-3637-4460-810D-1F0044BEAC89}"/>
              </a:ext>
            </a:extLst>
          </p:cNvPr>
          <p:cNvSpPr>
            <a:spLocks noGrp="1"/>
          </p:cNvSpPr>
          <p:nvPr>
            <p:ph type="dt" sz="half" idx="10"/>
          </p:nvPr>
        </p:nvSpPr>
        <p:spPr/>
        <p:txBody>
          <a:bodyPr/>
          <a:lstStyle/>
          <a:p>
            <a:fld id="{121162BB-E2E3-43B6-AD34-24F115326600}" type="datetimeFigureOut">
              <a:rPr lang="en-US" smtClean="0"/>
              <a:t>5/13/21</a:t>
            </a:fld>
            <a:endParaRPr lang="en-US"/>
          </a:p>
        </p:txBody>
      </p:sp>
      <p:sp>
        <p:nvSpPr>
          <p:cNvPr id="6" name="Нижний колонтитул 5">
            <a:extLst>
              <a:ext uri="{FF2B5EF4-FFF2-40B4-BE49-F238E27FC236}">
                <a16:creationId xmlns:a16="http://schemas.microsoft.com/office/drawing/2014/main" id="{F00138C9-FDA6-4C8C-9A70-4065ABE1A6EA}"/>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7F4903B2-1BD3-4362-B7E2-2882FC0B4E12}"/>
              </a:ext>
            </a:extLst>
          </p:cNvPr>
          <p:cNvSpPr>
            <a:spLocks noGrp="1"/>
          </p:cNvSpPr>
          <p:nvPr>
            <p:ph type="sldNum" sz="quarter" idx="12"/>
          </p:nvPr>
        </p:nvSpPr>
        <p:spPr/>
        <p:txBody>
          <a:bodyPr/>
          <a:lstStyle/>
          <a:p>
            <a:fld id="{B8834439-8B3C-4221-85EC-DDE0977E1557}" type="slidenum">
              <a:rPr lang="en-US" smtClean="0"/>
              <a:t>‹#›</a:t>
            </a:fld>
            <a:endParaRPr lang="en-US"/>
          </a:p>
        </p:txBody>
      </p:sp>
    </p:spTree>
    <p:extLst>
      <p:ext uri="{BB962C8B-B14F-4D97-AF65-F5344CB8AC3E}">
        <p14:creationId xmlns:p14="http://schemas.microsoft.com/office/powerpoint/2010/main" val="13319621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93F8C7-B877-4409-BD6A-B6145FA6F6D7}"/>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a:extLst>
              <a:ext uri="{FF2B5EF4-FFF2-40B4-BE49-F238E27FC236}">
                <a16:creationId xmlns:a16="http://schemas.microsoft.com/office/drawing/2014/main" id="{FD72D122-5315-4314-AE42-C23E894FDD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D7272C0-B609-4239-8D60-A738F78757B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a:extLst>
              <a:ext uri="{FF2B5EF4-FFF2-40B4-BE49-F238E27FC236}">
                <a16:creationId xmlns:a16="http://schemas.microsoft.com/office/drawing/2014/main" id="{61280BC0-8E87-4B93-B148-F9537696DD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69F903D-8213-4F44-954C-D00C5C038A7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78CE42BE-4446-4BB1-A566-B07FC7030D5E}"/>
              </a:ext>
            </a:extLst>
          </p:cNvPr>
          <p:cNvSpPr>
            <a:spLocks noGrp="1"/>
          </p:cNvSpPr>
          <p:nvPr>
            <p:ph type="dt" sz="half" idx="10"/>
          </p:nvPr>
        </p:nvSpPr>
        <p:spPr/>
        <p:txBody>
          <a:bodyPr/>
          <a:lstStyle/>
          <a:p>
            <a:fld id="{121162BB-E2E3-43B6-AD34-24F115326600}" type="datetimeFigureOut">
              <a:rPr lang="en-US" smtClean="0"/>
              <a:t>5/13/21</a:t>
            </a:fld>
            <a:endParaRPr lang="en-US"/>
          </a:p>
        </p:txBody>
      </p:sp>
      <p:sp>
        <p:nvSpPr>
          <p:cNvPr id="8" name="Нижний колонтитул 7">
            <a:extLst>
              <a:ext uri="{FF2B5EF4-FFF2-40B4-BE49-F238E27FC236}">
                <a16:creationId xmlns:a16="http://schemas.microsoft.com/office/drawing/2014/main" id="{7060F93C-594D-4A6A-BAD7-236AD63BA77D}"/>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0045FEAA-C389-4C22-84BC-D0AEE486F04F}"/>
              </a:ext>
            </a:extLst>
          </p:cNvPr>
          <p:cNvSpPr>
            <a:spLocks noGrp="1"/>
          </p:cNvSpPr>
          <p:nvPr>
            <p:ph type="sldNum" sz="quarter" idx="12"/>
          </p:nvPr>
        </p:nvSpPr>
        <p:spPr/>
        <p:txBody>
          <a:bodyPr/>
          <a:lstStyle/>
          <a:p>
            <a:fld id="{B8834439-8B3C-4221-85EC-DDE0977E1557}" type="slidenum">
              <a:rPr lang="en-US" smtClean="0"/>
              <a:t>‹#›</a:t>
            </a:fld>
            <a:endParaRPr lang="en-US"/>
          </a:p>
        </p:txBody>
      </p:sp>
    </p:spTree>
    <p:extLst>
      <p:ext uri="{BB962C8B-B14F-4D97-AF65-F5344CB8AC3E}">
        <p14:creationId xmlns:p14="http://schemas.microsoft.com/office/powerpoint/2010/main" val="15137463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7D16F2-6DB0-4ED4-8A50-567BDB7A455E}"/>
              </a:ext>
            </a:extLst>
          </p:cNvPr>
          <p:cNvSpPr>
            <a:spLocks noGrp="1"/>
          </p:cNvSpPr>
          <p:nvPr>
            <p:ph type="title"/>
          </p:nvPr>
        </p:nvSpPr>
        <p:spPr/>
        <p:txBody>
          <a:bodyPr/>
          <a:lstStyle/>
          <a:p>
            <a:r>
              <a:rPr lang="ru-RU"/>
              <a:t>Образец заголовка</a:t>
            </a:r>
            <a:endParaRPr lang="en-US"/>
          </a:p>
        </p:txBody>
      </p:sp>
      <p:sp>
        <p:nvSpPr>
          <p:cNvPr id="3" name="Дата 2">
            <a:extLst>
              <a:ext uri="{FF2B5EF4-FFF2-40B4-BE49-F238E27FC236}">
                <a16:creationId xmlns:a16="http://schemas.microsoft.com/office/drawing/2014/main" id="{B8E46177-B10C-48E0-A398-74B4034DC7AA}"/>
              </a:ext>
            </a:extLst>
          </p:cNvPr>
          <p:cNvSpPr>
            <a:spLocks noGrp="1"/>
          </p:cNvSpPr>
          <p:nvPr>
            <p:ph type="dt" sz="half" idx="10"/>
          </p:nvPr>
        </p:nvSpPr>
        <p:spPr/>
        <p:txBody>
          <a:bodyPr/>
          <a:lstStyle/>
          <a:p>
            <a:fld id="{121162BB-E2E3-43B6-AD34-24F115326600}" type="datetimeFigureOut">
              <a:rPr lang="en-US" smtClean="0"/>
              <a:t>5/13/21</a:t>
            </a:fld>
            <a:endParaRPr lang="en-US"/>
          </a:p>
        </p:txBody>
      </p:sp>
      <p:sp>
        <p:nvSpPr>
          <p:cNvPr id="4" name="Нижний колонтитул 3">
            <a:extLst>
              <a:ext uri="{FF2B5EF4-FFF2-40B4-BE49-F238E27FC236}">
                <a16:creationId xmlns:a16="http://schemas.microsoft.com/office/drawing/2014/main" id="{0176EB8A-9BDE-4699-8576-B46D055441E3}"/>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46CECEB6-21A0-4F38-9654-8F8C2E88D891}"/>
              </a:ext>
            </a:extLst>
          </p:cNvPr>
          <p:cNvSpPr>
            <a:spLocks noGrp="1"/>
          </p:cNvSpPr>
          <p:nvPr>
            <p:ph type="sldNum" sz="quarter" idx="12"/>
          </p:nvPr>
        </p:nvSpPr>
        <p:spPr/>
        <p:txBody>
          <a:bodyPr/>
          <a:lstStyle/>
          <a:p>
            <a:fld id="{B8834439-8B3C-4221-85EC-DDE0977E1557}" type="slidenum">
              <a:rPr lang="en-US" smtClean="0"/>
              <a:t>‹#›</a:t>
            </a:fld>
            <a:endParaRPr lang="en-US"/>
          </a:p>
        </p:txBody>
      </p:sp>
    </p:spTree>
    <p:extLst>
      <p:ext uri="{BB962C8B-B14F-4D97-AF65-F5344CB8AC3E}">
        <p14:creationId xmlns:p14="http://schemas.microsoft.com/office/powerpoint/2010/main" val="30602360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1F902DC-769D-470E-BECD-29D2B5834DF6}"/>
              </a:ext>
            </a:extLst>
          </p:cNvPr>
          <p:cNvSpPr>
            <a:spLocks noGrp="1"/>
          </p:cNvSpPr>
          <p:nvPr>
            <p:ph type="dt" sz="half" idx="10"/>
          </p:nvPr>
        </p:nvSpPr>
        <p:spPr/>
        <p:txBody>
          <a:bodyPr/>
          <a:lstStyle/>
          <a:p>
            <a:fld id="{121162BB-E2E3-43B6-AD34-24F115326600}" type="datetimeFigureOut">
              <a:rPr lang="en-US" smtClean="0"/>
              <a:t>5/13/21</a:t>
            </a:fld>
            <a:endParaRPr lang="en-US"/>
          </a:p>
        </p:txBody>
      </p:sp>
      <p:sp>
        <p:nvSpPr>
          <p:cNvPr id="3" name="Нижний колонтитул 2">
            <a:extLst>
              <a:ext uri="{FF2B5EF4-FFF2-40B4-BE49-F238E27FC236}">
                <a16:creationId xmlns:a16="http://schemas.microsoft.com/office/drawing/2014/main" id="{B286EB36-66B2-4459-9AE6-37862318F366}"/>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5F8088A5-7811-4C4D-8D3F-937CA7BCA7E5}"/>
              </a:ext>
            </a:extLst>
          </p:cNvPr>
          <p:cNvSpPr>
            <a:spLocks noGrp="1"/>
          </p:cNvSpPr>
          <p:nvPr>
            <p:ph type="sldNum" sz="quarter" idx="12"/>
          </p:nvPr>
        </p:nvSpPr>
        <p:spPr/>
        <p:txBody>
          <a:bodyPr/>
          <a:lstStyle/>
          <a:p>
            <a:fld id="{B8834439-8B3C-4221-85EC-DDE0977E1557}" type="slidenum">
              <a:rPr lang="en-US" smtClean="0"/>
              <a:t>‹#›</a:t>
            </a:fld>
            <a:endParaRPr lang="en-US"/>
          </a:p>
        </p:txBody>
      </p:sp>
    </p:spTree>
    <p:extLst>
      <p:ext uri="{BB962C8B-B14F-4D97-AF65-F5344CB8AC3E}">
        <p14:creationId xmlns:p14="http://schemas.microsoft.com/office/powerpoint/2010/main" val="33265837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12C348-D2BE-445F-8677-CE1A3034E20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a:extLst>
              <a:ext uri="{FF2B5EF4-FFF2-40B4-BE49-F238E27FC236}">
                <a16:creationId xmlns:a16="http://schemas.microsoft.com/office/drawing/2014/main" id="{AF176AA4-1AFB-4583-9C5A-97096CFC06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a:extLst>
              <a:ext uri="{FF2B5EF4-FFF2-40B4-BE49-F238E27FC236}">
                <a16:creationId xmlns:a16="http://schemas.microsoft.com/office/drawing/2014/main" id="{CDC7FD97-9678-49B2-8966-53832825FC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DEC175C-43FE-4940-ADAA-F2D9F6134A7E}"/>
              </a:ext>
            </a:extLst>
          </p:cNvPr>
          <p:cNvSpPr>
            <a:spLocks noGrp="1"/>
          </p:cNvSpPr>
          <p:nvPr>
            <p:ph type="dt" sz="half" idx="10"/>
          </p:nvPr>
        </p:nvSpPr>
        <p:spPr/>
        <p:txBody>
          <a:bodyPr/>
          <a:lstStyle/>
          <a:p>
            <a:fld id="{121162BB-E2E3-43B6-AD34-24F115326600}" type="datetimeFigureOut">
              <a:rPr lang="en-US" smtClean="0"/>
              <a:t>5/13/21</a:t>
            </a:fld>
            <a:endParaRPr lang="en-US"/>
          </a:p>
        </p:txBody>
      </p:sp>
      <p:sp>
        <p:nvSpPr>
          <p:cNvPr id="6" name="Нижний колонтитул 5">
            <a:extLst>
              <a:ext uri="{FF2B5EF4-FFF2-40B4-BE49-F238E27FC236}">
                <a16:creationId xmlns:a16="http://schemas.microsoft.com/office/drawing/2014/main" id="{F30B3131-EE9A-4D28-8831-2DF3FCCA8112}"/>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5CDAD9CE-D746-489B-810A-174628D3469D}"/>
              </a:ext>
            </a:extLst>
          </p:cNvPr>
          <p:cNvSpPr>
            <a:spLocks noGrp="1"/>
          </p:cNvSpPr>
          <p:nvPr>
            <p:ph type="sldNum" sz="quarter" idx="12"/>
          </p:nvPr>
        </p:nvSpPr>
        <p:spPr/>
        <p:txBody>
          <a:bodyPr/>
          <a:lstStyle/>
          <a:p>
            <a:fld id="{B8834439-8B3C-4221-85EC-DDE0977E1557}" type="slidenum">
              <a:rPr lang="en-US" smtClean="0"/>
              <a:t>‹#›</a:t>
            </a:fld>
            <a:endParaRPr lang="en-US"/>
          </a:p>
        </p:txBody>
      </p:sp>
    </p:spTree>
    <p:extLst>
      <p:ext uri="{BB962C8B-B14F-4D97-AF65-F5344CB8AC3E}">
        <p14:creationId xmlns:p14="http://schemas.microsoft.com/office/powerpoint/2010/main" val="13323759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6B45AF-815A-4ABD-B427-EA75CC551B2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a:extLst>
              <a:ext uri="{FF2B5EF4-FFF2-40B4-BE49-F238E27FC236}">
                <a16:creationId xmlns:a16="http://schemas.microsoft.com/office/drawing/2014/main" id="{F19EB7C4-993C-4B7E-9102-78FC2335AE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a:extLst>
              <a:ext uri="{FF2B5EF4-FFF2-40B4-BE49-F238E27FC236}">
                <a16:creationId xmlns:a16="http://schemas.microsoft.com/office/drawing/2014/main" id="{8E7A5F4C-3BE0-47B1-8500-AF829EF25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BAD48B1-6346-499B-8C79-261C296D0FE8}"/>
              </a:ext>
            </a:extLst>
          </p:cNvPr>
          <p:cNvSpPr>
            <a:spLocks noGrp="1"/>
          </p:cNvSpPr>
          <p:nvPr>
            <p:ph type="dt" sz="half" idx="10"/>
          </p:nvPr>
        </p:nvSpPr>
        <p:spPr/>
        <p:txBody>
          <a:bodyPr/>
          <a:lstStyle/>
          <a:p>
            <a:fld id="{121162BB-E2E3-43B6-AD34-24F115326600}" type="datetimeFigureOut">
              <a:rPr lang="en-US" smtClean="0"/>
              <a:t>5/13/21</a:t>
            </a:fld>
            <a:endParaRPr lang="en-US"/>
          </a:p>
        </p:txBody>
      </p:sp>
      <p:sp>
        <p:nvSpPr>
          <p:cNvPr id="6" name="Нижний колонтитул 5">
            <a:extLst>
              <a:ext uri="{FF2B5EF4-FFF2-40B4-BE49-F238E27FC236}">
                <a16:creationId xmlns:a16="http://schemas.microsoft.com/office/drawing/2014/main" id="{2AE4B0C1-8EA2-4B5C-9ABF-9A0B8305E2F3}"/>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2356E0BC-A2E7-478D-BCE7-D6FDDB44FDD8}"/>
              </a:ext>
            </a:extLst>
          </p:cNvPr>
          <p:cNvSpPr>
            <a:spLocks noGrp="1"/>
          </p:cNvSpPr>
          <p:nvPr>
            <p:ph type="sldNum" sz="quarter" idx="12"/>
          </p:nvPr>
        </p:nvSpPr>
        <p:spPr/>
        <p:txBody>
          <a:bodyPr/>
          <a:lstStyle/>
          <a:p>
            <a:fld id="{B8834439-8B3C-4221-85EC-DDE0977E1557}" type="slidenum">
              <a:rPr lang="en-US" smtClean="0"/>
              <a:t>‹#›</a:t>
            </a:fld>
            <a:endParaRPr lang="en-US"/>
          </a:p>
        </p:txBody>
      </p:sp>
    </p:spTree>
    <p:extLst>
      <p:ext uri="{BB962C8B-B14F-4D97-AF65-F5344CB8AC3E}">
        <p14:creationId xmlns:p14="http://schemas.microsoft.com/office/powerpoint/2010/main" val="13554075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0F88AD-89D2-4527-9B17-CAE3D18E6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a:extLst>
              <a:ext uri="{FF2B5EF4-FFF2-40B4-BE49-F238E27FC236}">
                <a16:creationId xmlns:a16="http://schemas.microsoft.com/office/drawing/2014/main" id="{58F6E5AE-9D4C-4C0E-9A6F-C0491B81A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338C9BCA-35F1-47FF-8D82-B75D24928B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162BB-E2E3-43B6-AD34-24F115326600}" type="datetimeFigureOut">
              <a:rPr lang="en-US" smtClean="0"/>
              <a:t>5/13/21</a:t>
            </a:fld>
            <a:endParaRPr lang="en-US"/>
          </a:p>
        </p:txBody>
      </p:sp>
      <p:sp>
        <p:nvSpPr>
          <p:cNvPr id="5" name="Нижний колонтитул 4">
            <a:extLst>
              <a:ext uri="{FF2B5EF4-FFF2-40B4-BE49-F238E27FC236}">
                <a16:creationId xmlns:a16="http://schemas.microsoft.com/office/drawing/2014/main" id="{BA452638-C4FB-489C-9869-47143C5E73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88B0FE03-2DFD-441D-8E53-D1D70C9C5C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34439-8B3C-4221-85EC-DDE0977E1557}" type="slidenum">
              <a:rPr lang="en-US" smtClean="0"/>
              <a:t>‹#›</a:t>
            </a:fld>
            <a:endParaRPr lang="en-US"/>
          </a:p>
        </p:txBody>
      </p:sp>
    </p:spTree>
    <p:extLst>
      <p:ext uri="{BB962C8B-B14F-4D97-AF65-F5344CB8AC3E}">
        <p14:creationId xmlns:p14="http://schemas.microsoft.com/office/powerpoint/2010/main" val="3007433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C6EBF1-80ED-407D-9F14-C30DEE9B9904}"/>
              </a:ext>
            </a:extLst>
          </p:cNvPr>
          <p:cNvSpPr>
            <a:spLocks noGrp="1"/>
          </p:cNvSpPr>
          <p:nvPr>
            <p:ph type="ctrTitle"/>
          </p:nvPr>
        </p:nvSpPr>
        <p:spPr>
          <a:xfrm>
            <a:off x="286599" y="1912101"/>
            <a:ext cx="11618801" cy="2594351"/>
          </a:xfrm>
          <a:solidFill>
            <a:schemeClr val="tx1">
              <a:lumMod val="90000"/>
              <a:lumOff val="10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br>
              <a:rPr lang="ru-RU" b="1" dirty="0">
                <a:ln w="9525">
                  <a:solidFill>
                    <a:schemeClr val="bg1"/>
                  </a:solidFill>
                  <a:prstDash val="solid"/>
                </a:ln>
                <a:effectLst>
                  <a:outerShdw blurRad="12700" dist="38100" dir="2700000" algn="tl" rotWithShape="0">
                    <a:schemeClr val="bg1">
                      <a:lumMod val="50000"/>
                    </a:schemeClr>
                  </a:outerShdw>
                </a:effectLst>
              </a:rPr>
            </a:br>
            <a:r>
              <a:rPr lang="ru-RU" sz="7000" b="1" u="sng" dirty="0">
                <a:ln w="9525">
                  <a:solidFill>
                    <a:schemeClr val="bg1"/>
                  </a:solidFill>
                  <a:prstDash val="solid"/>
                </a:ln>
                <a:effectLst>
                  <a:outerShdw blurRad="12700" dist="38100" dir="2700000" algn="tl" rotWithShape="0">
                    <a:schemeClr val="bg1">
                      <a:lumMod val="50000"/>
                    </a:schemeClr>
                  </a:outerShdw>
                </a:effectLst>
                <a:latin typeface="Times New Roman" panose="020F0502020204030204" pitchFamily="34" charset="0"/>
              </a:rPr>
              <a:t>Сокращение расходов как способ преодоления экономического кризиса</a:t>
            </a:r>
            <a:endParaRPr lang="en-US" sz="7000" b="1" u="sng" dirty="0">
              <a:ln w="9525">
                <a:solidFill>
                  <a:schemeClr val="bg1"/>
                </a:solidFill>
                <a:prstDash val="solid"/>
              </a:ln>
              <a:effectLst>
                <a:outerShdw blurRad="12700" dist="38100" dir="2700000" algn="tl" rotWithShape="0">
                  <a:schemeClr val="bg1">
                    <a:lumMod val="50000"/>
                  </a:schemeClr>
                </a:outerShdw>
              </a:effectLst>
              <a:latin typeface="Times New Roman" panose="020F0502020204030204" pitchFamily="34" charset="0"/>
            </a:endParaRPr>
          </a:p>
        </p:txBody>
      </p:sp>
      <p:sp>
        <p:nvSpPr>
          <p:cNvPr id="3" name="Подзаголовок 2">
            <a:extLst>
              <a:ext uri="{FF2B5EF4-FFF2-40B4-BE49-F238E27FC236}">
                <a16:creationId xmlns:a16="http://schemas.microsoft.com/office/drawing/2014/main" id="{75632F25-ED88-490E-A7FF-43AAEF07C5C0}"/>
              </a:ext>
            </a:extLst>
          </p:cNvPr>
          <p:cNvSpPr>
            <a:spLocks noGrp="1"/>
          </p:cNvSpPr>
          <p:nvPr>
            <p:ph type="subTitle" idx="1"/>
          </p:nvPr>
        </p:nvSpPr>
        <p:spPr>
          <a:xfrm>
            <a:off x="8808065" y="5150739"/>
            <a:ext cx="3097335" cy="1475112"/>
          </a:xfrm>
        </p:spPr>
        <p:txBody>
          <a:bodyPr/>
          <a:lstStyle/>
          <a:p>
            <a:pPr algn="r"/>
            <a:r>
              <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Работу выполнил</a:t>
            </a:r>
          </a:p>
          <a:p>
            <a:pPr algn="r"/>
            <a:r>
              <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Ученик 10 класса В</a:t>
            </a:r>
          </a:p>
          <a:p>
            <a:pPr algn="r"/>
            <a:r>
              <a:rPr lang="ru-RU"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Клюев Денис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5537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id="{D889EAFF-88BE-E846-92B4-6249FB2ACB5B}"/>
              </a:ext>
            </a:extLst>
          </p:cNvPr>
          <p:cNvPicPr>
            <a:picLocks noChangeAspect="1"/>
          </p:cNvPicPr>
          <p:nvPr/>
        </p:nvPicPr>
        <p:blipFill rotWithShape="1">
          <a:blip r:embed="rId2">
            <a:extLst>
              <a:ext uri="{28A0092B-C50C-407E-A947-70E740481C1C}">
                <a14:useLocalDpi xmlns:a14="http://schemas.microsoft.com/office/drawing/2010/main" val="0"/>
              </a:ext>
            </a:extLst>
          </a:blip>
          <a:srcRect l="3615" r="7519"/>
          <a:stretch/>
        </p:blipFill>
        <p:spPr>
          <a:xfrm>
            <a:off x="20" y="10"/>
            <a:ext cx="12188932" cy="6857990"/>
          </a:xfrm>
          <a:prstGeom prst="rect">
            <a:avLst/>
          </a:prstGeom>
        </p:spPr>
      </p:pic>
      <p:sp>
        <p:nvSpPr>
          <p:cNvPr id="9"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29351328-634F-6E4F-81AB-23B19836A994}"/>
              </a:ext>
            </a:extLst>
          </p:cNvPr>
          <p:cNvSpPr>
            <a:spLocks noGrp="1"/>
          </p:cNvSpPr>
          <p:nvPr>
            <p:ph type="title"/>
          </p:nvPr>
        </p:nvSpPr>
        <p:spPr>
          <a:xfrm>
            <a:off x="618061" y="3172614"/>
            <a:ext cx="9265771" cy="622836"/>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r>
              <a:rPr lang="ru-RU"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Вывод</a:t>
            </a:r>
          </a:p>
        </p:txBody>
      </p:sp>
      <p:sp>
        <p:nvSpPr>
          <p:cNvPr id="3" name="Объект 2">
            <a:extLst>
              <a:ext uri="{FF2B5EF4-FFF2-40B4-BE49-F238E27FC236}">
                <a16:creationId xmlns:a16="http://schemas.microsoft.com/office/drawing/2014/main" id="{C6061E7A-263F-8E46-98C4-F1B9EBDF2846}"/>
              </a:ext>
            </a:extLst>
          </p:cNvPr>
          <p:cNvSpPr>
            <a:spLocks noGrp="1"/>
          </p:cNvSpPr>
          <p:nvPr>
            <p:ph idx="1"/>
          </p:nvPr>
        </p:nvSpPr>
        <p:spPr>
          <a:xfrm>
            <a:off x="468432" y="4175323"/>
            <a:ext cx="9565028" cy="1249240"/>
          </a:xfrm>
        </p:spPr>
        <p:txBody>
          <a:bodyPr>
            <a:noAutofit/>
          </a:bodyPr>
          <a:lstStyle/>
          <a:p>
            <a:r>
              <a:rPr lang="ru-RU" sz="2400">
                <a:latin typeface="Times New Roman" panose="02020603050405020304" pitchFamily="18" charset="0"/>
                <a:cs typeface="Times New Roman" panose="02020603050405020304" pitchFamily="18" charset="0"/>
              </a:rPr>
              <a:t>Суть рейганомики заключалась в экономическом росте за счет снижения барьеров для бизнеса. Основной удар пришелся на налоговую политику США. Несмотря на все минусы данной системы, последствия рейганомики значительно сказались на развитии экономического положения страны, поставленные задачи были достигнуты.</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9413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a:extLst>
              <a:ext uri="{FF2B5EF4-FFF2-40B4-BE49-F238E27FC236}">
                <a16:creationId xmlns:a16="http://schemas.microsoft.com/office/drawing/2014/main" id="{BEEA6468-F886-8747-992D-2D663F00149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6250"/>
          <a:stretch/>
        </p:blipFill>
        <p:spPr>
          <a:xfrm>
            <a:off x="20" y="1"/>
            <a:ext cx="12191980" cy="6857999"/>
          </a:xfrm>
          <a:prstGeom prst="rect">
            <a:avLst/>
          </a:prstGeom>
        </p:spPr>
      </p:pic>
      <p:sp>
        <p:nvSpPr>
          <p:cNvPr id="2" name="Заголовок 1">
            <a:extLst>
              <a:ext uri="{FF2B5EF4-FFF2-40B4-BE49-F238E27FC236}">
                <a16:creationId xmlns:a16="http://schemas.microsoft.com/office/drawing/2014/main" id="{DB2D87A4-C233-42F1-9DE2-7B17E6E9839F}"/>
              </a:ext>
            </a:extLst>
          </p:cNvPr>
          <p:cNvSpPr>
            <a:spLocks noGrp="1"/>
          </p:cNvSpPr>
          <p:nvPr>
            <p:ph type="title"/>
          </p:nvPr>
        </p:nvSpPr>
        <p:spPr>
          <a:xfrm>
            <a:off x="890256" y="1078151"/>
            <a:ext cx="3313164" cy="4726276"/>
          </a:xfrm>
        </p:spPr>
        <p:txBody>
          <a:bodyPr>
            <a:normAutofit/>
          </a:bodyPr>
          <a:lstStyle/>
          <a:p>
            <a:pPr algn="r"/>
            <a:r>
              <a:rPr lang="ru-RU" sz="4000">
                <a:solidFill>
                  <a:srgbClr val="FFFFFF"/>
                </a:solidFill>
              </a:rPr>
              <a:t>Заключение</a:t>
            </a:r>
            <a:endParaRPr lang="en-US" sz="4000">
              <a:solidFill>
                <a:srgbClr val="FFFFFF"/>
              </a:solidFill>
            </a:endParaRP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id="{848A2178-E709-4E67-973C-7AB7D72A759D}"/>
              </a:ext>
            </a:extLst>
          </p:cNvPr>
          <p:cNvSpPr>
            <a:spLocks noGrp="1"/>
          </p:cNvSpPr>
          <p:nvPr>
            <p:ph idx="1"/>
          </p:nvPr>
        </p:nvSpPr>
        <p:spPr>
          <a:xfrm>
            <a:off x="5093656" y="368710"/>
            <a:ext cx="6931171" cy="6145159"/>
          </a:xfrm>
        </p:spPr>
        <p:txBody>
          <a:bodyPr anchor="ctr">
            <a:noAutofit/>
          </a:bodyPr>
          <a:lstStyle/>
          <a:p>
            <a:pPr marL="0" indent="0">
              <a:buNone/>
            </a:pPr>
            <a:r>
              <a:rPr lang="ru-RU" sz="2600" b="1" dirty="0">
                <a:solidFill>
                  <a:srgbClr val="FFFFFF"/>
                </a:solidFill>
                <a:latin typeface="Times New Roman" panose="02020603050405020304" pitchFamily="18" charset="0"/>
                <a:cs typeface="Times New Roman" panose="02020603050405020304" pitchFamily="18" charset="0"/>
              </a:rPr>
              <a:t>Я рассмотрел два примера сокращения расходов и могу выделить насколько основных аспектов, обобщающих мое исследование. Во-первых, в обоих примерах так или иначе присутствует национализация. Граждане сами обеспечивают себя и государство стимулирует их трудиться больше для получение большего количества благ. Большая часть земли и прочих ресурсов отдается на откуп частному сектору. Данный способ сопровождает рост занятости, который стимулирует сам рынок. Более того появление большего количества частных предприятий приводит к появлению большего количества рабочих мест. </a:t>
            </a:r>
            <a:endParaRPr lang="en-US" sz="26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390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a:extLst>
              <a:ext uri="{FF2B5EF4-FFF2-40B4-BE49-F238E27FC236}">
                <a16:creationId xmlns:a16="http://schemas.microsoft.com/office/drawing/2014/main" id="{BEEA6468-F886-8747-992D-2D663F00149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6250"/>
          <a:stretch/>
        </p:blipFill>
        <p:spPr>
          <a:xfrm>
            <a:off x="20" y="1"/>
            <a:ext cx="12191980" cy="6857999"/>
          </a:xfrm>
          <a:prstGeom prst="rect">
            <a:avLst/>
          </a:prstGeom>
        </p:spPr>
      </p:pic>
      <p:sp>
        <p:nvSpPr>
          <p:cNvPr id="2" name="Заголовок 1">
            <a:extLst>
              <a:ext uri="{FF2B5EF4-FFF2-40B4-BE49-F238E27FC236}">
                <a16:creationId xmlns:a16="http://schemas.microsoft.com/office/drawing/2014/main" id="{DB2D87A4-C233-42F1-9DE2-7B17E6E9839F}"/>
              </a:ext>
            </a:extLst>
          </p:cNvPr>
          <p:cNvSpPr>
            <a:spLocks noGrp="1"/>
          </p:cNvSpPr>
          <p:nvPr>
            <p:ph type="title"/>
          </p:nvPr>
        </p:nvSpPr>
        <p:spPr>
          <a:xfrm>
            <a:off x="812819" y="1065862"/>
            <a:ext cx="3313164" cy="4726276"/>
          </a:xfrm>
        </p:spPr>
        <p:txBody>
          <a:bodyPr>
            <a:normAutofit/>
          </a:bodyPr>
          <a:lstStyle/>
          <a:p>
            <a:pPr algn="r"/>
            <a:r>
              <a:rPr lang="ru-RU" sz="4000">
                <a:solidFill>
                  <a:srgbClr val="FFFFFF"/>
                </a:solidFill>
              </a:rPr>
              <a:t>Заключение</a:t>
            </a:r>
            <a:endParaRPr lang="en-US" sz="4000">
              <a:solidFill>
                <a:srgbClr val="FFFFFF"/>
              </a:solidFill>
            </a:endParaRP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id="{848A2178-E709-4E67-973C-7AB7D72A759D}"/>
              </a:ext>
            </a:extLst>
          </p:cNvPr>
          <p:cNvSpPr>
            <a:spLocks noGrp="1"/>
          </p:cNvSpPr>
          <p:nvPr>
            <p:ph idx="1"/>
          </p:nvPr>
        </p:nvSpPr>
        <p:spPr>
          <a:xfrm>
            <a:off x="5093657" y="518925"/>
            <a:ext cx="6931171" cy="6145159"/>
          </a:xfrm>
        </p:spPr>
        <p:txBody>
          <a:bodyPr anchor="ctr">
            <a:noAutofit/>
          </a:bodyPr>
          <a:lstStyle/>
          <a:p>
            <a:pPr marL="0" indent="0">
              <a:buNone/>
            </a:pPr>
            <a:r>
              <a:rPr lang="ru-RU" sz="2600" b="1" dirty="0">
                <a:solidFill>
                  <a:srgbClr val="FFFFFF"/>
                </a:solidFill>
                <a:latin typeface="Times New Roman" panose="02020603050405020304" pitchFamily="18" charset="0"/>
                <a:cs typeface="Times New Roman" panose="02020603050405020304" pitchFamily="18" charset="0"/>
              </a:rPr>
              <a:t>Также очень сильно влияет научный прогресс, внедрение новых технологий, что позволяет модернизировать и оптимизировать производство. Разумеется, идя на многие реформы государство оценивает высокие риски и исходя из этого некоторым образом меняют стратегию. Однако, при незначительной разнице в реализации, сокращение расходов является крайне эффективным способом выхода из экономического кризиса</a:t>
            </a:r>
            <a:endParaRPr lang="en-US" sz="2600" b="1" dirty="0">
              <a:solidFill>
                <a:srgbClr val="FFFFFF"/>
              </a:solidFill>
              <a:latin typeface="Times New Roman" panose="02020603050405020304" pitchFamily="18" charset="0"/>
              <a:cs typeface="Times New Roman" panose="02020603050405020304" pitchFamily="18" charset="0"/>
            </a:endParaRPr>
          </a:p>
          <a:p>
            <a:pPr marL="0" indent="0">
              <a:buNone/>
            </a:pPr>
            <a:endParaRPr lang="en-US" sz="26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60337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a:extLst>
              <a:ext uri="{FF2B5EF4-FFF2-40B4-BE49-F238E27FC236}">
                <a16:creationId xmlns:a16="http://schemas.microsoft.com/office/drawing/2014/main" id="{85030AED-D782-8748-8C11-8075B24A41F3}"/>
              </a:ext>
            </a:extLst>
          </p:cNvPr>
          <p:cNvSpPr txBox="1">
            <a:spLocks noGrp="1"/>
          </p:cNvSpPr>
          <p:nvPr>
            <p:ph idx="1"/>
          </p:nvPr>
        </p:nvSpPr>
        <p:spPr>
          <a:xfrm>
            <a:off x="854724" y="246404"/>
            <a:ext cx="11053234" cy="2498435"/>
          </a:xfrm>
          <a:prstGeom prst="rect">
            <a:avLst/>
          </a:prstGeom>
          <a:solidFill>
            <a:schemeClr val="tx1">
              <a:lumMod val="75000"/>
              <a:lumOff val="2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ru-RU"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Актуальность</a:t>
            </a:r>
            <a:r>
              <a:rPr lang="ru-RU"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темы заключается в том, что экономические кризисы являются неотъемлемой частью работы рыночной системы и наиболее эффективные способы их преодоления крайне важны как для государств, так и для предпринимателей. </a:t>
            </a:r>
            <a:endPar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endParaRPr lang="en-US" dirty="0"/>
          </a:p>
        </p:txBody>
      </p:sp>
      <p:pic>
        <p:nvPicPr>
          <p:cNvPr id="6" name="Рисунок 6">
            <a:extLst>
              <a:ext uri="{FF2B5EF4-FFF2-40B4-BE49-F238E27FC236}">
                <a16:creationId xmlns:a16="http://schemas.microsoft.com/office/drawing/2014/main" id="{D1CBB74B-E3B1-9F4C-BD3E-5067FE372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336" y="2976493"/>
            <a:ext cx="4692718" cy="3226244"/>
          </a:xfrm>
          <a:prstGeom prst="rect">
            <a:avLst/>
          </a:prstGeom>
          <a:effectLst>
            <a:outerShdw blurRad="50800" dist="76200" dir="5400000" algn="t" rotWithShape="0">
              <a:prstClr val="black">
                <a:alpha val="40000"/>
              </a:prstClr>
            </a:outerShdw>
          </a:effectLst>
        </p:spPr>
      </p:pic>
      <p:pic>
        <p:nvPicPr>
          <p:cNvPr id="7" name="Рисунок 7">
            <a:extLst>
              <a:ext uri="{FF2B5EF4-FFF2-40B4-BE49-F238E27FC236}">
                <a16:creationId xmlns:a16="http://schemas.microsoft.com/office/drawing/2014/main" id="{8581C803-DF0B-D848-8C18-B8B3B1BB3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379" y="2976493"/>
            <a:ext cx="4451417" cy="3338563"/>
          </a:xfrm>
          <a:prstGeom prst="rect">
            <a:avLst/>
          </a:prstGeom>
          <a:effectLst>
            <a:outerShdw blurRad="50800" dist="76200" dir="5400000" algn="t" rotWithShape="0">
              <a:prstClr val="black">
                <a:alpha val="40000"/>
              </a:prstClr>
            </a:outerShdw>
          </a:effectLst>
        </p:spPr>
      </p:pic>
    </p:spTree>
    <p:extLst>
      <p:ext uri="{BB962C8B-B14F-4D97-AF65-F5344CB8AC3E}">
        <p14:creationId xmlns:p14="http://schemas.microsoft.com/office/powerpoint/2010/main" val="8538858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id="{F6B76F61-62C6-1346-AB05-7B06E440E2C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0259" r="16573" b="-1"/>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Заголовок 1">
            <a:extLst>
              <a:ext uri="{FF2B5EF4-FFF2-40B4-BE49-F238E27FC236}">
                <a16:creationId xmlns:a16="http://schemas.microsoft.com/office/drawing/2014/main" id="{9AEABCDA-6DED-5C47-ACA5-911C0D488408}"/>
              </a:ext>
            </a:extLst>
          </p:cNvPr>
          <p:cNvSpPr>
            <a:spLocks noGrp="1"/>
          </p:cNvSpPr>
          <p:nvPr>
            <p:ph type="title"/>
          </p:nvPr>
        </p:nvSpPr>
        <p:spPr>
          <a:xfrm>
            <a:off x="804997" y="1235434"/>
            <a:ext cx="4803636" cy="1311664"/>
          </a:xfrm>
        </p:spPr>
        <p:txBody>
          <a:bodyPr>
            <a:normAutofit/>
          </a:bodyPr>
          <a:lstStyle/>
          <a:p>
            <a:r>
              <a:rPr lang="ru-RU" sz="5600" b="1" u="sng">
                <a:ln w="13462">
                  <a:solidFill>
                    <a:schemeClr val="bg1"/>
                  </a:solidFill>
                  <a:prstDash val="solid"/>
                </a:ln>
                <a:solidFill>
                  <a:srgbClr val="000000"/>
                </a:solidFill>
                <a:effectLst>
                  <a:outerShdw dist="38100" dir="2700000" algn="bl" rotWithShape="0">
                    <a:schemeClr val="accent5"/>
                  </a:outerShdw>
                </a:effectLst>
              </a:rPr>
              <a:t>Цель работы</a:t>
            </a:r>
          </a:p>
        </p:txBody>
      </p:sp>
      <p:sp>
        <p:nvSpPr>
          <p:cNvPr id="3" name="Объект 2">
            <a:extLst>
              <a:ext uri="{FF2B5EF4-FFF2-40B4-BE49-F238E27FC236}">
                <a16:creationId xmlns:a16="http://schemas.microsoft.com/office/drawing/2014/main" id="{D410D192-CF7D-2942-A5DD-22F4D7DE47A5}"/>
              </a:ext>
            </a:extLst>
          </p:cNvPr>
          <p:cNvSpPr>
            <a:spLocks noGrp="1"/>
          </p:cNvSpPr>
          <p:nvPr>
            <p:ph idx="1"/>
          </p:nvPr>
        </p:nvSpPr>
        <p:spPr>
          <a:xfrm>
            <a:off x="804997" y="2272143"/>
            <a:ext cx="4706803" cy="3788830"/>
          </a:xfrm>
        </p:spPr>
        <p:txBody>
          <a:bodyPr anchor="ctr">
            <a:normAutofit/>
          </a:bodyPr>
          <a:lstStyle/>
          <a:p>
            <a:r>
              <a:rPr lang="ru-RU" sz="3100" i="1" dirty="0">
                <a:solidFill>
                  <a:srgbClr val="000000"/>
                </a:solidFill>
              </a:rPr>
              <a:t> </a:t>
            </a:r>
            <a:r>
              <a:rPr lang="ru-RU" sz="3100" b="1" i="1" spc="50" dirty="0">
                <a:ln w="0"/>
                <a:solidFill>
                  <a:srgbClr val="000000"/>
                </a:solidFill>
                <a:effectLst>
                  <a:innerShdw blurRad="63500" dist="50800" dir="13500000">
                    <a:srgbClr val="000000">
                      <a:alpha val="50000"/>
                    </a:srgbClr>
                  </a:innerShdw>
                </a:effectLst>
              </a:rPr>
              <a:t>Рассмотрение основных путей преодоления экономического кризиса и выбор более оптимального из них</a:t>
            </a:r>
            <a:endParaRPr lang="en-US" sz="3100" b="1" i="1" spc="50" dirty="0">
              <a:ln w="0"/>
              <a:solidFill>
                <a:srgbClr val="000000"/>
              </a:solidFill>
              <a:effectLst>
                <a:innerShdw blurRad="63500" dist="50800" dir="13500000">
                  <a:srgbClr val="000000">
                    <a:alpha val="50000"/>
                  </a:srgbClr>
                </a:innerShdw>
              </a:effectLst>
            </a:endParaRPr>
          </a:p>
          <a:p>
            <a:endParaRPr lang="en-US" sz="2000" i="1" dirty="0">
              <a:solidFill>
                <a:srgbClr val="000000"/>
              </a:solidFill>
            </a:endParaRPr>
          </a:p>
        </p:txBody>
      </p:sp>
    </p:spTree>
    <p:extLst>
      <p:ext uri="{BB962C8B-B14F-4D97-AF65-F5344CB8AC3E}">
        <p14:creationId xmlns:p14="http://schemas.microsoft.com/office/powerpoint/2010/main" val="1431069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334E3E09-71DE-3440-9BC0-80B158BF4361}"/>
              </a:ext>
            </a:extLst>
          </p:cNvPr>
          <p:cNvSpPr>
            <a:spLocks noGrp="1"/>
          </p:cNvSpPr>
          <p:nvPr>
            <p:ph type="title"/>
          </p:nvPr>
        </p:nvSpPr>
        <p:spPr>
          <a:xfrm>
            <a:off x="6094105" y="802955"/>
            <a:ext cx="4977976" cy="1454051"/>
          </a:xfrm>
        </p:spPr>
        <p:txBody>
          <a:bodyPr>
            <a:normAutofit/>
          </a:bodyPr>
          <a:lstStyle/>
          <a:p>
            <a:r>
              <a:rPr lang="ru-RU" sz="4800" b="1" u="sng" dirty="0">
                <a:ln w="13462">
                  <a:solidFill>
                    <a:schemeClr val="bg1"/>
                  </a:solidFill>
                  <a:prstDash val="solid"/>
                </a:ln>
                <a:solidFill>
                  <a:srgbClr val="000000"/>
                </a:solidFill>
                <a:effectLst>
                  <a:outerShdw dist="38100" dir="2700000" algn="bl" rotWithShape="0">
                    <a:schemeClr val="accent5"/>
                  </a:outerShdw>
                </a:effectLst>
              </a:rPr>
              <a:t>Задачи</a:t>
            </a:r>
            <a:endParaRPr lang="en-US" sz="4800" b="1" u="sng" dirty="0">
              <a:solidFill>
                <a:srgbClr val="000000"/>
              </a:solidFill>
            </a:endParaRP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Флажок">
            <a:extLst>
              <a:ext uri="{FF2B5EF4-FFF2-40B4-BE49-F238E27FC236}">
                <a16:creationId xmlns:a16="http://schemas.microsoft.com/office/drawing/2014/main" id="{F7C1B2BA-9E21-4C60-989E-25E092DC25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Объект 2">
            <a:extLst>
              <a:ext uri="{FF2B5EF4-FFF2-40B4-BE49-F238E27FC236}">
                <a16:creationId xmlns:a16="http://schemas.microsoft.com/office/drawing/2014/main" id="{095CC965-30A1-E64E-91C1-5EE7464B14DE}"/>
              </a:ext>
            </a:extLst>
          </p:cNvPr>
          <p:cNvSpPr>
            <a:spLocks noGrp="1"/>
          </p:cNvSpPr>
          <p:nvPr>
            <p:ph idx="1"/>
          </p:nvPr>
        </p:nvSpPr>
        <p:spPr>
          <a:xfrm>
            <a:off x="6090573" y="2421682"/>
            <a:ext cx="5614875" cy="3639289"/>
          </a:xfrm>
        </p:spPr>
        <p:txBody>
          <a:bodyPr anchor="ctr">
            <a:noAutofit/>
          </a:bodyPr>
          <a:lstStyle/>
          <a:p>
            <a:r>
              <a:rPr lang="ru-RU" sz="2400" b="1" dirty="0">
                <a:solidFill>
                  <a:srgbClr val="000000"/>
                </a:solidFill>
                <a:latin typeface="Times New Roman" panose="02020603050405020304" pitchFamily="18" charset="0"/>
                <a:cs typeface="Times New Roman" panose="02020603050405020304" pitchFamily="18" charset="0"/>
              </a:rPr>
              <a:t>Описать кризис в современном мире: его виды, причины и возможные пути решения</a:t>
            </a:r>
            <a:endParaRPr lang="en-US" sz="2400" b="1" dirty="0">
              <a:solidFill>
                <a:srgbClr val="000000"/>
              </a:solidFill>
              <a:latin typeface="Times New Roman" panose="02020603050405020304" pitchFamily="18" charset="0"/>
              <a:cs typeface="Times New Roman" panose="02020603050405020304" pitchFamily="18" charset="0"/>
            </a:endParaRPr>
          </a:p>
          <a:p>
            <a:r>
              <a:rPr lang="ru-RU" sz="2400" b="1" dirty="0">
                <a:solidFill>
                  <a:srgbClr val="000000"/>
                </a:solidFill>
                <a:latin typeface="Times New Roman" panose="02020603050405020304" pitchFamily="18" charset="0"/>
                <a:cs typeface="Times New Roman" panose="02020603050405020304" pitchFamily="18" charset="0"/>
              </a:rPr>
              <a:t>Проанализировать причины и рассмотреть наиболее эффективный способ решения</a:t>
            </a:r>
            <a:endParaRPr lang="en-US" sz="2400" b="1" dirty="0">
              <a:solidFill>
                <a:srgbClr val="000000"/>
              </a:solidFill>
              <a:latin typeface="Times New Roman" panose="02020603050405020304" pitchFamily="18" charset="0"/>
              <a:cs typeface="Times New Roman" panose="02020603050405020304" pitchFamily="18" charset="0"/>
            </a:endParaRPr>
          </a:p>
          <a:p>
            <a:r>
              <a:rPr lang="ru-RU" sz="2400" b="1" dirty="0">
                <a:solidFill>
                  <a:srgbClr val="000000"/>
                </a:solidFill>
                <a:latin typeface="Times New Roman" panose="02020603050405020304" pitchFamily="18" charset="0"/>
                <a:cs typeface="Times New Roman" panose="02020603050405020304" pitchFamily="18" charset="0"/>
              </a:rPr>
              <a:t>Рассмотреть примеры реализации этого способа на различных примерах</a:t>
            </a:r>
            <a:endParaRPr lang="en-US" sz="2400" b="1" dirty="0">
              <a:solidFill>
                <a:srgbClr val="000000"/>
              </a:solidFill>
              <a:latin typeface="Times New Roman" panose="02020603050405020304" pitchFamily="18" charset="0"/>
              <a:cs typeface="Times New Roman" panose="02020603050405020304" pitchFamily="18" charset="0"/>
            </a:endParaRPr>
          </a:p>
          <a:p>
            <a:r>
              <a:rPr lang="ru-RU" sz="2400" b="1" dirty="0">
                <a:solidFill>
                  <a:srgbClr val="000000"/>
                </a:solidFill>
                <a:latin typeface="Times New Roman" panose="02020603050405020304" pitchFamily="18" charset="0"/>
                <a:cs typeface="Times New Roman" panose="02020603050405020304" pitchFamily="18" charset="0"/>
              </a:rPr>
              <a:t>Сделать вывод об актуальности и эффективности этого способа</a:t>
            </a:r>
          </a:p>
        </p:txBody>
      </p:sp>
    </p:spTree>
    <p:extLst>
      <p:ext uri="{BB962C8B-B14F-4D97-AF65-F5344CB8AC3E}">
        <p14:creationId xmlns:p14="http://schemas.microsoft.com/office/powerpoint/2010/main" val="1081085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id="{408C0EBD-1B1B-43F1-B7A2-1FB7E466A27D}"/>
              </a:ext>
            </a:extLst>
          </p:cNvPr>
          <p:cNvPicPr>
            <a:picLocks noChangeAspect="1"/>
          </p:cNvPicPr>
          <p:nvPr/>
        </p:nvPicPr>
        <p:blipFill rotWithShape="1">
          <a:blip r:embed="rId2"/>
          <a:srcRect l="11436" r="12778"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id="{2D4833D0-90A9-4C05-AB6F-2B4B833ED028}"/>
              </a:ext>
            </a:extLst>
          </p:cNvPr>
          <p:cNvSpPr>
            <a:spLocks noGrp="1"/>
          </p:cNvSpPr>
          <p:nvPr>
            <p:ph type="title"/>
          </p:nvPr>
        </p:nvSpPr>
        <p:spPr>
          <a:xfrm>
            <a:off x="207926" y="1007398"/>
            <a:ext cx="5607391" cy="2069076"/>
          </a:xfrm>
        </p:spPr>
        <p:txBody>
          <a:bodyPr>
            <a:noAutofit/>
          </a:bodyPr>
          <a:lstStyle/>
          <a:p>
            <a:pPr algn="ctr"/>
            <a:r>
              <a:rPr lang="ru-RU" sz="3200" b="1" dirty="0">
                <a:latin typeface="Times New Roman" panose="02020603050405020304" pitchFamily="18" charset="0"/>
                <a:cs typeface="Times New Roman" panose="02020603050405020304" pitchFamily="18" charset="0"/>
              </a:rPr>
              <a:t>Первая глава «Теоретические аспекты кризиса как экономического явления»</a:t>
            </a:r>
            <a:br>
              <a:rPr lang="en-US" sz="3200" b="1" dirty="0">
                <a:latin typeface="Times New Roman" panose="02020603050405020304" pitchFamily="18" charset="0"/>
                <a:cs typeface="Times New Roman" panose="02020603050405020304" pitchFamily="18" charset="0"/>
              </a:rPr>
            </a:br>
            <a:r>
              <a:rPr lang="ru-RU" sz="3200" b="1" dirty="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3BCEAAE-1571-4DD7-BD05-5E8277DCA60B}"/>
              </a:ext>
            </a:extLst>
          </p:cNvPr>
          <p:cNvSpPr>
            <a:spLocks noGrp="1"/>
          </p:cNvSpPr>
          <p:nvPr>
            <p:ph idx="1"/>
          </p:nvPr>
        </p:nvSpPr>
        <p:spPr>
          <a:xfrm>
            <a:off x="488608" y="3076478"/>
            <a:ext cx="4782575" cy="3437393"/>
          </a:xfrm>
          <a:noFill/>
        </p:spPr>
        <p:txBody>
          <a:bodyPr>
            <a:normAutofit fontScale="25000" lnSpcReduction="20000"/>
          </a:bodyPr>
          <a:lstStyle/>
          <a:p>
            <a:pPr marL="0" indent="0" algn="ctr">
              <a:buNone/>
            </a:pPr>
            <a:r>
              <a:rPr lang="ru-RU" sz="11200" i="1" u="sng" dirty="0">
                <a:latin typeface="Times New Roman" panose="02020603050405020304" pitchFamily="18" charset="0"/>
                <a:cs typeface="Times New Roman" panose="02020603050405020304" pitchFamily="18" charset="0"/>
              </a:rPr>
              <a:t>В данной главе описано:</a:t>
            </a:r>
          </a:p>
          <a:p>
            <a:pPr algn="ctr">
              <a:buFont typeface="Wingdings" pitchFamily="2" charset="2"/>
              <a:buChar char="Ø"/>
            </a:pPr>
            <a:r>
              <a:rPr lang="ru-RU" sz="11200" i="1" dirty="0">
                <a:latin typeface="Times New Roman" panose="02020603050405020304" pitchFamily="18" charset="0"/>
                <a:cs typeface="Times New Roman" panose="02020603050405020304" pitchFamily="18" charset="0"/>
              </a:rPr>
              <a:t> Что из себя представляет понятие кризиса</a:t>
            </a:r>
          </a:p>
          <a:p>
            <a:pPr algn="ctr">
              <a:buFont typeface="Wingdings" pitchFamily="2" charset="2"/>
              <a:buChar char="Ø"/>
            </a:pPr>
            <a:r>
              <a:rPr lang="ru-RU" sz="11200" i="1" dirty="0">
                <a:latin typeface="Times New Roman" panose="02020603050405020304" pitchFamily="18" charset="0"/>
                <a:cs typeface="Times New Roman" panose="02020603050405020304" pitchFamily="18" charset="0"/>
              </a:rPr>
              <a:t> Виды кризиса </a:t>
            </a:r>
          </a:p>
          <a:p>
            <a:pPr algn="ctr">
              <a:buFont typeface="Wingdings" pitchFamily="2" charset="2"/>
              <a:buChar char="Ø"/>
            </a:pPr>
            <a:r>
              <a:rPr lang="ru-RU" sz="11200" i="1" dirty="0">
                <a:latin typeface="Times New Roman" panose="02020603050405020304" pitchFamily="18" charset="0"/>
                <a:cs typeface="Times New Roman" panose="02020603050405020304" pitchFamily="18" charset="0"/>
              </a:rPr>
              <a:t> Причины возникновения</a:t>
            </a:r>
          </a:p>
          <a:p>
            <a:pPr algn="ctr"/>
            <a:endParaRPr lang="en-US" sz="2000" dirty="0"/>
          </a:p>
        </p:txBody>
      </p:sp>
    </p:spTree>
    <p:extLst>
      <p:ext uri="{BB962C8B-B14F-4D97-AF65-F5344CB8AC3E}">
        <p14:creationId xmlns:p14="http://schemas.microsoft.com/office/powerpoint/2010/main" val="6845260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58F5BE1-1D9A-2147-B7A5-E3DE51C1B30A}"/>
              </a:ext>
            </a:extLst>
          </p:cNvPr>
          <p:cNvSpPr>
            <a:spLocks noGrp="1"/>
          </p:cNvSpPr>
          <p:nvPr>
            <p:ph type="title"/>
          </p:nvPr>
        </p:nvSpPr>
        <p:spPr>
          <a:xfrm>
            <a:off x="572493" y="238539"/>
            <a:ext cx="11018520" cy="1434415"/>
          </a:xfrm>
        </p:spPr>
        <p:txBody>
          <a:bodyPr anchor="b">
            <a:normAutofit/>
          </a:bodyPr>
          <a:lstStyle/>
          <a:p>
            <a:r>
              <a:rPr lang="ru-RU" sz="5400" b="1"/>
              <a:t>Вывод</a:t>
            </a:r>
            <a:endParaRPr lang="ru-RU" sz="5400"/>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64CEAFDA-FF60-CC4E-A92B-7E05E59BF0F4}"/>
              </a:ext>
            </a:extLst>
          </p:cNvPr>
          <p:cNvSpPr>
            <a:spLocks noGrp="1"/>
          </p:cNvSpPr>
          <p:nvPr>
            <p:ph idx="1"/>
          </p:nvPr>
        </p:nvSpPr>
        <p:spPr>
          <a:xfrm>
            <a:off x="572493" y="2071316"/>
            <a:ext cx="6713552" cy="4119172"/>
          </a:xfrm>
        </p:spPr>
        <p:txBody>
          <a:bodyPr anchor="t">
            <a:noAutofit/>
          </a:bodyPr>
          <a:lstStyle/>
          <a:p>
            <a:pPr>
              <a:buFont typeface="Wingdings" pitchFamily="2" charset="2"/>
              <a:buChar char="q"/>
            </a:pPr>
            <a:r>
              <a:rPr lang="ru-RU" sz="2400" dirty="0"/>
              <a:t> Кризис — неблагоприятно влияющее на экономику страны явление. Кризисы делятся на виды, в каждом из которых существуют различные причины их формирований. Стоит выделить три основных антикризисных программы, благодаря которым возможно контролировать состояние рынка и государства в момент наступления и развития кризисной ситуации. Не стоит забывать о том, что в связи с различием характера кризиса, причины его возникновения также различны, следовательно, способы для борьбы с ним также будут различаться.</a:t>
            </a:r>
            <a:endParaRPr lang="en-US" sz="2400" dirty="0"/>
          </a:p>
        </p:txBody>
      </p:sp>
      <p:pic>
        <p:nvPicPr>
          <p:cNvPr id="4" name="Рисунок 4">
            <a:extLst>
              <a:ext uri="{FF2B5EF4-FFF2-40B4-BE49-F238E27FC236}">
                <a16:creationId xmlns:a16="http://schemas.microsoft.com/office/drawing/2014/main" id="{63A5DF5E-499E-AC48-BFC1-278BD222E947}"/>
              </a:ext>
            </a:extLst>
          </p:cNvPr>
          <p:cNvPicPr>
            <a:picLocks noChangeAspect="1"/>
          </p:cNvPicPr>
          <p:nvPr/>
        </p:nvPicPr>
        <p:blipFill rotWithShape="1">
          <a:blip r:embed="rId2">
            <a:extLst>
              <a:ext uri="{28A0092B-C50C-407E-A947-70E740481C1C}">
                <a14:useLocalDpi xmlns:a14="http://schemas.microsoft.com/office/drawing/2010/main" val="0"/>
              </a:ext>
            </a:extLst>
          </a:blip>
          <a:srcRect l="3795" r="-3" b="-3"/>
          <a:stretch/>
        </p:blipFill>
        <p:spPr>
          <a:xfrm>
            <a:off x="7675658" y="2093976"/>
            <a:ext cx="3941064" cy="4096512"/>
          </a:xfrm>
          <a:prstGeom prst="rect">
            <a:avLst/>
          </a:prstGeom>
        </p:spPr>
      </p:pic>
    </p:spTree>
    <p:extLst>
      <p:ext uri="{BB962C8B-B14F-4D97-AF65-F5344CB8AC3E}">
        <p14:creationId xmlns:p14="http://schemas.microsoft.com/office/powerpoint/2010/main" val="22141898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BD3C14D-8D8E-4471-92B2-54206560B36A}"/>
              </a:ext>
            </a:extLst>
          </p:cNvPr>
          <p:cNvPicPr>
            <a:picLocks noChangeAspect="1"/>
          </p:cNvPicPr>
          <p:nvPr/>
        </p:nvPicPr>
        <p:blipFill rotWithShape="1">
          <a:blip r:embed="rId2">
            <a:alphaModFix/>
          </a:blip>
          <a:srcRect l="6059"/>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Заголовок 1">
            <a:extLst>
              <a:ext uri="{FF2B5EF4-FFF2-40B4-BE49-F238E27FC236}">
                <a16:creationId xmlns:a16="http://schemas.microsoft.com/office/drawing/2014/main" id="{F2E9C3CD-EC04-40E8-9E02-5844ACF7DC7B}"/>
              </a:ext>
            </a:extLst>
          </p:cNvPr>
          <p:cNvSpPr>
            <a:spLocks noGrp="1"/>
          </p:cNvSpPr>
          <p:nvPr>
            <p:ph type="title"/>
          </p:nvPr>
        </p:nvSpPr>
        <p:spPr>
          <a:xfrm>
            <a:off x="804998" y="798445"/>
            <a:ext cx="4803636" cy="1311664"/>
          </a:xfrm>
        </p:spPr>
        <p:txBody>
          <a:bodyPr>
            <a:normAutofit fontScale="90000"/>
          </a:bodyPr>
          <a:lstStyle/>
          <a:p>
            <a:r>
              <a:rPr lang="ru-RU" sz="3700" b="1">
                <a:solidFill>
                  <a:srgbClr val="000000"/>
                </a:solidFill>
                <a:latin typeface="Times New Roman" panose="02020603050405020304" pitchFamily="18" charset="0"/>
                <a:cs typeface="Times New Roman" panose="02020603050405020304" pitchFamily="18" charset="0"/>
              </a:rPr>
              <a:t>Вторая глава «Проведение анализа»</a:t>
            </a:r>
            <a:endParaRPr lang="en-US" sz="3700" b="1">
              <a:solidFill>
                <a:srgbClr val="0000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35F37F6-87F1-49D5-A179-B84EF0EDBBC2}"/>
              </a:ext>
            </a:extLst>
          </p:cNvPr>
          <p:cNvSpPr>
            <a:spLocks noGrp="1"/>
          </p:cNvSpPr>
          <p:nvPr>
            <p:ph idx="1"/>
          </p:nvPr>
        </p:nvSpPr>
        <p:spPr>
          <a:xfrm>
            <a:off x="804997" y="2272143"/>
            <a:ext cx="4706803" cy="3788830"/>
          </a:xfrm>
        </p:spPr>
        <p:txBody>
          <a:bodyPr anchor="ctr">
            <a:normAutofit/>
          </a:bodyPr>
          <a:lstStyle/>
          <a:p>
            <a:r>
              <a:rPr lang="ru-RU" sz="2600" i="1">
                <a:solidFill>
                  <a:srgbClr val="000000"/>
                </a:solidFill>
                <a:latin typeface="Times New Roman" panose="02020603050405020304" pitchFamily="18" charset="0"/>
                <a:cs typeface="Times New Roman" panose="02020603050405020304" pitchFamily="18" charset="0"/>
              </a:rPr>
              <a:t>Во второй главе рассматривался пример, связанный с реформами Маргарет Тэтчер. Важными направлениями ее реформ были денационализация и повышение экономической самостоятельности малого и среднего бизнеса.</a:t>
            </a:r>
          </a:p>
          <a:p>
            <a:endParaRPr lang="en-US" sz="2600" i="1">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9DCCF45-6A7B-474E-A889-D193278B2C43}"/>
              </a:ext>
            </a:extLst>
          </p:cNvPr>
          <p:cNvSpPr txBox="1"/>
          <p:nvPr/>
        </p:nvSpPr>
        <p:spPr>
          <a:xfrm>
            <a:off x="5797543" y="6172201"/>
            <a:ext cx="6394152" cy="685799"/>
          </a:xfrm>
          <a:prstGeom prst="rect">
            <a:avLst/>
          </a:prstGeom>
          <a:solidFill>
            <a:srgbClr val="000000">
              <a:alpha val="50000"/>
            </a:srgbClr>
          </a:solidFill>
          <a:ln>
            <a:noFill/>
          </a:ln>
        </p:spPr>
        <p:txBody>
          <a:bodyPr wrap="square" rtlCol="0">
            <a:noAutofit/>
          </a:bodyPr>
          <a:lstStyle/>
          <a:p>
            <a:pPr algn="ctr">
              <a:spcAft>
                <a:spcPts val="600"/>
              </a:spcAft>
            </a:pPr>
            <a:r>
              <a:rPr lang="ru-RU" sz="2700" b="1" i="1">
                <a:solidFill>
                  <a:srgbClr val="FFFFFF"/>
                </a:solidFill>
              </a:rPr>
              <a:t>М. Тэтчер</a:t>
            </a:r>
            <a:endParaRPr lang="en-US" sz="2700" b="1" i="1">
              <a:solidFill>
                <a:srgbClr val="FFFFFF"/>
              </a:solidFill>
            </a:endParaRPr>
          </a:p>
        </p:txBody>
      </p:sp>
    </p:spTree>
    <p:extLst>
      <p:ext uri="{BB962C8B-B14F-4D97-AF65-F5344CB8AC3E}">
        <p14:creationId xmlns:p14="http://schemas.microsoft.com/office/powerpoint/2010/main" val="19790408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807CB1B2-C340-A544-AB72-BCC06E0D4BDE}"/>
              </a:ext>
            </a:extLst>
          </p:cNvPr>
          <p:cNvSpPr>
            <a:spLocks noGrp="1"/>
          </p:cNvSpPr>
          <p:nvPr>
            <p:ph type="title"/>
          </p:nvPr>
        </p:nvSpPr>
        <p:spPr>
          <a:xfrm>
            <a:off x="1179576" y="822960"/>
            <a:ext cx="9829800" cy="1325880"/>
          </a:xfrm>
        </p:spPr>
        <p:txBody>
          <a:bodyPr>
            <a:normAutofit/>
          </a:bodyPr>
          <a:lstStyle/>
          <a:p>
            <a:pPr algn="ctr"/>
            <a:r>
              <a:rPr lang="ru-RU" sz="5800" b="1">
                <a:solidFill>
                  <a:srgbClr val="FFFFFF"/>
                </a:solidFill>
                <a:latin typeface="Times New Roman" panose="02020603050405020304" pitchFamily="18" charset="0"/>
                <a:cs typeface="Times New Roman" panose="02020603050405020304" pitchFamily="18" charset="0"/>
              </a:rPr>
              <a:t>Вывод</a:t>
            </a:r>
          </a:p>
        </p:txBody>
      </p:sp>
      <p:sp>
        <p:nvSpPr>
          <p:cNvPr id="3" name="Объект 2">
            <a:extLst>
              <a:ext uri="{FF2B5EF4-FFF2-40B4-BE49-F238E27FC236}">
                <a16:creationId xmlns:a16="http://schemas.microsoft.com/office/drawing/2014/main" id="{600B3A09-3DD5-074E-8C60-C548F4FA7C24}"/>
              </a:ext>
            </a:extLst>
          </p:cNvPr>
          <p:cNvSpPr>
            <a:spLocks noGrp="1"/>
          </p:cNvSpPr>
          <p:nvPr>
            <p:ph idx="1"/>
          </p:nvPr>
        </p:nvSpPr>
        <p:spPr>
          <a:xfrm>
            <a:off x="804672" y="2827419"/>
            <a:ext cx="5126896" cy="3227626"/>
          </a:xfrm>
        </p:spPr>
        <p:txBody>
          <a:bodyPr anchor="ctr">
            <a:noAutofit/>
          </a:bodyPr>
          <a:lstStyle/>
          <a:p>
            <a:r>
              <a:rPr lang="ru-RU" sz="2400">
                <a:solidFill>
                  <a:srgbClr val="000000"/>
                </a:solidFill>
                <a:latin typeface="Times New Roman" panose="02020603050405020304" pitchFamily="18" charset="0"/>
                <a:cs typeface="Times New Roman" panose="02020603050405020304" pitchFamily="18" charset="0"/>
              </a:rPr>
              <a:t>Внешняя экономическая политика была затронута реформами, в ходе чего были реализованы программы технической реконструкции и модернизации электротехнического машиностроения, текстильной промышленности и ряда других отраслей. В результате проводимой экономической политики, удалось заметить рост капиталоотдача и снижение темпов инфляции</a:t>
            </a:r>
            <a:endParaRPr lang="en-US" sz="2400">
              <a:solidFill>
                <a:srgbClr val="000000"/>
              </a:solidFill>
              <a:latin typeface="Times New Roman" panose="02020603050405020304" pitchFamily="18" charset="0"/>
              <a:cs typeface="Times New Roman" panose="02020603050405020304" pitchFamily="18" charset="0"/>
            </a:endParaRPr>
          </a:p>
        </p:txBody>
      </p:sp>
      <p:pic>
        <p:nvPicPr>
          <p:cNvPr id="4" name="Рисунок 4">
            <a:extLst>
              <a:ext uri="{FF2B5EF4-FFF2-40B4-BE49-F238E27FC236}">
                <a16:creationId xmlns:a16="http://schemas.microsoft.com/office/drawing/2014/main" id="{8DF04F42-40B9-5D4B-B2CE-5C593D613ECD}"/>
              </a:ext>
            </a:extLst>
          </p:cNvPr>
          <p:cNvPicPr>
            <a:picLocks noChangeAspect="1"/>
          </p:cNvPicPr>
          <p:nvPr/>
        </p:nvPicPr>
        <p:blipFill rotWithShape="1">
          <a:blip r:embed="rId3">
            <a:extLst>
              <a:ext uri="{28A0092B-C50C-407E-A947-70E740481C1C}">
                <a14:useLocalDpi xmlns:a14="http://schemas.microsoft.com/office/drawing/2010/main" val="0"/>
              </a:ext>
            </a:extLst>
          </a:blip>
          <a:srcRect t="14441" r="-1" b="1267"/>
          <a:stretch/>
        </p:blipFill>
        <p:spPr>
          <a:xfrm>
            <a:off x="6429378" y="3052515"/>
            <a:ext cx="4954693" cy="2787726"/>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22721868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F16BE17-0506-442F-A3DB-FFA61EE82217}"/>
              </a:ext>
            </a:extLst>
          </p:cNvPr>
          <p:cNvPicPr>
            <a:picLocks noChangeAspect="1"/>
          </p:cNvPicPr>
          <p:nvPr/>
        </p:nvPicPr>
        <p:blipFill rotWithShape="1">
          <a:blip r:embed="rId2">
            <a:alphaModFix/>
          </a:blip>
          <a:srcRect l="20832" r="1084" b="2"/>
          <a:stretch/>
        </p:blipFill>
        <p:spPr>
          <a:xfrm>
            <a:off x="5797543" y="10"/>
            <a:ext cx="6394152" cy="6857990"/>
          </a:xfrm>
          <a:prstGeom prst="rect">
            <a:avLst/>
          </a:prstGeom>
        </p:spPr>
      </p:pic>
      <p:pic>
        <p:nvPicPr>
          <p:cNvPr id="18"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Заголовок 1">
            <a:extLst>
              <a:ext uri="{FF2B5EF4-FFF2-40B4-BE49-F238E27FC236}">
                <a16:creationId xmlns:a16="http://schemas.microsoft.com/office/drawing/2014/main" id="{340501A3-0A1F-451E-8870-91F03BE05180}"/>
              </a:ext>
            </a:extLst>
          </p:cNvPr>
          <p:cNvSpPr>
            <a:spLocks noGrp="1"/>
          </p:cNvSpPr>
          <p:nvPr>
            <p:ph type="title"/>
          </p:nvPr>
        </p:nvSpPr>
        <p:spPr>
          <a:xfrm>
            <a:off x="804998" y="798445"/>
            <a:ext cx="4803636" cy="1311664"/>
          </a:xfrm>
        </p:spPr>
        <p:txBody>
          <a:bodyPr>
            <a:normAutofit/>
          </a:bodyPr>
          <a:lstStyle/>
          <a:p>
            <a:r>
              <a:rPr lang="ru-RU" b="1" dirty="0">
                <a:solidFill>
                  <a:srgbClr val="000000"/>
                </a:solidFill>
                <a:latin typeface="Times New Roman" panose="02020603050405020304" pitchFamily="18" charset="0"/>
                <a:cs typeface="Times New Roman" panose="02020603050405020304" pitchFamily="18" charset="0"/>
              </a:rPr>
              <a:t>Третья глава — «</a:t>
            </a:r>
            <a:r>
              <a:rPr lang="ru-RU" b="1" dirty="0" err="1">
                <a:solidFill>
                  <a:srgbClr val="000000"/>
                </a:solidFill>
                <a:latin typeface="Times New Roman" panose="02020603050405020304" pitchFamily="18" charset="0"/>
                <a:cs typeface="Times New Roman" panose="02020603050405020304" pitchFamily="18" charset="0"/>
              </a:rPr>
              <a:t>Рейганомика</a:t>
            </a:r>
            <a:r>
              <a:rPr lang="ru-RU" b="1" dirty="0">
                <a:solidFill>
                  <a:srgbClr val="000000"/>
                </a:solidFill>
                <a:latin typeface="Times New Roman" panose="02020603050405020304" pitchFamily="18" charset="0"/>
                <a:cs typeface="Times New Roman" panose="02020603050405020304" pitchFamily="18" charset="0"/>
              </a:rPr>
              <a:t>»</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5499EB2-58ED-49B2-9A23-9C122A5E1F98}"/>
              </a:ext>
            </a:extLst>
          </p:cNvPr>
          <p:cNvSpPr>
            <a:spLocks noGrp="1"/>
          </p:cNvSpPr>
          <p:nvPr>
            <p:ph idx="1"/>
          </p:nvPr>
        </p:nvSpPr>
        <p:spPr>
          <a:xfrm>
            <a:off x="804997" y="2272143"/>
            <a:ext cx="4706803" cy="3788830"/>
          </a:xfrm>
        </p:spPr>
        <p:txBody>
          <a:bodyPr anchor="ctr">
            <a:normAutofit/>
          </a:bodyPr>
          <a:lstStyle/>
          <a:p>
            <a:r>
              <a:rPr lang="ru-RU" sz="3200" i="1">
                <a:solidFill>
                  <a:srgbClr val="000000"/>
                </a:solidFill>
                <a:latin typeface="Times New Roman" panose="02020603050405020304" pitchFamily="18" charset="0"/>
                <a:cs typeface="Times New Roman" panose="02020603050405020304" pitchFamily="18" charset="0"/>
              </a:rPr>
              <a:t>В третьей главе диплома описывался пример решения проблем экономики путем следования политики Рональда Рейгана</a:t>
            </a:r>
          </a:p>
          <a:p>
            <a:endParaRPr lang="en-US" sz="3200" i="1">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DF2FD37-7255-4098-9BC8-235F387FC8ED}"/>
              </a:ext>
            </a:extLst>
          </p:cNvPr>
          <p:cNvSpPr txBox="1"/>
          <p:nvPr/>
        </p:nvSpPr>
        <p:spPr>
          <a:xfrm>
            <a:off x="5797543" y="6172201"/>
            <a:ext cx="6394152" cy="685799"/>
          </a:xfrm>
          <a:prstGeom prst="rect">
            <a:avLst/>
          </a:prstGeom>
          <a:solidFill>
            <a:srgbClr val="000000">
              <a:alpha val="50000"/>
            </a:srgbClr>
          </a:solidFill>
          <a:ln>
            <a:noFill/>
          </a:ln>
        </p:spPr>
        <p:txBody>
          <a:bodyPr wrap="square" rtlCol="0">
            <a:noAutofit/>
          </a:bodyPr>
          <a:lstStyle/>
          <a:p>
            <a:pPr algn="ctr">
              <a:spcAft>
                <a:spcPts val="600"/>
              </a:spcAft>
            </a:pPr>
            <a:r>
              <a:rPr lang="ru-RU" sz="3600" b="1" i="1">
                <a:solidFill>
                  <a:srgbClr val="FFFFFF"/>
                </a:solidFill>
                <a:latin typeface="Times New Roman" panose="02020603050405020304" pitchFamily="18" charset="0"/>
                <a:cs typeface="Times New Roman" panose="02020603050405020304" pitchFamily="18" charset="0"/>
              </a:rPr>
              <a:t>Р. Рейган</a:t>
            </a:r>
            <a:endParaRPr lang="en-US" sz="3600" b="1" i="1">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5803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4102</TotalTime>
  <Words>498</Words>
  <Application>Microsoft Office PowerPoint</Application>
  <PresentationFormat>Широкоэкранный</PresentationFormat>
  <Paragraphs>24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Сокращение расходов как способ преодоления экономического кризиса</vt:lpstr>
      <vt:lpstr>Презентация PowerPoint</vt:lpstr>
      <vt:lpstr>Цель работы</vt:lpstr>
      <vt:lpstr>Задачи</vt:lpstr>
      <vt:lpstr>Первая глава «Теоретические аспекты кризиса как экономического явления»  </vt:lpstr>
      <vt:lpstr>Вывод</vt:lpstr>
      <vt:lpstr>Вторая глава «Проведение анализа»</vt:lpstr>
      <vt:lpstr>Вывод</vt:lpstr>
      <vt:lpstr>Третья глава — «Рейганомика»</vt:lpstr>
      <vt:lpstr>Вывод</vt:lpstr>
      <vt:lpstr>Заключение</vt:lpstr>
      <vt:lpstr>Заключение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Софья С.</dc:creator>
  <cp:lastModifiedBy>Алёна Бурлова</cp:lastModifiedBy>
  <cp:revision>11</cp:revision>
  <dcterms:created xsi:type="dcterms:W3CDTF">2021-05-09T18:05:46Z</dcterms:created>
  <dcterms:modified xsi:type="dcterms:W3CDTF">2021-05-13T06:37:03Z</dcterms:modified>
</cp:coreProperties>
</file>