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morant Garamond Bold Italics" panose="020B0604020202020204" charset="-52"/>
      <p:regular r:id="rId22"/>
    </p:embeddedFont>
    <p:embeddedFont>
      <p:font typeface="Cormorant Garamond Light" panose="020B0604020202020204" charset="-52"/>
      <p:regular r:id="rId23"/>
    </p:embeddedFont>
    <p:embeddedFont>
      <p:font typeface="Crimson Roman" panose="020B0604020202020204" charset="0"/>
      <p:regular r:id="rId24"/>
    </p:embeddedFont>
    <p:embeddedFont>
      <p:font typeface="Crimson Roman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67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338" y="1739934"/>
            <a:ext cx="8793662" cy="6807132"/>
            <a:chOff x="0" y="0"/>
            <a:chExt cx="11724883" cy="9076176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1724883" cy="7225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99"/>
                </a:lnSpc>
              </a:pPr>
              <a:r>
                <a:rPr lang="en-US" sz="5999">
                  <a:solidFill>
                    <a:srgbClr val="975030"/>
                  </a:solidFill>
                  <a:latin typeface="Crimson Roman"/>
                </a:rPr>
                <a:t>Метициллинрезистентные Staphylococcus aureus и оценка программы профилактики их распространения </a:t>
              </a:r>
            </a:p>
            <a:p>
              <a:pPr>
                <a:lnSpc>
                  <a:spcPts val="10999"/>
                </a:lnSpc>
              </a:pPr>
              <a:endParaRPr lang="en-US" sz="5999">
                <a:solidFill>
                  <a:srgbClr val="975030"/>
                </a:solidFill>
                <a:latin typeface="Crimson Roman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42099"/>
              <a:ext cx="9817768" cy="1434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600">
                  <a:solidFill>
                    <a:srgbClr val="141414"/>
                  </a:solidFill>
                  <a:latin typeface="Crimson Roman Italics"/>
                </a:rPr>
                <a:t>Выполнила: Гюнгюр Филиз, 10 класс</a:t>
              </a:r>
            </a:p>
            <a:p>
              <a:pPr>
                <a:lnSpc>
                  <a:spcPts val="3600"/>
                </a:lnSpc>
              </a:pPr>
              <a:r>
                <a:rPr lang="en-US" sz="3600">
                  <a:solidFill>
                    <a:srgbClr val="141414"/>
                  </a:solidFill>
                  <a:latin typeface="Crimson Roman Italics"/>
                </a:rPr>
                <a:t>Руководитель: Волохова Р.Ю.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193" r="5193"/>
          <a:stretch>
            <a:fillRect/>
          </a:stretch>
        </p:blipFill>
        <p:spPr>
          <a:xfrm rot="-5400000">
            <a:off x="6981550" y="2344305"/>
            <a:ext cx="13650755" cy="8962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16050" y="4329113"/>
            <a:ext cx="7340600" cy="3816350"/>
          </a:xfrm>
          <a:prstGeom prst="rect">
            <a:avLst/>
          </a:prstGeom>
          <a:solidFill>
            <a:srgbClr val="975030"/>
          </a:solidFill>
        </p:spPr>
      </p:sp>
      <p:sp>
        <p:nvSpPr>
          <p:cNvPr id="3" name="TextBox 3"/>
          <p:cNvSpPr txBox="1"/>
          <p:nvPr/>
        </p:nvSpPr>
        <p:spPr>
          <a:xfrm>
            <a:off x="2189550" y="5064891"/>
            <a:ext cx="5793600" cy="201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методы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сравнительного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,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литературного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и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математического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анализа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.</a:t>
            </a:r>
          </a:p>
        </p:txBody>
      </p:sp>
      <p:sp>
        <p:nvSpPr>
          <p:cNvPr id="4" name="AutoShape 4"/>
          <p:cNvSpPr/>
          <p:nvPr/>
        </p:nvSpPr>
        <p:spPr>
          <a:xfrm>
            <a:off x="9531350" y="4329113"/>
            <a:ext cx="7340600" cy="3816350"/>
          </a:xfrm>
          <a:prstGeom prst="rect">
            <a:avLst/>
          </a:prstGeom>
          <a:solidFill>
            <a:srgbClr val="B37D65"/>
          </a:solidFill>
        </p:spPr>
      </p:sp>
      <p:sp>
        <p:nvSpPr>
          <p:cNvPr id="5" name="TextBox 5"/>
          <p:cNvSpPr txBox="1"/>
          <p:nvPr/>
        </p:nvSpPr>
        <p:spPr>
          <a:xfrm>
            <a:off x="10304850" y="4359070"/>
            <a:ext cx="5793600" cy="3374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данные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по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больнице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по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уровню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резистентности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ведущий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микрофлоры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за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 2009, 2011, 2013, 2014 и 2019 </a:t>
            </a:r>
            <a:r>
              <a:rPr lang="en-US" sz="3800" spc="76" dirty="0" err="1">
                <a:solidFill>
                  <a:schemeClr val="bg1"/>
                </a:solidFill>
                <a:latin typeface="Crimson Roman Italics"/>
              </a:rPr>
              <a:t>года</a:t>
            </a:r>
            <a:r>
              <a:rPr lang="en-US" sz="3800" spc="76" dirty="0">
                <a:solidFill>
                  <a:schemeClr val="bg1"/>
                </a:solidFill>
                <a:latin typeface="Crimson Roman Italics"/>
              </a:rPr>
              <a:t>, Microsoft Excel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58642" y="2035992"/>
            <a:ext cx="14170716" cy="119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>
                <a:solidFill>
                  <a:srgbClr val="975030"/>
                </a:solidFill>
                <a:latin typeface="Crimson Roman"/>
              </a:rPr>
              <a:t>МАТЕРИАЛЫ И МЕТОДЫ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7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9918" y="3012035"/>
            <a:ext cx="16359382" cy="4612640"/>
            <a:chOff x="0" y="0"/>
            <a:chExt cx="21812509" cy="6150187"/>
          </a:xfrm>
        </p:grpSpPr>
        <p:sp>
          <p:nvSpPr>
            <p:cNvPr id="3" name="TextBox 3"/>
            <p:cNvSpPr txBox="1"/>
            <p:nvPr/>
          </p:nvSpPr>
          <p:spPr>
            <a:xfrm>
              <a:off x="0" y="-104775"/>
              <a:ext cx="21812509" cy="6254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Crimson Roman"/>
                </a:rPr>
                <a:t>Сравнительная таблица по кол-ву больных с MRSA до и после введения программы СКАТ</a:t>
              </a:r>
            </a:p>
            <a:p>
              <a:pPr>
                <a:lnSpc>
                  <a:spcPts val="3359"/>
                </a:lnSpc>
              </a:pPr>
              <a:endParaRPr lang="en-US" sz="2400">
                <a:solidFill>
                  <a:srgbClr val="FFFFFF"/>
                </a:solidFill>
                <a:latin typeface="Crimson Roman"/>
              </a:endParaRPr>
            </a:p>
            <a:p>
              <a:pPr>
                <a:lnSpc>
                  <a:spcPts val="3359"/>
                </a:lnSpc>
              </a:pPr>
              <a:endParaRPr lang="en-US" sz="2400">
                <a:solidFill>
                  <a:srgbClr val="FFFFFF"/>
                </a:solidFill>
                <a:latin typeface="Crimson Roman"/>
              </a:endParaRPr>
            </a:p>
            <a:p>
              <a:pPr>
                <a:lnSpc>
                  <a:spcPts val="3359"/>
                </a:lnSpc>
              </a:pPr>
              <a:endParaRPr lang="en-US" sz="2400">
                <a:solidFill>
                  <a:srgbClr val="FFFFFF"/>
                </a:solidFill>
                <a:latin typeface="Crimson Roman"/>
              </a:endParaRPr>
            </a:p>
            <a:p>
              <a:pPr>
                <a:lnSpc>
                  <a:spcPts val="3359"/>
                </a:lnSpc>
              </a:pPr>
              <a:endParaRPr lang="en-US" sz="2400">
                <a:solidFill>
                  <a:srgbClr val="FFFFFF"/>
                </a:solidFill>
                <a:latin typeface="Crimson Roman"/>
              </a:endParaRPr>
            </a:p>
            <a:p>
              <a:pPr>
                <a:lnSpc>
                  <a:spcPts val="3359"/>
                </a:lnSpc>
              </a:pPr>
              <a:endParaRPr lang="en-US" sz="2400">
                <a:solidFill>
                  <a:srgbClr val="FFFFFF"/>
                </a:solidFill>
                <a:latin typeface="Crimson Roman"/>
              </a:endParaRPr>
            </a:p>
            <a:p>
              <a:pPr>
                <a:lnSpc>
                  <a:spcPts val="3359"/>
                </a:lnSpc>
              </a:pPr>
              <a:endParaRPr lang="en-US" sz="2400">
                <a:solidFill>
                  <a:srgbClr val="FFFFFF"/>
                </a:solidFill>
                <a:latin typeface="Crimson Roman"/>
              </a:endParaRPr>
            </a:p>
            <a:p>
              <a:pPr>
                <a:lnSpc>
                  <a:spcPts val="3359"/>
                </a:lnSpc>
              </a:pPr>
              <a:endParaRPr lang="en-US" sz="2400">
                <a:solidFill>
                  <a:srgbClr val="FFFFFF"/>
                </a:solidFill>
                <a:latin typeface="Crimson Roman"/>
              </a:endParaRP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Crimson Roman"/>
                </a:rPr>
                <a:t>Чувствительность  стафилококка к оксациллину (бета-лактамный антибиотик узкого спектра действия из пенициллинового класса) сегодня является основным показателем того, есть ли метициллинрезистентность. Альтернативой может служить также цефокситин. 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92112" y="803507"/>
              <a:ext cx="18573885" cy="3249382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1265273"/>
            <a:ext cx="14170716" cy="119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>
                <a:solidFill>
                  <a:srgbClr val="FFFFFF"/>
                </a:solidFill>
                <a:latin typeface="Crimson Roman"/>
              </a:rPr>
              <a:t>РЕЗУЛЬТАТЫ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7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71" b="2571"/>
          <a:stretch>
            <a:fillRect/>
          </a:stretch>
        </p:blipFill>
        <p:spPr>
          <a:xfrm>
            <a:off x="7217697" y="1860642"/>
            <a:ext cx="10367435" cy="73976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23925"/>
            <a:ext cx="5714585" cy="119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7200">
                <a:solidFill>
                  <a:srgbClr val="FFFFFF"/>
                </a:solidFill>
                <a:latin typeface="Crimson Roman"/>
              </a:rPr>
              <a:t>РЕЗУЛЬТАТЫ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6779" y="2986111"/>
            <a:ext cx="5358427" cy="551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8"/>
              </a:lnSpc>
            </a:pPr>
            <a:r>
              <a:rPr lang="en-US" sz="2503">
                <a:solidFill>
                  <a:srgbClr val="000000"/>
                </a:solidFill>
                <a:latin typeface="Crimson Roman"/>
              </a:rPr>
              <a:t>Разница количества пациентов с MRSA-инфекцией от общего количества пациентов по больнице- статистически значима. Уровень значимости данной взаимосвязи соответствует p&lt;0.05</a:t>
            </a:r>
          </a:p>
          <a:p>
            <a:pPr>
              <a:lnSpc>
                <a:spcPts val="6258"/>
              </a:lnSpc>
            </a:pPr>
            <a:endParaRPr lang="en-US" sz="2503">
              <a:solidFill>
                <a:srgbClr val="000000"/>
              </a:solidFill>
              <a:latin typeface="Crimson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5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110679" y="981075"/>
            <a:ext cx="7148621" cy="4021049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263" r="11" b="-924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79602" y="1023657"/>
            <a:ext cx="6886854" cy="7956934"/>
            <a:chOff x="0" y="0"/>
            <a:chExt cx="9182472" cy="10609245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0"/>
              <a:ext cx="9182472" cy="1372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36"/>
                </a:lnSpc>
              </a:pPr>
              <a:r>
                <a:rPr lang="en-US" sz="6305">
                  <a:solidFill>
                    <a:srgbClr val="FFFFFF"/>
                  </a:solidFill>
                  <a:latin typeface="Crimson Roman"/>
                </a:rPr>
                <a:t>ВЫВОД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32605"/>
              <a:ext cx="8512109" cy="8976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61"/>
                </a:lnSpc>
              </a:pPr>
              <a:r>
                <a:rPr lang="en-US" sz="2639">
                  <a:solidFill>
                    <a:srgbClr val="F2EAE7"/>
                  </a:solidFill>
                  <a:latin typeface="Crimson Roman"/>
                </a:rPr>
                <a:t>По результатам исследования видно, что процент пациентов с MRSA после введения программы СКАТ более, чем в три раза меньше, чем до ее введения с учетом погрешности. Таким образом гипотеза о том, что “Количество метициллинрезистентных Staphylococcus aureus в отделении гнойной хирургии сейчас значительно меньше, чем до введения программы профилактики их распространения” подтвердилась в пределах моего исследования.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110679" y="5284876"/>
            <a:ext cx="7148621" cy="4021049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81" r="11" b="-9261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7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44792" y="3471677"/>
            <a:ext cx="7198416" cy="901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FFFFFF"/>
                </a:solidFill>
                <a:latin typeface="Cormorant Garamond Light"/>
              </a:rPr>
              <a:t>БЛАГОДАРНОСТИ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15474" y="4857750"/>
            <a:ext cx="12857052" cy="283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2600" spc="215">
                <a:solidFill>
                  <a:srgbClr val="FFFFFF"/>
                </a:solidFill>
                <a:latin typeface="Crimson Roman Italics"/>
              </a:rPr>
              <a:t>В заключение хочу поблагодарить также Волохову Разию Юрьевну за руководство работой, за ее консультирование, своевременную проверку, предоставление необходимых материалов для исследования и т.п., Ноздрачеву Анну Николаевну за рецензирование работы, а также за помощь в обработке данных.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7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5968" y="449465"/>
            <a:ext cx="10527055" cy="1063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000000"/>
                </a:solidFill>
                <a:latin typeface="Crimson Roman"/>
              </a:rPr>
              <a:t>СПИСОК ЛИТЕРАТУРЫ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517651"/>
            <a:ext cx="14597525" cy="8062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2953" lvl="1" indent="-211477">
              <a:lnSpc>
                <a:spcPts val="4113"/>
              </a:lnSpc>
              <a:buFont typeface="Arial"/>
              <a:buChar char="•"/>
            </a:pPr>
            <a:r>
              <a:rPr lang="en-US" sz="1959" spc="162">
                <a:solidFill>
                  <a:srgbClr val="000000"/>
                </a:solidFill>
                <a:latin typeface="Crimson Roman Italics"/>
              </a:rPr>
              <a:t>Поляк М.С. Антибиотикотерапия проблемных инфекций (преодоление резистентности) — СПб.: Нестор-История, 2015 г. — 488с.</a:t>
            </a:r>
          </a:p>
          <a:p>
            <a:pPr marL="422953" lvl="1" indent="-211477">
              <a:lnSpc>
                <a:spcPts val="3487"/>
              </a:lnSpc>
              <a:buFont typeface="Arial"/>
              <a:buChar char="•"/>
            </a:pPr>
            <a:r>
              <a:rPr lang="en-US" sz="1959" spc="162">
                <a:solidFill>
                  <a:srgbClr val="000000"/>
                </a:solidFill>
                <a:latin typeface="Crimson Roman"/>
              </a:rPr>
              <a:t>Программа  СКАТ  (Стратегия  Контроля  Антимикробной  Терапии)  при  оказании стационарной  медицинской  помощи:  Российские  клинические  рекомендации  /  Под  ред.  С.  В.  Яковлева,  Н.  И.  Брико,  С.  В.  Сидоренко,  Д.  Н.  Проценко.  –  М.: Издательство «Перо», 2018.  – 156 с.</a:t>
            </a:r>
          </a:p>
          <a:p>
            <a:pPr marL="422953" lvl="1" indent="-211477">
              <a:lnSpc>
                <a:spcPts val="4113"/>
              </a:lnSpc>
              <a:buFont typeface="Arial"/>
              <a:buChar char="•"/>
            </a:pPr>
            <a:r>
              <a:rPr lang="en-US" sz="1959" spc="162">
                <a:solidFill>
                  <a:srgbClr val="000000"/>
                </a:solidFill>
                <a:latin typeface="Crimson Roman"/>
              </a:rPr>
              <a:t>Словарь медицинских терминов - Национальный медико-хирургический Центр имени Н.И. Пирогова» Министерства [Словарь] – Режим доступа: – www.pirogov-center.ru </a:t>
            </a:r>
          </a:p>
          <a:p>
            <a:pPr marL="422953" lvl="1" indent="-211477">
              <a:lnSpc>
                <a:spcPts val="4113"/>
              </a:lnSpc>
              <a:buFont typeface="Arial"/>
              <a:buChar char="•"/>
            </a:pPr>
            <a:r>
              <a:rPr lang="en-US" sz="1959" spc="162">
                <a:solidFill>
                  <a:srgbClr val="000000"/>
                </a:solidFill>
                <a:latin typeface="Crimson Roman"/>
              </a:rPr>
              <a:t>Методические указания – МУК 4.2.1890-04 Определение чувствительности микроорганизмов к антибактериальным препаратам / Центральный научно-исследовательский институт эпидемиологии (Н.А.Семина, С.В.Сидоренко); Государственный научный центр по антибиотикам (С.П.Резван, С.А.Грудинина); Научно-исследовательский институт антимикробной химиотерапии Смоленской государственной медицинской академии (Л.С.Страчунский, О.У.Стецюк, Р.С.Козлов, М.В.Эйдельштейн); Кафедра микробиологии и химиотерапии Российской медицинской академии последипломного образования (Е.А.Ведьмина, Л.Г.Столярова, И.В.Власова); Федеральная служба по надзору в сфере защиты прав потребителей и благополучия человека (З.С.Середа), 4 марта 2004 г.</a:t>
            </a:r>
          </a:p>
          <a:p>
            <a:pPr marL="422953" lvl="1" indent="-211477">
              <a:lnSpc>
                <a:spcPts val="4113"/>
              </a:lnSpc>
              <a:buFont typeface="Arial"/>
              <a:buChar char="•"/>
            </a:pPr>
            <a:r>
              <a:rPr lang="en-US" sz="1959" spc="162">
                <a:solidFill>
                  <a:srgbClr val="000000"/>
                </a:solidFill>
                <a:latin typeface="Crimson Roman"/>
              </a:rPr>
              <a:t>Библиотека постов MEDSTATISTIC об анализе медицинских данных / Д. Марапов, 2013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5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5811" y="4493694"/>
            <a:ext cx="14096379" cy="119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>
                <a:solidFill>
                  <a:srgbClr val="F2EAE7"/>
                </a:solidFill>
                <a:latin typeface="Crimson Roman"/>
              </a:rPr>
              <a:t>СПАСИБО ЗА ВНИМАНИЕ!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87513" y="4491154"/>
            <a:ext cx="828555" cy="10404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60253" y="4395833"/>
            <a:ext cx="1040810" cy="1231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7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16050" y="2720046"/>
            <a:ext cx="7340600" cy="6141379"/>
          </a:xfrm>
          <a:prstGeom prst="rect">
            <a:avLst/>
          </a:prstGeom>
          <a:solidFill>
            <a:srgbClr val="975030"/>
          </a:solidFill>
        </p:spPr>
      </p:sp>
      <p:sp>
        <p:nvSpPr>
          <p:cNvPr id="3" name="TextBox 3"/>
          <p:cNvSpPr txBox="1"/>
          <p:nvPr/>
        </p:nvSpPr>
        <p:spPr>
          <a:xfrm>
            <a:off x="2896842" y="538422"/>
            <a:ext cx="13269016" cy="133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7200">
                <a:solidFill>
                  <a:srgbClr val="F2EAE7"/>
                </a:solidFill>
                <a:latin typeface="Crimson Roman"/>
              </a:rPr>
              <a:t>Проблема и Актуальность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135776" y="2994116"/>
            <a:ext cx="5901148" cy="5593239"/>
            <a:chOff x="0" y="0"/>
            <a:chExt cx="7868197" cy="7457652"/>
          </a:xfrm>
        </p:grpSpPr>
        <p:sp>
          <p:nvSpPr>
            <p:cNvPr id="5" name="TextBox 5"/>
            <p:cNvSpPr txBox="1"/>
            <p:nvPr/>
          </p:nvSpPr>
          <p:spPr>
            <a:xfrm>
              <a:off x="0" y="1171994"/>
              <a:ext cx="7868197" cy="6285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2"/>
                </a:lnSpc>
              </a:pPr>
              <a:r>
                <a:rPr lang="en-US" sz="2515">
                  <a:solidFill>
                    <a:srgbClr val="FFFFFF"/>
                  </a:solidFill>
                  <a:latin typeface="Crimson Roman Italics"/>
                </a:rPr>
                <a:t>В настоящее время постоянно появляются новые микроорганизмы, устойчивые к воздействию антимикробных препаратов. Ежегодно фармацевтическая промышленность создает все больше препаратов для борьбы с развивающейся резистентностью бактерий. Пока проблему оставить позади невозможно.  Если распространение бактерий не остановится, то антибиотикотерапия перестанет существовать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7868197" cy="846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spc="76">
                  <a:solidFill>
                    <a:srgbClr val="FFFFFF"/>
                  </a:solidFill>
                  <a:latin typeface="Cormorant Garamond Bold Italics"/>
                </a:rPr>
                <a:t>Актуальность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531350" y="2720046"/>
            <a:ext cx="7340600" cy="6141379"/>
          </a:xfrm>
          <a:prstGeom prst="rect">
            <a:avLst/>
          </a:prstGeom>
          <a:solidFill>
            <a:srgbClr val="F2EAE7"/>
          </a:solidFill>
        </p:spPr>
      </p:sp>
      <p:grpSp>
        <p:nvGrpSpPr>
          <p:cNvPr id="8" name="Group 8"/>
          <p:cNvGrpSpPr/>
          <p:nvPr/>
        </p:nvGrpSpPr>
        <p:grpSpPr>
          <a:xfrm>
            <a:off x="10372257" y="3483598"/>
            <a:ext cx="5793600" cy="4164575"/>
            <a:chOff x="0" y="-76200"/>
            <a:chExt cx="7724801" cy="5552766"/>
          </a:xfrm>
        </p:grpSpPr>
        <p:sp>
          <p:nvSpPr>
            <p:cNvPr id="9" name="TextBox 9"/>
            <p:cNvSpPr txBox="1"/>
            <p:nvPr/>
          </p:nvSpPr>
          <p:spPr>
            <a:xfrm>
              <a:off x="0" y="1188213"/>
              <a:ext cx="7724801" cy="4288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Увеличение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числа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полирезистентных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штаммов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возбудителей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гнойных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и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гнойно-септических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заболеваний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в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итоге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влияет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на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эффективность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антибиотикотерапии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,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существенно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ограничивая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выбор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антимикробных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препаратов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,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пригодных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для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лечебных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 </a:t>
              </a:r>
              <a:r>
                <a:rPr lang="en-US" sz="2600" dirty="0" err="1">
                  <a:solidFill>
                    <a:srgbClr val="975030"/>
                  </a:solidFill>
                  <a:latin typeface="Crimson Roman Italics"/>
                </a:rPr>
                <a:t>целей</a:t>
              </a:r>
              <a:r>
                <a:rPr lang="en-US" sz="2600" dirty="0">
                  <a:solidFill>
                    <a:srgbClr val="975030"/>
                  </a:solidFill>
                  <a:latin typeface="Crimson Roman Italics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7724801" cy="84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spc="76">
                  <a:solidFill>
                    <a:srgbClr val="975030"/>
                  </a:solidFill>
                  <a:latin typeface="Cormorant Garamond Bold Italics"/>
                </a:rPr>
                <a:t>Проблема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7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52988" y="0"/>
            <a:ext cx="5535012" cy="10287000"/>
          </a:xfrm>
          <a:prstGeom prst="rect">
            <a:avLst/>
          </a:prstGeom>
          <a:solidFill>
            <a:srgbClr val="975030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31569" y="2370661"/>
            <a:ext cx="5042838" cy="10248306"/>
            <a:chOff x="0" y="0"/>
            <a:chExt cx="5001260" cy="10163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0" b="1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17030" t="2841" r="-17170" b="4693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412184" y="3432609"/>
            <a:ext cx="7731816" cy="4198210"/>
            <a:chOff x="0" y="0"/>
            <a:chExt cx="10309088" cy="5597613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10309088" cy="1562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20"/>
                </a:lnSpc>
              </a:pPr>
              <a:r>
                <a:rPr lang="en-US" sz="7200">
                  <a:solidFill>
                    <a:srgbClr val="F2EAE7"/>
                  </a:solidFill>
                  <a:latin typeface="Crimson Roman"/>
                </a:rPr>
                <a:t>ЦЕЛЬ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62183"/>
              <a:ext cx="9085592" cy="3535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60"/>
                </a:lnSpc>
              </a:pPr>
              <a:r>
                <a:rPr lang="en-US" sz="2900">
                  <a:solidFill>
                    <a:srgbClr val="F2EAE7"/>
                  </a:solidFill>
                  <a:latin typeface="Crimson Roman Italics"/>
                </a:rPr>
                <a:t>Сравнить количество метициллинрезистентных Staphylococcus aureus в отделении гнойной хирургии сейчас и до введения программы профилактики их распространения.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5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603988"/>
            <a:ext cx="6301600" cy="43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028700" y="345136"/>
            <a:ext cx="15599590" cy="8875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68"/>
              </a:lnSpc>
            </a:pPr>
            <a:r>
              <a:rPr lang="en-US" sz="3907">
                <a:solidFill>
                  <a:srgbClr val="FFFFFF"/>
                </a:solidFill>
                <a:latin typeface="Crimson Roman Italics"/>
              </a:rPr>
              <a:t>Для достижения цели были поставлены следующие задачи:</a:t>
            </a:r>
          </a:p>
          <a:p>
            <a:pPr marL="555897" lvl="1" indent="-277948">
              <a:lnSpc>
                <a:spcPts val="6436"/>
              </a:lnSpc>
              <a:buFont typeface="Arial"/>
              <a:buChar char="•"/>
            </a:pPr>
            <a:r>
              <a:rPr lang="en-US" sz="2574">
                <a:solidFill>
                  <a:srgbClr val="FFFFFF"/>
                </a:solidFill>
                <a:latin typeface="Crimson Roman Italics"/>
              </a:rPr>
              <a:t> Изучить литературу, связанную с MRSA, как возбудителями заболеваний, механизмами их действия, особенностями и локализацией</a:t>
            </a:r>
          </a:p>
          <a:p>
            <a:pPr marL="555897" lvl="1" indent="-277948">
              <a:lnSpc>
                <a:spcPts val="6436"/>
              </a:lnSpc>
              <a:buFont typeface="Arial"/>
              <a:buChar char="•"/>
            </a:pPr>
            <a:r>
              <a:rPr lang="en-US" sz="2574">
                <a:solidFill>
                  <a:srgbClr val="FFFFFF"/>
                </a:solidFill>
                <a:latin typeface="Crimson Roman Italics"/>
              </a:rPr>
              <a:t> Изучить механизмы работы программы “Стратегии Контроля Антимикробной Терапии”, данные больничных алгоритмов на инфекции MRSA.</a:t>
            </a:r>
          </a:p>
          <a:p>
            <a:pPr marL="555897" lvl="1" indent="-277948">
              <a:lnSpc>
                <a:spcPts val="6436"/>
              </a:lnSpc>
              <a:buFont typeface="Arial"/>
              <a:buChar char="•"/>
            </a:pPr>
            <a:r>
              <a:rPr lang="en-US" sz="2574">
                <a:solidFill>
                  <a:srgbClr val="FFFFFF"/>
                </a:solidFill>
                <a:latin typeface="Crimson Roman Italics"/>
              </a:rPr>
              <a:t> Провести сравнение эффективности программы, сопоставив текущие данные по больнице и данные до введения программы.</a:t>
            </a:r>
          </a:p>
          <a:p>
            <a:pPr marL="555897" lvl="1" indent="-277948">
              <a:lnSpc>
                <a:spcPts val="6436"/>
              </a:lnSpc>
              <a:buFont typeface="Arial"/>
              <a:buChar char="•"/>
            </a:pPr>
            <a:r>
              <a:rPr lang="en-US" sz="2574">
                <a:solidFill>
                  <a:srgbClr val="FFFFFF"/>
                </a:solidFill>
                <a:latin typeface="Crimson Roman Italics"/>
              </a:rPr>
              <a:t>Представить результаты исследования с учетом погрешности, подвести итоги</a:t>
            </a:r>
          </a:p>
          <a:p>
            <a:pPr marL="555897" lvl="1" indent="-277948">
              <a:lnSpc>
                <a:spcPts val="6436"/>
              </a:lnSpc>
              <a:buFont typeface="Arial"/>
              <a:buChar char="•"/>
            </a:pPr>
            <a:r>
              <a:rPr lang="en-US" sz="2574">
                <a:solidFill>
                  <a:srgbClr val="FFFFFF"/>
                </a:solidFill>
                <a:latin typeface="Crimson Roman Italics"/>
              </a:rPr>
              <a:t>Опираясь на полученные сведения, сделать вывод о продуктивности программы “Стратегии Контроля Антимикробной Терапии” в пределах моего исследования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1242" y="3143705"/>
            <a:ext cx="10665516" cy="3847782"/>
            <a:chOff x="0" y="0"/>
            <a:chExt cx="14220688" cy="5130377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4220688" cy="1996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9600">
                  <a:solidFill>
                    <a:srgbClr val="975030"/>
                  </a:solidFill>
                  <a:latin typeface="Crimson Roman"/>
                </a:rPr>
                <a:t>Рабочая гипотеза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96277" y="2811395"/>
              <a:ext cx="13228134" cy="2318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100">
                  <a:solidFill>
                    <a:srgbClr val="141414"/>
                  </a:solidFill>
                  <a:latin typeface="Crimson Roman Italics"/>
                </a:rPr>
                <a:t>Количество метициллинрезистентных Staphylococcus aureus в отделении гнойной хирургии сейчас значительно меньше, чем до введения программы профилактики их распространения.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829902"/>
            <a:ext cx="4358500" cy="2912154"/>
            <a:chOff x="0" y="0"/>
            <a:chExt cx="5811334" cy="3882872"/>
          </a:xfrm>
        </p:grpSpPr>
        <p:sp>
          <p:nvSpPr>
            <p:cNvPr id="3" name="TextBox 3"/>
            <p:cNvSpPr txBox="1"/>
            <p:nvPr/>
          </p:nvSpPr>
          <p:spPr>
            <a:xfrm>
              <a:off x="0" y="-57150"/>
              <a:ext cx="1955800" cy="13563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0"/>
                </a:lnSpc>
              </a:pPr>
              <a:r>
                <a:rPr lang="en-US" sz="6400">
                  <a:solidFill>
                    <a:srgbClr val="975030"/>
                  </a:solidFill>
                  <a:latin typeface="Cormorant Garamond Light"/>
                </a:rPr>
                <a:t>01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01321"/>
              <a:ext cx="5811334" cy="1481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100">
                  <a:solidFill>
                    <a:srgbClr val="975030"/>
                  </a:solidFill>
                  <a:latin typeface="Crimson Roman"/>
                </a:rPr>
                <a:t>Метициллинрезистентные Staphylococcus aureus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64750" y="1829902"/>
            <a:ext cx="4358500" cy="3298802"/>
            <a:chOff x="0" y="0"/>
            <a:chExt cx="5811334" cy="4398402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1955800" cy="1356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0"/>
                </a:lnSpc>
              </a:pPr>
              <a:r>
                <a:rPr lang="en-US" sz="6400">
                  <a:solidFill>
                    <a:srgbClr val="975030"/>
                  </a:solidFill>
                  <a:latin typeface="Cormorant Garamond Light"/>
                </a:rPr>
                <a:t>02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411295"/>
              <a:ext cx="5811334" cy="1987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975030"/>
                  </a:solidFill>
                  <a:latin typeface="Crimson Roman"/>
                </a:rPr>
                <a:t>Методология выявления “метициллинрезистентности” стафилококков.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900800" y="1704301"/>
            <a:ext cx="4358500" cy="2809274"/>
            <a:chOff x="0" y="0"/>
            <a:chExt cx="5811334" cy="3745699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1955800" cy="1356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0"/>
                </a:lnSpc>
              </a:pPr>
              <a:r>
                <a:rPr lang="en-US" sz="6400">
                  <a:solidFill>
                    <a:srgbClr val="975030"/>
                  </a:solidFill>
                  <a:latin typeface="Cormorant Garamond Light"/>
                </a:rPr>
                <a:t>03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11295"/>
              <a:ext cx="5811334" cy="133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endParaRPr/>
            </a:p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975030"/>
                  </a:solidFill>
                  <a:latin typeface="Crimson Roman"/>
                </a:rPr>
                <a:t>Исследовательская часть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0830" y="55144"/>
            <a:ext cx="6733920" cy="1594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6"/>
              </a:lnSpc>
              <a:spcBef>
                <a:spcPct val="0"/>
              </a:spcBef>
            </a:pPr>
            <a:r>
              <a:rPr lang="en-US" sz="8182">
                <a:solidFill>
                  <a:srgbClr val="604439"/>
                </a:solidFill>
                <a:latin typeface="Crimson Roman"/>
              </a:rPr>
              <a:t>Содержание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6341" y="5075901"/>
            <a:ext cx="4743218" cy="424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1.1.  Метициллинрезистентность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стафилококков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  <a:p>
            <a:pPr>
              <a:lnSpc>
                <a:spcPts val="3680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1.2. 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Характеристика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стафилококков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как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возбудителей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заболеваний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  <a:p>
            <a:pPr>
              <a:lnSpc>
                <a:spcPts val="3680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1.3. 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Адгезия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и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защитные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механизмы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стафилококков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  <a:p>
            <a:pPr>
              <a:lnSpc>
                <a:spcPts val="3680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1.4.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Клинически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выраженные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проявления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инфекции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  <a:p>
            <a:pPr>
              <a:lnSpc>
                <a:spcPts val="3680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1.5.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Антимикробные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препараты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64750" y="5435681"/>
            <a:ext cx="4743218" cy="3822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7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2.1.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Методология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выявления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“метициллинрезистентности”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стафилококков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  <a:p>
            <a:pPr>
              <a:lnSpc>
                <a:spcPts val="4347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2.2. 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Программа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СКАТ (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Стратегия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Контроля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Антимикробной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Терапии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)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при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оказании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стационарной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медицинской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помощи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00800" y="5075901"/>
            <a:ext cx="4358500" cy="25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4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3.1.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Материалы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и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методы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  <a:p>
            <a:pPr>
              <a:lnSpc>
                <a:spcPts val="5014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3.2.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Результаты</a:t>
            </a: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 и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обсуждение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  <a:p>
            <a:pPr>
              <a:lnSpc>
                <a:spcPts val="5014"/>
              </a:lnSpc>
            </a:pPr>
            <a:r>
              <a:rPr lang="en-US" sz="2300" i="1" dirty="0">
                <a:solidFill>
                  <a:srgbClr val="000000"/>
                </a:solidFill>
                <a:latin typeface="Crimson Roman"/>
              </a:rPr>
              <a:t>3.3. </a:t>
            </a: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Выводы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  <a:p>
            <a:pPr>
              <a:lnSpc>
                <a:spcPts val="5014"/>
              </a:lnSpc>
            </a:pPr>
            <a:r>
              <a:rPr lang="en-US" sz="2300" i="1" dirty="0" err="1">
                <a:solidFill>
                  <a:srgbClr val="000000"/>
                </a:solidFill>
                <a:latin typeface="Crimson Roman"/>
              </a:rPr>
              <a:t>Заключение</a:t>
            </a:r>
            <a:endParaRPr lang="en-US" sz="2300" i="1" dirty="0">
              <a:solidFill>
                <a:srgbClr val="000000"/>
              </a:solidFill>
              <a:latin typeface="Crimson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5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536" r="914"/>
          <a:stretch>
            <a:fillRect/>
          </a:stretch>
        </p:blipFill>
        <p:spPr>
          <a:xfrm>
            <a:off x="0" y="-954405"/>
            <a:ext cx="7822581" cy="60979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14674" y="2751438"/>
            <a:ext cx="6603839" cy="5675132"/>
            <a:chOff x="0" y="-76200"/>
            <a:chExt cx="8805119" cy="7566842"/>
          </a:xfrm>
        </p:grpSpPr>
        <p:sp>
          <p:nvSpPr>
            <p:cNvPr id="4" name="TextBox 4"/>
            <p:cNvSpPr txBox="1"/>
            <p:nvPr/>
          </p:nvSpPr>
          <p:spPr>
            <a:xfrm>
              <a:off x="0" y="-76200"/>
              <a:ext cx="8805119" cy="3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59"/>
                </a:lnSpc>
              </a:pPr>
              <a:r>
                <a:rPr lang="en-US" sz="5599">
                  <a:solidFill>
                    <a:srgbClr val="F2EAE7"/>
                  </a:solidFill>
                  <a:latin typeface="Crimson Roman"/>
                </a:rPr>
                <a:t>МЕТИЦИЛЛИН-РЕЗИСТЕНТНОСТЬ СТАФИЛОКОККОВ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10947"/>
              <a:ext cx="8408435" cy="3879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-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это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один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из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вариантов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множественной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устойчивости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микроорганизмов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определенной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родовой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принадлежности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к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антибиотикам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разных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групп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.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Имеет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ряд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важных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 </a:t>
              </a:r>
              <a:r>
                <a:rPr lang="en-US" sz="2800" dirty="0" err="1">
                  <a:solidFill>
                    <a:srgbClr val="F2EAE7"/>
                  </a:solidFill>
                  <a:latin typeface="Crimson Roman Italics"/>
                </a:rPr>
                <a:t>особенностей</a:t>
              </a:r>
              <a:r>
                <a:rPr lang="en-US" sz="2800" dirty="0">
                  <a:solidFill>
                    <a:srgbClr val="F2EAE7"/>
                  </a:solidFill>
                  <a:latin typeface="Crimson Roman Italics"/>
                </a:rPr>
                <a:t>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50214"/>
          <a:stretch>
            <a:fillRect/>
          </a:stretch>
        </p:blipFill>
        <p:spPr>
          <a:xfrm>
            <a:off x="13518066" y="693272"/>
            <a:ext cx="3566845" cy="26810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287" t="8646" r="1287"/>
          <a:stretch>
            <a:fillRect/>
          </a:stretch>
        </p:blipFill>
        <p:spPr>
          <a:xfrm>
            <a:off x="0" y="5395378"/>
            <a:ext cx="7822581" cy="48916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883731"/>
            <a:ext cx="9853037" cy="63745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14978" y="2965040"/>
            <a:ext cx="6328317" cy="600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7"/>
              </a:lnSpc>
            </a:pPr>
            <a:r>
              <a:rPr lang="en-US" sz="2300">
                <a:solidFill>
                  <a:srgbClr val="000000"/>
                </a:solidFill>
                <a:latin typeface="Crimson Roman"/>
              </a:rPr>
              <a:t>Программа представляет собой свод рекомендованных действий и советов, направленных на борьбу с устойчивостью микробов к антибиотическим препаратам, а также освещает перечень вопросов, связанных с рациональным применением антимикробных препаратов. Целью настоящих практических рекомендаций являются: </a:t>
            </a:r>
          </a:p>
          <a:p>
            <a:pPr marL="496571" lvl="1" indent="-248285">
              <a:lnSpc>
                <a:spcPts val="434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Roman"/>
              </a:rPr>
              <a:t>оптимизация применения АМП в стационарах РФ; </a:t>
            </a:r>
          </a:p>
          <a:p>
            <a:pPr marL="496570" lvl="1" indent="-248285">
              <a:lnSpc>
                <a:spcPts val="4347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Roman"/>
              </a:rPr>
              <a:t>сдерживание антибиотикорезистентности.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7841" y="577076"/>
            <a:ext cx="1858368" cy="187792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915222" y="1028700"/>
            <a:ext cx="5770306" cy="2158409"/>
            <a:chOff x="0" y="0"/>
            <a:chExt cx="7693741" cy="2877878"/>
          </a:xfrm>
        </p:grpSpPr>
        <p:sp>
          <p:nvSpPr>
            <p:cNvPr id="6" name="TextBox 6"/>
            <p:cNvSpPr txBox="1"/>
            <p:nvPr/>
          </p:nvSpPr>
          <p:spPr>
            <a:xfrm>
              <a:off x="0" y="180975"/>
              <a:ext cx="7693741" cy="1751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34"/>
                </a:lnSpc>
              </a:pPr>
              <a:r>
                <a:rPr lang="en-US" sz="9534">
                  <a:solidFill>
                    <a:srgbClr val="975030"/>
                  </a:solidFill>
                  <a:latin typeface="Cormorant Garamond Light"/>
                </a:rPr>
                <a:t>СКАТ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358701"/>
              <a:ext cx="6442313" cy="519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4221" y="3225426"/>
            <a:ext cx="14019558" cy="4170684"/>
            <a:chOff x="0" y="0"/>
            <a:chExt cx="18692744" cy="5560912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8692744" cy="45684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0"/>
                </a:lnSpc>
              </a:pPr>
              <a:r>
                <a:rPr lang="en-US" sz="4100">
                  <a:solidFill>
                    <a:srgbClr val="975030"/>
                  </a:solidFill>
                  <a:latin typeface="Crimson Roman"/>
                </a:rPr>
                <a:t>ИССЛЕДОВАНИЕ КОЛИЧЕСТВА МЕТИЦИЛЛИНРЕЗИСТЕНТНЫХ STAPHYLOCOCCUS AUREUS В ОТДЕЛЕНИИ ГНОЙНОЙ ХИРУРГИИ СЕЙЧАС И ДО ВВЕДЕНИЯ ПРОГРАММЫ ПРОФИЛАКТИКИ ИХ РАСПРОСТРАНЕНИЯ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564925" y="4990706"/>
              <a:ext cx="11562894" cy="570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60414" y="6655119"/>
            <a:ext cx="2367173" cy="5379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7960414" y="2547790"/>
            <a:ext cx="2367173" cy="5379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871</Words>
  <Application>Microsoft Office PowerPoint</Application>
  <PresentationFormat>Произвольный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Crimson Roman Italics</vt:lpstr>
      <vt:lpstr>Arial</vt:lpstr>
      <vt:lpstr>Cormorant Garamond Bold Italics</vt:lpstr>
      <vt:lpstr>Cormorant Garamond Light</vt:lpstr>
      <vt:lpstr>Calibri</vt:lpstr>
      <vt:lpstr>Crimson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Метициллинрезистентные Staphylococcus aureus и оценка программы профилактики их распространения</dc:title>
  <cp:lastModifiedBy>Светлана Гюнгюр</cp:lastModifiedBy>
  <cp:revision>3</cp:revision>
  <dcterms:created xsi:type="dcterms:W3CDTF">2006-08-16T00:00:00Z</dcterms:created>
  <dcterms:modified xsi:type="dcterms:W3CDTF">2021-02-12T20:17:50Z</dcterms:modified>
  <dc:identifier>DAEV8f60uTQ</dc:identifier>
</cp:coreProperties>
</file>