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RMaUqL/Ive4xdcVWPdD7sG/Z4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5A0A8CA-7C35-4F9F-9253-3004B38FD48E}">
  <a:tblStyle styleId="{25A0A8CA-7C35-4F9F-9253-3004B38FD4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b8532d75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b8532d75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bb8532d752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cc7f80f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cc7f80f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bcc7f80fb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ZO_FQMSHnNva9-GOZdQnkMUb5NQnXS6g48LYj_7AWI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AIQAP9b4ocy6P_-ntcf-nZYTdtFWrll/ed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EiIL80Vvkzw8XPbLyjTZE1fGzgQPyFg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39589" y="1269813"/>
            <a:ext cx="7772400" cy="181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 dirty="0" smtClean="0">
                <a:latin typeface="Arial"/>
                <a:ea typeface="Arial"/>
                <a:cs typeface="Arial"/>
                <a:sym typeface="Arial"/>
              </a:rPr>
              <a:t>ПЕРСОНАЛЬНЫЙ ДИЕТОЛОГ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609600" y="3782107"/>
            <a:ext cx="8193741" cy="231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ВЫПОЛНИЛ: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ученик 10 В класса ГБОУ школа №1505 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Колосов Андрей Юрьевич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НАУЧНЫЙ РУКОВОДИТЕЛЬ учитель 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биологии школа № 1505:</a:t>
            </a:r>
          </a:p>
          <a:p>
            <a:pPr algn="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Ноздрачева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Анна Николаевна</a:t>
            </a:r>
            <a:r>
              <a:rPr lang="ru-RU" sz="224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24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Методы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621000" y="1665575"/>
            <a:ext cx="77769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</a:rPr>
              <a:t>Составлен двухнедельный </a:t>
            </a:r>
            <a:r>
              <a:rPr lang="ru-RU" sz="2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план персонального питания</a:t>
            </a:r>
            <a:r>
              <a:rPr lang="ru-RU" sz="2100">
                <a:solidFill>
                  <a:schemeClr val="dk1"/>
                </a:solidFill>
              </a:rPr>
              <a:t> для испытуемого.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61" name="Google Shape;161;p10" descr="Диетология - Республиканская больница им. В.А.Баранов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688" y="2876843"/>
            <a:ext cx="5038185" cy="336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457200" y="233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Результаты и обсуждения</a:t>
            </a: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0" y="1535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1514900" y="2333775"/>
            <a:ext cx="27738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776" y="2241650"/>
            <a:ext cx="6060924" cy="36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b8532d752_0_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/>
              <a:t>Результаты и обсуждения</a:t>
            </a:r>
            <a:endParaRPr sz="4800" b="1"/>
          </a:p>
        </p:txBody>
      </p:sp>
      <p:sp>
        <p:nvSpPr>
          <p:cNvPr id="176" name="Google Shape;176;gbb8532d752_0_3"/>
          <p:cNvSpPr txBox="1"/>
          <p:nvPr/>
        </p:nvSpPr>
        <p:spPr>
          <a:xfrm>
            <a:off x="457200" y="2514750"/>
            <a:ext cx="8608200" cy="30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Питаясь правильно можно уменьшить свою массу.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За один месяц правильного питания по персональному плану испытуемый, потерял около трех килограмм массы.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</a:rPr>
              <a:t>3. Рацион питания соответствует требованиям.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2400">
                <a:solidFill>
                  <a:schemeClr val="dk1"/>
                </a:solidFill>
              </a:rPr>
              <a:t>4. Гипотеза подтвердилась.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cc7f80fb5_0_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Результаты и обсуждения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bcc7f80fb5_0_7"/>
          <p:cNvSpPr txBox="1"/>
          <p:nvPr/>
        </p:nvSpPr>
        <p:spPr>
          <a:xfrm>
            <a:off x="603600" y="1547075"/>
            <a:ext cx="8083200" cy="4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>
                <a:solidFill>
                  <a:schemeClr val="dk1"/>
                </a:solidFill>
              </a:rPr>
              <a:t>Для более достоверных данных следует продолжить питание по персональному питанию в течении 1-2 месяцев. Если масса испытуемого продолжит уменьшаться или останется на прежнем уровне, следует добавить физическую нагрузку и составить новый персональный план питания. Также не следует сразу отказываться от персонального питания и переходить на обычное питание, так как метаболизм испытуемого сильно изменился. При быстром переходе к обычному питанию, испытуемый может начать набирать лишний вес.</a:t>
            </a:r>
            <a:endParaRPr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Благодарность</a:t>
            </a:r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subTitle" idx="1"/>
          </p:nvPr>
        </p:nvSpPr>
        <p:spPr>
          <a:xfrm>
            <a:off x="295225" y="3146304"/>
            <a:ext cx="83529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Выражаю особую благодарность </a:t>
            </a:r>
            <a:r>
              <a:rPr lang="ru-RU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Ноздрачевой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Анне Николаевне, за полезные советы и консультации.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43927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 dirty="0">
                <a:latin typeface="Arial"/>
                <a:ea typeface="Arial"/>
                <a:cs typeface="Arial"/>
                <a:sym typeface="Arial"/>
              </a:rPr>
              <a:t>Список литературы</a:t>
            </a:r>
            <a:endParaRPr dirty="0"/>
          </a:p>
        </p:txBody>
      </p:sp>
      <p:sp>
        <p:nvSpPr>
          <p:cNvPr id="195" name="Google Shape;195;p13"/>
          <p:cNvSpPr txBox="1"/>
          <p:nvPr/>
        </p:nvSpPr>
        <p:spPr>
          <a:xfrm>
            <a:off x="403287" y="1064365"/>
            <a:ext cx="82296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400" dirty="0" smtClean="0"/>
              <a:t>1. 	</a:t>
            </a:r>
            <a:r>
              <a:rPr lang="ru-RU" sz="2400" dirty="0" err="1" smtClean="0"/>
              <a:t>Амбросьева</a:t>
            </a:r>
            <a:r>
              <a:rPr lang="ru-RU" sz="2400" dirty="0" smtClean="0"/>
              <a:t>, Е.Д. Физиология питания. Учебник / Е.Д. </a:t>
            </a:r>
            <a:r>
              <a:rPr lang="ru-RU" sz="2400" dirty="0" err="1" smtClean="0"/>
              <a:t>Амбросьева</a:t>
            </a:r>
            <a:r>
              <a:rPr lang="ru-RU" sz="2400" dirty="0" smtClean="0"/>
              <a:t>. - М.: </a:t>
            </a:r>
            <a:r>
              <a:rPr lang="ru-RU" sz="2400" dirty="0" err="1" smtClean="0"/>
              <a:t>КноРус</a:t>
            </a:r>
            <a:r>
              <a:rPr lang="ru-RU" sz="2400" dirty="0" smtClean="0"/>
              <a:t>, 2015. - 384 </a:t>
            </a:r>
            <a:r>
              <a:rPr lang="ru-RU" sz="2400" dirty="0" err="1" smtClean="0"/>
              <a:t>c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Аэрогриль</a:t>
            </a:r>
            <a:r>
              <a:rPr lang="ru-RU" sz="2400" dirty="0" smtClean="0"/>
              <a:t>. Основа здорового питания. - Москва: </a:t>
            </a:r>
            <a:r>
              <a:rPr lang="ru-RU" sz="2400" dirty="0" err="1" smtClean="0"/>
              <a:t>Гостехиздат</a:t>
            </a:r>
            <a:r>
              <a:rPr lang="ru-RU" sz="2400" dirty="0" smtClean="0"/>
              <a:t>, 2002.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Базеко</a:t>
            </a:r>
            <a:r>
              <a:rPr lang="ru-RU" sz="2400" dirty="0" smtClean="0"/>
              <a:t>, Н. П. Все секреты здорового питания / Н.П. </a:t>
            </a:r>
            <a:r>
              <a:rPr lang="ru-RU" sz="2400" dirty="0" err="1" smtClean="0"/>
              <a:t>Базеко</a:t>
            </a:r>
            <a:r>
              <a:rPr lang="ru-RU" sz="2400" dirty="0" smtClean="0"/>
              <a:t>, С.И. </a:t>
            </a:r>
            <a:r>
              <a:rPr lang="ru-RU" sz="2400" dirty="0" err="1" smtClean="0"/>
              <a:t>Пиманов</a:t>
            </a:r>
            <a:r>
              <a:rPr lang="ru-RU" sz="2400" dirty="0" smtClean="0"/>
              <a:t>. - М.: Медицинская литература, 2003.</a:t>
            </a:r>
          </a:p>
          <a:p>
            <a:r>
              <a:rPr lang="ru-RU" sz="2400" dirty="0" smtClean="0"/>
              <a:t>4. </a:t>
            </a:r>
            <a:r>
              <a:rPr lang="ru-RU" sz="2400" dirty="0" smtClean="0"/>
              <a:t>Воробьев </a:t>
            </a:r>
            <a:r>
              <a:rPr lang="ru-RU" sz="2400" dirty="0" smtClean="0"/>
              <a:t>Р.И. Питание и здоровье. - М.: Медицина. 2010.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Мартинчик</a:t>
            </a:r>
            <a:r>
              <a:rPr lang="ru-RU" sz="2400" dirty="0" smtClean="0"/>
              <a:t>, А.Н. Физиология питания: Учебник / А.Н. </a:t>
            </a:r>
            <a:r>
              <a:rPr lang="ru-RU" sz="2400" dirty="0" err="1" smtClean="0"/>
              <a:t>Мартинчик</a:t>
            </a:r>
            <a:r>
              <a:rPr lang="ru-RU" sz="2400" dirty="0" smtClean="0"/>
              <a:t>. - М.: </a:t>
            </a:r>
            <a:r>
              <a:rPr lang="ru-RU" sz="2400" dirty="0" err="1" smtClean="0"/>
              <a:t>Academia</a:t>
            </a:r>
            <a:r>
              <a:rPr lang="ru-RU" sz="2400" dirty="0" smtClean="0"/>
              <a:t>, 2016.</a:t>
            </a:r>
          </a:p>
          <a:p>
            <a:r>
              <a:rPr lang="ru-RU" sz="2400" dirty="0" smtClean="0"/>
              <a:t>6. Всемирная </a:t>
            </a:r>
            <a:r>
              <a:rPr lang="ru-RU" sz="2400" dirty="0" smtClean="0"/>
              <a:t>организация здравоохранения, 2010., Глобальные рекомендации по физической активности для здоровья, с. 24-27</a:t>
            </a:r>
          </a:p>
          <a:p>
            <a:r>
              <a:rPr lang="ru-RU" sz="2400" dirty="0" smtClean="0"/>
              <a:t>7.</a:t>
            </a:r>
            <a:r>
              <a:rPr lang="ru-RU" sz="2400" dirty="0" smtClean="0"/>
              <a:t> </a:t>
            </a:r>
            <a:r>
              <a:rPr lang="ru-RU" sz="2400" dirty="0" smtClean="0"/>
              <a:t>Здоровое </a:t>
            </a:r>
            <a:r>
              <a:rPr lang="ru-RU" sz="2400" dirty="0" smtClean="0"/>
              <a:t>питание / Бюллетень ВОЗ. – 2018.</a:t>
            </a: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Актуальность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49000" y="1261850"/>
            <a:ext cx="8280900" cy="2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100">
                <a:solidFill>
                  <a:schemeClr val="dk1"/>
                </a:solidFill>
              </a:rPr>
              <a:t>Испытуемый </a:t>
            </a:r>
            <a:r>
              <a:rPr lang="ru-RU" sz="2100" i="0" u="none" strike="noStrike" cap="none">
                <a:solidFill>
                  <a:schemeClr val="dk1"/>
                </a:solidFill>
              </a:rPr>
              <a:t>считает, что имеет избыточный вес из-за неправильного питания. Он хочет похудеть</a:t>
            </a:r>
            <a:r>
              <a:rPr lang="ru-RU" sz="2100">
                <a:solidFill>
                  <a:schemeClr val="dk1"/>
                </a:solidFill>
              </a:rPr>
              <a:t> не </a:t>
            </a:r>
            <a:r>
              <a:rPr lang="ru-RU" sz="2100" i="0" u="none" strike="noStrike" cap="none">
                <a:solidFill>
                  <a:schemeClr val="dk1"/>
                </a:solidFill>
              </a:rPr>
              <a:t>отказыва</a:t>
            </a:r>
            <a:r>
              <a:rPr lang="ru-RU" sz="2100">
                <a:solidFill>
                  <a:schemeClr val="dk1"/>
                </a:solidFill>
              </a:rPr>
              <a:t>ясь</a:t>
            </a:r>
            <a:r>
              <a:rPr lang="ru-RU" sz="2100" i="0" u="none" strike="noStrike" cap="none">
                <a:solidFill>
                  <a:schemeClr val="dk1"/>
                </a:solidFill>
              </a:rPr>
              <a:t> от вкусовых предпочтений. </a:t>
            </a:r>
            <a:r>
              <a:rPr lang="ru-RU" sz="2100">
                <a:solidFill>
                  <a:schemeClr val="dk1"/>
                </a:solidFill>
              </a:rPr>
              <a:t>Е</a:t>
            </a:r>
            <a:r>
              <a:rPr lang="ru-RU" sz="2100" i="0" u="none" strike="noStrike" cap="none">
                <a:solidFill>
                  <a:schemeClr val="dk1"/>
                </a:solidFill>
              </a:rPr>
              <a:t>му нужен полноценный завтрак, обед и ужин. </a:t>
            </a:r>
            <a:r>
              <a:rPr lang="ru-RU" sz="2100">
                <a:solidFill>
                  <a:schemeClr val="dk1"/>
                </a:solidFill>
              </a:rPr>
              <a:t>В итоге б</a:t>
            </a:r>
            <a:r>
              <a:rPr lang="ru-RU" sz="2100" i="0" u="none" strike="noStrike" cap="none">
                <a:solidFill>
                  <a:schemeClr val="dk1"/>
                </a:solidFill>
              </a:rPr>
              <a:t>ыл составлен персональный план питания, по которому</a:t>
            </a:r>
            <a:r>
              <a:rPr lang="ru-RU" sz="2100">
                <a:solidFill>
                  <a:schemeClr val="dk1"/>
                </a:solidFill>
              </a:rPr>
              <a:t> испытуемый</a:t>
            </a:r>
            <a:r>
              <a:rPr lang="ru-RU" sz="2100" i="0" u="none" strike="noStrike" cap="none">
                <a:solidFill>
                  <a:schemeClr val="dk1"/>
                </a:solidFill>
              </a:rPr>
              <a:t> будет питаться 1 месяц, чтобы можно было увидеть результат.</a:t>
            </a:r>
            <a:endParaRPr sz="2100" i="0" u="none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i="0" u="none" strike="noStrike" cap="none">
                <a:solidFill>
                  <a:schemeClr val="dk1"/>
                </a:solidFill>
              </a:rPr>
              <a:t/>
            </a:r>
            <a:br>
              <a:rPr lang="ru-RU" sz="2100" i="0" u="none" strike="noStrike" cap="none">
                <a:solidFill>
                  <a:schemeClr val="dk1"/>
                </a:solidFill>
              </a:rPr>
            </a:br>
            <a:endParaRPr sz="21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96" name="Google Shape;96;p2" descr="Диетология в Москве на Алтуфьевском шосс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3789040"/>
            <a:ext cx="2376264" cy="278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9388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Цель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95525" y="2060851"/>
            <a:ext cx="87486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100" dirty="0">
                <a:solidFill>
                  <a:schemeClr val="dk1"/>
                </a:solidFill>
              </a:rPr>
              <a:t>Составление персонального плана питания на 1 месяц для конкретного испытуемого с целью снижения массы.</a:t>
            </a:r>
            <a:endParaRPr sz="2100" dirty="0"/>
          </a:p>
        </p:txBody>
      </p:sp>
      <p:sp>
        <p:nvSpPr>
          <p:cNvPr id="104" name="Google Shape;104;p3"/>
          <p:cNvSpPr txBox="1"/>
          <p:nvPr/>
        </p:nvSpPr>
        <p:spPr>
          <a:xfrm>
            <a:off x="611550" y="3284975"/>
            <a:ext cx="8029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3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Гипотеза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611560" y="4365104"/>
            <a:ext cx="8280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3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i="0" u="none" strike="noStrike" cap="none" dirty="0">
                <a:solidFill>
                  <a:schemeClr val="dk1"/>
                </a:solidFill>
              </a:rPr>
              <a:t>Питаясь правильно, можно избавиться от лишнего веса.</a:t>
            </a:r>
            <a:endParaRPr sz="21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Задачи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530125" y="1170975"/>
            <a:ext cx="8208900" cy="22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i="0" u="none" strike="noStrike" cap="none">
                <a:solidFill>
                  <a:schemeClr val="dk1"/>
                </a:solidFill>
              </a:rPr>
              <a:t>Изучить по литературным данным основы диетологии.</a:t>
            </a:r>
            <a:endParaRPr sz="2100" i="0" u="none" strike="noStrike" cap="none">
              <a:solidFill>
                <a:schemeClr val="dk1"/>
              </a:solidFill>
            </a:endParaRPr>
          </a:p>
          <a:p>
            <a:pPr marL="3429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i="0" u="none" strike="noStrike" cap="none">
                <a:solidFill>
                  <a:schemeClr val="dk1"/>
                </a:solidFill>
              </a:rPr>
              <a:t>Проанализировать рацион питания мужчины 41 год.</a:t>
            </a:r>
            <a:endParaRPr sz="2100"/>
          </a:p>
          <a:p>
            <a:pPr marL="3429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i="0" u="none" strike="noStrike" cap="none">
                <a:solidFill>
                  <a:schemeClr val="dk1"/>
                </a:solidFill>
              </a:rPr>
              <a:t>Узнать предпочтения в еде у мужчины 41 год.</a:t>
            </a:r>
            <a:endParaRPr sz="2100"/>
          </a:p>
          <a:p>
            <a:pPr marL="3429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i="0" u="none" strike="noStrike" cap="none">
                <a:solidFill>
                  <a:schemeClr val="dk1"/>
                </a:solidFill>
              </a:rPr>
              <a:t>Составить и опробовать персональный план питания для мужчины 41 год.</a:t>
            </a:r>
            <a:endParaRPr sz="2100"/>
          </a:p>
          <a:p>
            <a:pPr marL="3429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i="0" u="none" strike="noStrike" cap="none">
                <a:solidFill>
                  <a:schemeClr val="dk1"/>
                </a:solidFill>
              </a:rPr>
              <a:t>Узнать как влияет правильное питание на массу мужчину 41 год.</a:t>
            </a:r>
            <a:endParaRPr sz="21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12" name="Google Shape;112;p4" descr="Диетолог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649" y="3639999"/>
            <a:ext cx="3887125" cy="29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Объект и материалы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539550" y="1676610"/>
            <a:ext cx="80649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dirty="0">
                <a:solidFill>
                  <a:schemeClr val="dk1"/>
                </a:solidFill>
              </a:rPr>
              <a:t>Испытуемый - м</a:t>
            </a:r>
            <a:r>
              <a:rPr lang="ru-RU" sz="2100" i="0" u="none" strike="noStrike" cap="none" dirty="0">
                <a:solidFill>
                  <a:schemeClr val="dk1"/>
                </a:solidFill>
              </a:rPr>
              <a:t>ужчина 41 год, </a:t>
            </a:r>
            <a:endParaRPr sz="2100" i="0" u="none" strike="noStrike" cap="none" dirty="0">
              <a:solidFill>
                <a:schemeClr val="dk1"/>
              </a:solidFill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dirty="0">
                <a:solidFill>
                  <a:schemeClr val="dk1"/>
                </a:solidFill>
              </a:rPr>
              <a:t>П</a:t>
            </a:r>
            <a:r>
              <a:rPr lang="ru-RU" sz="2100" i="0" u="none" strike="noStrike" cap="none" dirty="0">
                <a:solidFill>
                  <a:schemeClr val="dk1"/>
                </a:solidFill>
              </a:rPr>
              <a:t>ерсональный месячный план питания, </a:t>
            </a:r>
            <a:endParaRPr sz="2100" i="0" u="none" strike="noStrike" cap="none" dirty="0">
              <a:solidFill>
                <a:schemeClr val="dk1"/>
              </a:solidFill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ru-RU" sz="2100" dirty="0">
                <a:solidFill>
                  <a:schemeClr val="dk1"/>
                </a:solidFill>
              </a:rPr>
              <a:t>В</a:t>
            </a:r>
            <a:r>
              <a:rPr lang="ru-RU" sz="2100" i="0" u="none" strike="noStrike" cap="none" dirty="0">
                <a:solidFill>
                  <a:schemeClr val="dk1"/>
                </a:solidFill>
              </a:rPr>
              <a:t>есы электронные для измерения массы человека.</a:t>
            </a:r>
            <a:endParaRPr sz="21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19" name="Google Shape;119;p5" descr="Диетология. Порядок оказания медицинской помощи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 descr="Диетология. Порядок оказания медицинской помощи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 descr="Диетология. Порядок оказания медицинской помощи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 descr="ДИЕТОЛОГ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284984"/>
            <a:ext cx="4320480" cy="3238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Методы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467544" y="1844824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</a:rPr>
              <a:t>Записан  </a:t>
            </a:r>
            <a:r>
              <a:rPr lang="ru-RU" sz="2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двухнедельный рацион</a:t>
            </a:r>
            <a:r>
              <a:rPr lang="ru-RU" sz="2400">
                <a:solidFill>
                  <a:schemeClr val="dk1"/>
                </a:solidFill>
              </a:rPr>
              <a:t> питания мужчины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9" name="Google Shape;129;p6" descr="Курсы по диетологии, правильное питание в РОСТФИТ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 descr="Курсы по диетологии, правильное питание в РОСТФИТ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6" descr="Курсы по диетологии, правильное питание в РОСТФИТ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656" y="2780928"/>
            <a:ext cx="5904656" cy="332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Методы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639860" y="1008077"/>
            <a:ext cx="799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</a:rPr>
              <a:t>Персональные предпочтения в еде мужчины 41 год</a:t>
            </a:r>
            <a:endParaRPr sz="2100">
              <a:solidFill>
                <a:schemeClr val="dk1"/>
              </a:solidFill>
            </a:endParaRPr>
          </a:p>
        </p:txBody>
      </p:sp>
      <p:graphicFrame>
        <p:nvGraphicFramePr>
          <p:cNvPr id="138" name="Google Shape;138;p7"/>
          <p:cNvGraphicFramePr/>
          <p:nvPr/>
        </p:nvGraphicFramePr>
        <p:xfrm>
          <a:off x="197132" y="1537750"/>
          <a:ext cx="8633075" cy="5238400"/>
        </p:xfrm>
        <a:graphic>
          <a:graphicData uri="http://schemas.openxmlformats.org/drawingml/2006/table">
            <a:tbl>
              <a:tblPr>
                <a:noFill/>
                <a:tableStyleId>{25A0A8CA-7C35-4F9F-9253-3004B38FD48E}</a:tableStyleId>
              </a:tblPr>
              <a:tblGrid>
                <a:gridCol w="3863750"/>
                <a:gridCol w="4769325"/>
              </a:tblGrid>
              <a:tr h="34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Параметры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/>
                        <a:t/>
                      </a:r>
                      <a:br>
                        <a:rPr lang="ru-RU" sz="2000" u="none" strike="noStrike" cap="none"/>
                      </a:b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Пол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Мужской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Возраст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41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Масса, кг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ru-RU" sz="2000"/>
                        <a:t>5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Уровень физической нагрузки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Минимальная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Хронические заболевания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Нет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0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Вкусовые предпочтения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М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ясо</a:t>
                      </a:r>
                      <a:r>
                        <a:rPr lang="ru-RU" sz="2000"/>
                        <a:t>, р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ыб</a:t>
                      </a:r>
                      <a:r>
                        <a:rPr lang="ru-RU" sz="2000"/>
                        <a:t>а и птица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2000"/>
                        <a:t>жареная или тушеная,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Картофель жареный</a:t>
                      </a:r>
                      <a:r>
                        <a:rPr lang="ru-RU" sz="2000"/>
                        <a:t>,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Крупы</a:t>
                      </a:r>
                      <a:r>
                        <a:rPr lang="ru-RU" sz="2000"/>
                        <a:t>, Я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йца</a:t>
                      </a:r>
                      <a:r>
                        <a:rPr lang="ru-RU" sz="2000"/>
                        <a:t>,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Молочные продукты</a:t>
                      </a:r>
                      <a:r>
                        <a:rPr lang="ru-RU" sz="2000"/>
                        <a:t>,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Фрукты</a:t>
                      </a:r>
                      <a:r>
                        <a:rPr lang="ru-RU" sz="2000"/>
                        <a:t>,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Овощи</a:t>
                      </a:r>
                      <a:r>
                        <a:rPr lang="ru-RU" sz="2000"/>
                        <a:t>,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Ягоды</a:t>
                      </a:r>
                      <a:r>
                        <a:rPr lang="ru-RU" sz="2000"/>
                        <a:t>, 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Шоколад</a:t>
                      </a:r>
                      <a:r>
                        <a:rPr lang="ru-RU" sz="2000"/>
                        <a:t>,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 Хлеб</a:t>
                      </a:r>
                      <a:r>
                        <a:rPr lang="ru-RU" sz="2000"/>
                        <a:t>, Лимонады,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 Сок</a:t>
                      </a:r>
                      <a:r>
                        <a:rPr lang="ru-RU" sz="2000"/>
                        <a:t>,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 Чай</a:t>
                      </a:r>
                      <a:r>
                        <a:rPr lang="ru-RU" sz="2000"/>
                        <a:t>, Кофе, Соусы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.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7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От чего лучше отказаться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Ж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ареные продукты. </a:t>
                      </a:r>
                      <a:r>
                        <a:rPr lang="ru-RU" sz="2000"/>
                        <a:t>Картофель. Х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леб. </a:t>
                      </a:r>
                      <a:r>
                        <a:rPr lang="ru-RU" sz="2000"/>
                        <a:t>М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айонез.</a:t>
                      </a:r>
                      <a:r>
                        <a:rPr lang="ru-RU" sz="2000"/>
                        <a:t> Ли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монад</a:t>
                      </a:r>
                      <a:r>
                        <a:rPr lang="ru-RU" sz="2000"/>
                        <a:t>. С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ок</a:t>
                      </a:r>
                      <a:r>
                        <a:rPr lang="ru-RU" sz="2000"/>
                        <a:t>.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 </a:t>
                      </a:r>
                      <a:endParaRPr sz="2000" u="none" strike="noStrike" cap="none"/>
                    </a:p>
                  </a:txBody>
                  <a:tcPr marL="32125" marR="32125" marT="32125" marB="32125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39" name="Google Shape;139;p7"/>
          <p:cNvSpPr/>
          <p:nvPr/>
        </p:nvSpPr>
        <p:spPr>
          <a:xfrm>
            <a:off x="64300" y="-3405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Методы</a:t>
            </a:r>
            <a:endParaRPr/>
          </a:p>
        </p:txBody>
      </p:sp>
      <p:graphicFrame>
        <p:nvGraphicFramePr>
          <p:cNvPr id="145" name="Google Shape;145;p8"/>
          <p:cNvGraphicFramePr/>
          <p:nvPr/>
        </p:nvGraphicFramePr>
        <p:xfrm>
          <a:off x="152490" y="2924944"/>
          <a:ext cx="8800000" cy="2077300"/>
        </p:xfrm>
        <a:graphic>
          <a:graphicData uri="http://schemas.openxmlformats.org/drawingml/2006/table">
            <a:tbl>
              <a:tblPr>
                <a:noFill/>
                <a:tableStyleId>{25A0A8CA-7C35-4F9F-9253-3004B38FD48E}</a:tableStyleId>
              </a:tblPr>
              <a:tblGrid>
                <a:gridCol w="1241025"/>
                <a:gridCol w="840550"/>
                <a:gridCol w="979300"/>
                <a:gridCol w="976650"/>
                <a:gridCol w="1381200"/>
                <a:gridCol w="798925"/>
                <a:gridCol w="925950"/>
                <a:gridCol w="885150"/>
                <a:gridCol w="771250"/>
              </a:tblGrid>
              <a:tr h="88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Пол и возраст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Ккал  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Белки, г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Жиры</a:t>
                      </a:r>
                      <a:r>
                        <a:rPr lang="ru-RU" sz="2000"/>
                        <a:t>,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 г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Углевод</a:t>
                      </a:r>
                      <a:r>
                        <a:rPr lang="ru-RU" sz="2000"/>
                        <a:t>ы</a:t>
                      </a: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, г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Са, мг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Mg, мг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P, мг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Fe, мг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Мужчина (41)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2330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1 г на 1 кг веса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0,8-0,9 г на 1 кг веса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310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1000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400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800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i="0" u="none" strike="noStrike" cap="none">
                          <a:solidFill>
                            <a:srgbClr val="000000"/>
                          </a:solidFill>
                        </a:rPr>
                        <a:t>10</a:t>
                      </a:r>
                      <a:endParaRPr sz="2000" u="none" strike="noStrike" cap="none"/>
                    </a:p>
                  </a:txBody>
                  <a:tcPr marL="63500" marR="63500" marT="63500" marB="63500">
                    <a:lnL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6" name="Google Shape;146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283000" y="1700800"/>
            <a:ext cx="851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</a:rPr>
              <a:t>Индивидуальные нормы потребления пищи для испытуемого.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 b="1">
                <a:latin typeface="Arial"/>
                <a:ea typeface="Arial"/>
                <a:cs typeface="Arial"/>
                <a:sym typeface="Arial"/>
              </a:rPr>
              <a:t>Методы</a:t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683568" y="1844824"/>
            <a:ext cx="8064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Проанализирован</a:t>
            </a:r>
            <a:r>
              <a:rPr lang="ru-RU" sz="2100">
                <a:solidFill>
                  <a:schemeClr val="dk1"/>
                </a:solidFill>
              </a:rPr>
              <a:t> двухнедельный рацион питания мужчины</a:t>
            </a:r>
            <a:endParaRPr sz="2100">
              <a:solidFill>
                <a:schemeClr val="dk1"/>
              </a:solidFill>
            </a:endParaRPr>
          </a:p>
        </p:txBody>
      </p:sp>
      <p:graphicFrame>
        <p:nvGraphicFramePr>
          <p:cNvPr id="154" name="Google Shape;154;p9"/>
          <p:cNvGraphicFramePr/>
          <p:nvPr/>
        </p:nvGraphicFramePr>
        <p:xfrm>
          <a:off x="136438" y="2732375"/>
          <a:ext cx="8876350" cy="2845425"/>
        </p:xfrm>
        <a:graphic>
          <a:graphicData uri="http://schemas.openxmlformats.org/drawingml/2006/table">
            <a:tbl>
              <a:tblPr>
                <a:noFill/>
                <a:tableStyleId>{25A0A8CA-7C35-4F9F-9253-3004B38FD48E}</a:tableStyleId>
              </a:tblPr>
              <a:tblGrid>
                <a:gridCol w="1246025"/>
                <a:gridCol w="1115375"/>
                <a:gridCol w="1022200"/>
                <a:gridCol w="1442875"/>
                <a:gridCol w="849300"/>
                <a:gridCol w="858550"/>
                <a:gridCol w="868650"/>
                <a:gridCol w="700975"/>
                <a:gridCol w="772400"/>
              </a:tblGrid>
              <a:tr h="94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Белки, г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Жиры, г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Углеводы, г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Ккал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Ca, мг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Mg, мг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P, мг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Fe, мг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48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Норма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от  105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89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310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2335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1000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400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800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18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48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Обычный рацион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101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93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194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3496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460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364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1461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16</a:t>
                      </a:r>
                      <a:endParaRPr sz="2000"/>
                    </a:p>
                  </a:txBody>
                  <a:tcPr marL="28575" marR="28575" marT="91425" marB="91425">
                    <a:lnL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437</Words>
  <Application>Microsoft Office PowerPoint</Application>
  <PresentationFormat>Экран (4:3)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ПЕРСОНАЛЬНЫЙ ДИЕТОЛОГ</vt:lpstr>
      <vt:lpstr>Актуальность</vt:lpstr>
      <vt:lpstr>Цель</vt:lpstr>
      <vt:lpstr>Задачи</vt:lpstr>
      <vt:lpstr>Объект и материалы</vt:lpstr>
      <vt:lpstr>Методы</vt:lpstr>
      <vt:lpstr>Методы</vt:lpstr>
      <vt:lpstr>Методы</vt:lpstr>
      <vt:lpstr>Методы</vt:lpstr>
      <vt:lpstr>Методы</vt:lpstr>
      <vt:lpstr>Результаты и обсуждения</vt:lpstr>
      <vt:lpstr>Результаты и обсуждения</vt:lpstr>
      <vt:lpstr>Результаты и обсуждения</vt:lpstr>
      <vt:lpstr>Благодарность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Персональный диетолог</dc:title>
  <dc:creator>Юрий Колосов</dc:creator>
  <cp:lastModifiedBy>Юрий Колосов</cp:lastModifiedBy>
  <cp:revision>3</cp:revision>
  <dcterms:created xsi:type="dcterms:W3CDTF">2020-12-22T08:21:22Z</dcterms:created>
  <dcterms:modified xsi:type="dcterms:W3CDTF">2021-02-19T19:14:08Z</dcterms:modified>
</cp:coreProperties>
</file>