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E9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2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9802-7506-4BA0-B53F-9A01FC7F6D51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49E5B-ACD1-4553-B82E-C55FC010E1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959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9802-7506-4BA0-B53F-9A01FC7F6D51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49E5B-ACD1-4553-B82E-C55FC010E1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534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9802-7506-4BA0-B53F-9A01FC7F6D51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49E5B-ACD1-4553-B82E-C55FC010E1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725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9802-7506-4BA0-B53F-9A01FC7F6D51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49E5B-ACD1-4553-B82E-C55FC010E1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197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9802-7506-4BA0-B53F-9A01FC7F6D51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49E5B-ACD1-4553-B82E-C55FC010E1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500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9802-7506-4BA0-B53F-9A01FC7F6D51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49E5B-ACD1-4553-B82E-C55FC010E1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276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9802-7506-4BA0-B53F-9A01FC7F6D51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49E5B-ACD1-4553-B82E-C55FC010E1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0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9802-7506-4BA0-B53F-9A01FC7F6D51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49E5B-ACD1-4553-B82E-C55FC010E1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69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9802-7506-4BA0-B53F-9A01FC7F6D51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49E5B-ACD1-4553-B82E-C55FC010E1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791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9802-7506-4BA0-B53F-9A01FC7F6D51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49E5B-ACD1-4553-B82E-C55FC010E1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521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49802-7506-4BA0-B53F-9A01FC7F6D51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49E5B-ACD1-4553-B82E-C55FC010E1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486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8000">
              <a:srgbClr val="D4E9C1"/>
            </a:gs>
            <a:gs pos="51000">
              <a:schemeClr val="accent1">
                <a:lumMod val="45000"/>
                <a:lumOff val="55000"/>
              </a:schemeClr>
            </a:gs>
            <a:gs pos="97000">
              <a:schemeClr val="accent1">
                <a:lumMod val="30000"/>
                <a:lumOff val="70000"/>
              </a:schemeClr>
            </a:gs>
          </a:gsLst>
          <a:lin ang="6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49802-7506-4BA0-B53F-9A01FC7F6D51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49E5B-ACD1-4553-B82E-C55FC010E1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691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58092"/>
            <a:ext cx="9144000" cy="2387600"/>
          </a:xfrm>
        </p:spPr>
        <p:txBody>
          <a:bodyPr/>
          <a:lstStyle/>
          <a:p>
            <a:r>
              <a:rPr lang="ru-RU" dirty="0" smtClean="0"/>
              <a:t>Эффективность массажа пресса на сжигание жира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850232"/>
            <a:ext cx="9144000" cy="1009151"/>
          </a:xfrm>
        </p:spPr>
        <p:txBody>
          <a:bodyPr/>
          <a:lstStyle/>
          <a:p>
            <a:pPr algn="l"/>
            <a:r>
              <a:rPr lang="ru-RU" dirty="0" smtClean="0"/>
              <a:t>Автор: </a:t>
            </a:r>
            <a:r>
              <a:rPr lang="ru-RU" dirty="0" err="1" smtClean="0"/>
              <a:t>Ругаева</a:t>
            </a:r>
            <a:r>
              <a:rPr lang="ru-RU" dirty="0" smtClean="0"/>
              <a:t> Елизавета Ивановна 10 «З»</a:t>
            </a:r>
          </a:p>
          <a:p>
            <a:pPr algn="l"/>
            <a:r>
              <a:rPr lang="ru-RU" dirty="0" smtClean="0"/>
              <a:t>Консультант: </a:t>
            </a:r>
            <a:r>
              <a:rPr lang="ru-RU" dirty="0" err="1" smtClean="0"/>
              <a:t>Аджунцян</a:t>
            </a:r>
            <a:r>
              <a:rPr lang="ru-RU" dirty="0" smtClean="0"/>
              <a:t> Лаура </a:t>
            </a:r>
            <a:r>
              <a:rPr lang="ru-RU" dirty="0" err="1" smtClean="0"/>
              <a:t>Грачевна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33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65867"/>
            <a:ext cx="9751828" cy="35969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В современном мире люди стали чаще сталкиваться с такими проблемами, как лишний вес и ожирение. Но на спорт не всегда остаются время и силы. Существует мнение, что массаж без увеличения физической нагрузки и изменения питания не эффективен для уменьшения количества подкожного жира.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19307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Проблема, цель, гипотеза и методы исследования.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b="1" dirty="0" smtClean="0"/>
              <a:t>Проблема:</a:t>
            </a:r>
            <a:r>
              <a:rPr lang="ru-RU" sz="3200" dirty="0" smtClean="0"/>
              <a:t> как повлияет массаж на организм и поможет ли он улучшить состояние тела.</a:t>
            </a:r>
          </a:p>
          <a:p>
            <a:pPr marL="0" indent="0">
              <a:buNone/>
            </a:pPr>
            <a:r>
              <a:rPr lang="ru-RU" sz="3200" b="1" dirty="0" smtClean="0"/>
              <a:t>Цель:</a:t>
            </a:r>
            <a:r>
              <a:rPr lang="ru-RU" sz="3200" dirty="0" smtClean="0"/>
              <a:t> 2 месяца выполнять комплекс упражнений, узнать эффективность массажа.</a:t>
            </a:r>
          </a:p>
          <a:p>
            <a:pPr marL="0" indent="0">
              <a:buNone/>
            </a:pPr>
            <a:r>
              <a:rPr lang="ru-RU" sz="3200" b="1" dirty="0" smtClean="0"/>
              <a:t>Гипотеза:</a:t>
            </a:r>
            <a:r>
              <a:rPr lang="ru-RU" sz="3200" dirty="0" smtClean="0"/>
              <a:t> массаж на пресс может помочь справиться с жиром на животе и другими проблемами.</a:t>
            </a:r>
          </a:p>
          <a:p>
            <a:pPr marL="0" indent="0">
              <a:buNone/>
            </a:pPr>
            <a:r>
              <a:rPr lang="ru-RU" sz="3200" b="1" dirty="0" smtClean="0"/>
              <a:t>Методы:</a:t>
            </a:r>
            <a:r>
              <a:rPr lang="ru-RU" sz="3200" dirty="0" smtClean="0"/>
              <a:t> анализ, сравнение, эксперимент.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7567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исследования.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Поиск и изучение необходимой литературы по теме.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Сформулировать проблему, цель, выдвинуть гипотезу и определить методы исследования.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Найти и выполнять комплекс упражнений на протяжении 2-х месяцев.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Сравнить начальные и конечные данные.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Подтвердить или опровергнуть гипотезу.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20849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работы.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Выбор темы и знакомство с консультантом.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Выяснить проблему, установить цели и задачи, выдвинуть гипотезу.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Поиск необходимой информации для исследования.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Работа с источниками.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Выполнение исследования.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Предзащита.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Анализ данных и составление таблицы с результатами.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Защита.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2842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Использовавшаяся 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1. https://www.mayoclinic.org/healthy-lifestyle/womens-health/in-depth/art-20045809 - Belly fat in women: Taking — and keeping — it off.</a:t>
            </a:r>
          </a:p>
          <a:p>
            <a:pPr marL="0" indent="0">
              <a:buNone/>
            </a:pPr>
            <a:r>
              <a:rPr lang="en-US" dirty="0" smtClean="0"/>
              <a:t>2. https://www.health.harvard.edu/newsweek/Abdominal-fat-and-what-to-do-about-it.htm</a:t>
            </a:r>
          </a:p>
          <a:p>
            <a:pPr marL="0" indent="0">
              <a:buNone/>
            </a:pPr>
            <a:r>
              <a:rPr lang="en-US" dirty="0" smtClean="0"/>
              <a:t>Abdominal fat and what to do about it.</a:t>
            </a:r>
          </a:p>
          <a:p>
            <a:pPr marL="0" indent="0">
              <a:buNone/>
            </a:pPr>
            <a:r>
              <a:rPr lang="en-US" dirty="0" smtClean="0"/>
              <a:t>3. https://pubmed.ncbi.nlm.nih.gov/9250133/ - Nutrition and the immune system: an introduction.</a:t>
            </a:r>
          </a:p>
          <a:p>
            <a:pPr marL="0" indent="0">
              <a:buNone/>
            </a:pPr>
            <a:r>
              <a:rPr lang="en-US" dirty="0" smtClean="0"/>
              <a:t>4. Cellulite</a:t>
            </a:r>
          </a:p>
          <a:p>
            <a:pPr marL="0" indent="0">
              <a:buNone/>
            </a:pPr>
            <a:r>
              <a:rPr lang="en-US" dirty="0" smtClean="0"/>
              <a:t>5. https://www.huhs.edu/literature/Natural%20Cellulite%20Reduction.pdf - Cellulite Reduction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9669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9344" y="379596"/>
            <a:ext cx="10515600" cy="59786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6. https://pubmed.ncbi.nlm.nih.gov/16020209/ - An assessment of traditional and novel therapies for cellulite.</a:t>
            </a:r>
          </a:p>
          <a:p>
            <a:pPr marL="0" indent="0">
              <a:buNone/>
            </a:pPr>
            <a:r>
              <a:rPr lang="en-US" dirty="0" smtClean="0"/>
              <a:t>7. https://pubmed.ncbi.nlm.nih.gov/20159304/ - Treatment of cellulite: Part I. Pathophysiology</a:t>
            </a:r>
          </a:p>
          <a:p>
            <a:pPr marL="0" indent="0">
              <a:buNone/>
            </a:pPr>
            <a:r>
              <a:rPr lang="en-US" dirty="0" smtClean="0"/>
              <a:t>8. https://pubmed.ncbi.nlm.nih.gov/22758934/ - Cellulite’s </a:t>
            </a:r>
            <a:r>
              <a:rPr lang="en-US" dirty="0" err="1" smtClean="0"/>
              <a:t>aetiology</a:t>
            </a:r>
            <a:r>
              <a:rPr lang="en-US" dirty="0" smtClean="0"/>
              <a:t>: a review.</a:t>
            </a:r>
          </a:p>
          <a:p>
            <a:pPr marL="0" indent="0">
              <a:buNone/>
            </a:pPr>
            <a:r>
              <a:rPr lang="en-US" dirty="0" smtClean="0"/>
              <a:t>9. </a:t>
            </a:r>
            <a:r>
              <a:rPr lang="en-US" dirty="0" err="1" smtClean="0"/>
              <a:t>Scherwitz</a:t>
            </a:r>
            <a:r>
              <a:rPr lang="en-US" dirty="0" smtClean="0"/>
              <a:t> C, Braun-Falco O. So-called cellulite. J </a:t>
            </a:r>
            <a:r>
              <a:rPr lang="en-US" dirty="0" err="1" smtClean="0"/>
              <a:t>Dermatol</a:t>
            </a:r>
            <a:r>
              <a:rPr lang="en-US" dirty="0" smtClean="0"/>
              <a:t> </a:t>
            </a:r>
            <a:r>
              <a:rPr lang="en-US" dirty="0" err="1" smtClean="0"/>
              <a:t>Surg</a:t>
            </a:r>
            <a:r>
              <a:rPr lang="en-US" dirty="0" smtClean="0"/>
              <a:t> </a:t>
            </a:r>
            <a:r>
              <a:rPr lang="en-US" dirty="0" err="1" smtClean="0"/>
              <a:t>Oncol</a:t>
            </a:r>
            <a:r>
              <a:rPr lang="en-US" dirty="0" smtClean="0"/>
              <a:t> 1978; 4: 230–234.</a:t>
            </a:r>
          </a:p>
          <a:p>
            <a:pPr marL="0" indent="0">
              <a:buNone/>
            </a:pPr>
            <a:r>
              <a:rPr lang="en-US" dirty="0" smtClean="0"/>
              <a:t>10. </a:t>
            </a:r>
            <a:r>
              <a:rPr lang="en-US" dirty="0" err="1" smtClean="0"/>
              <a:t>Nurnberger</a:t>
            </a:r>
            <a:r>
              <a:rPr lang="en-US" dirty="0" smtClean="0"/>
              <a:t> F, Muller G. So-called cellulite: an invented disease. J </a:t>
            </a:r>
            <a:r>
              <a:rPr lang="en-US" dirty="0" err="1" smtClean="0"/>
              <a:t>Dermatol</a:t>
            </a:r>
            <a:r>
              <a:rPr lang="en-US" dirty="0" smtClean="0"/>
              <a:t> </a:t>
            </a:r>
            <a:r>
              <a:rPr lang="en-US" dirty="0" err="1" smtClean="0"/>
              <a:t>Surg</a:t>
            </a:r>
            <a:r>
              <a:rPr lang="en-US" dirty="0" smtClean="0"/>
              <a:t> </a:t>
            </a:r>
            <a:r>
              <a:rPr lang="en-US" dirty="0" err="1" smtClean="0"/>
              <a:t>Oncol</a:t>
            </a:r>
            <a:r>
              <a:rPr lang="en-US" dirty="0" smtClean="0"/>
              <a:t> 1978; 4: 221–229.</a:t>
            </a:r>
          </a:p>
          <a:p>
            <a:pPr marL="0" indent="0">
              <a:buNone/>
            </a:pPr>
            <a:r>
              <a:rPr lang="en-US" dirty="0" smtClean="0"/>
              <a:t>11. Goldman MP. Cellulite: a review of current treatments. </a:t>
            </a:r>
            <a:r>
              <a:rPr lang="en-US" dirty="0" err="1" smtClean="0"/>
              <a:t>Cosmet</a:t>
            </a:r>
            <a:r>
              <a:rPr lang="en-US" dirty="0" smtClean="0"/>
              <a:t> </a:t>
            </a:r>
            <a:r>
              <a:rPr lang="en-US" dirty="0" err="1" smtClean="0"/>
              <a:t>Dermatol</a:t>
            </a:r>
            <a:r>
              <a:rPr lang="en-US" dirty="0" smtClean="0"/>
              <a:t> 2002; 15: 17–20.</a:t>
            </a:r>
          </a:p>
        </p:txBody>
      </p:sp>
    </p:spTree>
    <p:extLst>
      <p:ext uri="{BB962C8B-B14F-4D97-AF65-F5344CB8AC3E}">
        <p14:creationId xmlns:p14="http://schemas.microsoft.com/office/powerpoint/2010/main" val="15058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9465" y="552893"/>
            <a:ext cx="10515600" cy="586917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12. Young GL, Jewell D. Creams for preventing stretch marks in pregnancy. (Cochrane Review). In: The Cochrane Library, Issue 1, 2005. </a:t>
            </a:r>
            <a:r>
              <a:rPr lang="en-US" dirty="0" err="1" smtClean="0"/>
              <a:t>Chichester</a:t>
            </a:r>
            <a:r>
              <a:rPr lang="en-US" dirty="0" smtClean="0"/>
              <a:t>, UK: John Wiley &amp; Sons, Ltd. Cochrane Database </a:t>
            </a:r>
            <a:r>
              <a:rPr lang="en-US" dirty="0" err="1" smtClean="0"/>
              <a:t>Syst</a:t>
            </a:r>
            <a:r>
              <a:rPr lang="en-US" dirty="0" smtClean="0"/>
              <a:t> Rev. 1996; (1):CD000066.</a:t>
            </a:r>
          </a:p>
          <a:p>
            <a:pPr marL="0" indent="0">
              <a:buNone/>
            </a:pPr>
            <a:r>
              <a:rPr lang="en-US" dirty="0" smtClean="0"/>
              <a:t>13. Chang AL, </a:t>
            </a:r>
            <a:r>
              <a:rPr lang="en-US" dirty="0" err="1" smtClean="0"/>
              <a:t>Agredano</a:t>
            </a:r>
            <a:r>
              <a:rPr lang="en-US" dirty="0" smtClean="0"/>
              <a:t> YZ, Kimball AB. Risk factors associated with </a:t>
            </a:r>
            <a:r>
              <a:rPr lang="en-US" dirty="0" err="1" smtClean="0"/>
              <a:t>striae</a:t>
            </a:r>
            <a:r>
              <a:rPr lang="en-US" dirty="0" smtClean="0"/>
              <a:t> </a:t>
            </a:r>
            <a:r>
              <a:rPr lang="en-US" dirty="0" err="1" smtClean="0"/>
              <a:t>gravidarum</a:t>
            </a:r>
            <a:r>
              <a:rPr lang="en-US" dirty="0" smtClean="0"/>
              <a:t>. J Am </a:t>
            </a:r>
            <a:r>
              <a:rPr lang="en-US" dirty="0" err="1" smtClean="0"/>
              <a:t>Acad</a:t>
            </a:r>
            <a:r>
              <a:rPr lang="en-US" dirty="0" smtClean="0"/>
              <a:t> </a:t>
            </a:r>
            <a:r>
              <a:rPr lang="en-US" dirty="0" err="1" smtClean="0"/>
              <a:t>Dermatol</a:t>
            </a:r>
            <a:r>
              <a:rPr lang="en-US" dirty="0" smtClean="0"/>
              <a:t>. 2004;51:881–5.</a:t>
            </a:r>
          </a:p>
          <a:p>
            <a:pPr marL="0" indent="0">
              <a:buNone/>
            </a:pPr>
            <a:r>
              <a:rPr lang="en-US" dirty="0" smtClean="0"/>
              <a:t>14.Thomas RG, Liston WA. Clinical associations of </a:t>
            </a:r>
            <a:r>
              <a:rPr lang="en-US" dirty="0" err="1" smtClean="0"/>
              <a:t>striae</a:t>
            </a:r>
            <a:r>
              <a:rPr lang="en-US" dirty="0" smtClean="0"/>
              <a:t> </a:t>
            </a:r>
            <a:r>
              <a:rPr lang="en-US" dirty="0" err="1" smtClean="0"/>
              <a:t>gravidarum</a:t>
            </a:r>
            <a:r>
              <a:rPr lang="en-US" dirty="0" smtClean="0"/>
              <a:t>. J </a:t>
            </a:r>
            <a:r>
              <a:rPr lang="en-US" dirty="0" err="1" smtClean="0"/>
              <a:t>Obstet</a:t>
            </a:r>
            <a:r>
              <a:rPr lang="en-US" dirty="0" smtClean="0"/>
              <a:t> </a:t>
            </a:r>
            <a:r>
              <a:rPr lang="en-US" dirty="0" err="1" smtClean="0"/>
              <a:t>Gynaecol</a:t>
            </a:r>
            <a:r>
              <a:rPr lang="en-US" dirty="0" smtClean="0"/>
              <a:t>. 2004;24:270–1.</a:t>
            </a:r>
          </a:p>
          <a:p>
            <a:pPr marL="0" indent="0">
              <a:buNone/>
            </a:pPr>
            <a:r>
              <a:rPr lang="en-US" dirty="0" smtClean="0"/>
              <a:t>15. Kang S. Topical </a:t>
            </a:r>
            <a:r>
              <a:rPr lang="en-US" dirty="0" err="1" smtClean="0"/>
              <a:t>tretinoin</a:t>
            </a:r>
            <a:r>
              <a:rPr lang="en-US" dirty="0" smtClean="0"/>
              <a:t> therapy for management of early </a:t>
            </a:r>
            <a:r>
              <a:rPr lang="en-US" dirty="0" err="1" smtClean="0"/>
              <a:t>striae</a:t>
            </a:r>
            <a:r>
              <a:rPr lang="en-US" dirty="0" smtClean="0"/>
              <a:t>. J Am </a:t>
            </a:r>
            <a:r>
              <a:rPr lang="en-US" dirty="0" err="1" smtClean="0"/>
              <a:t>Acad</a:t>
            </a:r>
            <a:r>
              <a:rPr lang="en-US" dirty="0" smtClean="0"/>
              <a:t> </a:t>
            </a:r>
            <a:r>
              <a:rPr lang="en-US" dirty="0" err="1" smtClean="0"/>
              <a:t>Dermatol</a:t>
            </a:r>
            <a:r>
              <a:rPr lang="en-US" dirty="0" smtClean="0"/>
              <a:t>. 1998;39(2 </a:t>
            </a:r>
            <a:r>
              <a:rPr lang="en-US" dirty="0" err="1" smtClean="0"/>
              <a:t>pt</a:t>
            </a:r>
            <a:r>
              <a:rPr lang="en-US" dirty="0" smtClean="0"/>
              <a:t> 3)S90–2.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075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513</Words>
  <Application>Microsoft Office PowerPoint</Application>
  <PresentationFormat>Широкоэкранный</PresentationFormat>
  <Paragraphs>42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Эффективность массажа пресса на сжигание жира</vt:lpstr>
      <vt:lpstr>Актуальность.</vt:lpstr>
      <vt:lpstr>Проблема, цель, гипотеза и методы исследования.</vt:lpstr>
      <vt:lpstr>Задачи исследования.</vt:lpstr>
      <vt:lpstr>План работы.</vt:lpstr>
      <vt:lpstr>Использовавшаяся литература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Эффективность массажа пресса на сжигание жира</dc:title>
  <dc:creator>Лиза</dc:creator>
  <cp:lastModifiedBy>Лиза</cp:lastModifiedBy>
  <cp:revision>8</cp:revision>
  <dcterms:created xsi:type="dcterms:W3CDTF">2021-02-05T22:15:46Z</dcterms:created>
  <dcterms:modified xsi:type="dcterms:W3CDTF">2021-02-05T23:20:45Z</dcterms:modified>
</cp:coreProperties>
</file>