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9" roundtripDataSignature="AMtx7mjrtVnKud4HP8G51UyFUIYBX5oa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/>
          <p:nvPr/>
        </p:nvSpPr>
        <p:spPr>
          <a:xfrm flipH="1" rot="10800000">
            <a:off x="5410182" y="3810000"/>
            <a:ext cx="3733819" cy="91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" name="Google Shape;30;p15"/>
          <p:cNvSpPr/>
          <p:nvPr/>
        </p:nvSpPr>
        <p:spPr>
          <a:xfrm flipH="1" rot="10800000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1;p15"/>
          <p:cNvSpPr/>
          <p:nvPr/>
        </p:nvSpPr>
        <p:spPr>
          <a:xfrm flipH="1" rot="10800000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" name="Google Shape;32;p15"/>
          <p:cNvSpPr/>
          <p:nvPr/>
        </p:nvSpPr>
        <p:spPr>
          <a:xfrm flipH="1" rot="10800000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3;p15"/>
          <p:cNvSpPr/>
          <p:nvPr/>
        </p:nvSpPr>
        <p:spPr>
          <a:xfrm flipH="1" rot="10800000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4;p15"/>
          <p:cNvSpPr/>
          <p:nvPr/>
        </p:nvSpPr>
        <p:spPr>
          <a:xfrm>
            <a:off x="5410200" y="3962400"/>
            <a:ext cx="3063240" cy="2743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" name="Google Shape;35;p15"/>
          <p:cNvSpPr/>
          <p:nvPr/>
        </p:nvSpPr>
        <p:spPr>
          <a:xfrm>
            <a:off x="7376507" y="4060983"/>
            <a:ext cx="1600200" cy="3657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" name="Google Shape;36;p15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" name="Google Shape;37;p15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" name="Google Shape;38;p15"/>
          <p:cNvSpPr/>
          <p:nvPr/>
        </p:nvSpPr>
        <p:spPr>
          <a:xfrm flipH="1" rot="10800000">
            <a:off x="6414051" y="3643090"/>
            <a:ext cx="2729950" cy="248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;p15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" name="Google Shape;40;p15"/>
          <p:cNvSpPr txBox="1"/>
          <p:nvPr>
            <p:ph type="ctrTitle"/>
          </p:nvPr>
        </p:nvSpPr>
        <p:spPr>
          <a:xfrm>
            <a:off x="457200" y="2401887"/>
            <a:ext cx="8458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1" type="subTitle"/>
          </p:nvPr>
        </p:nvSpPr>
        <p:spPr>
          <a:xfrm>
            <a:off x="457200" y="3899938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0" type="dt"/>
          </p:nvPr>
        </p:nvSpPr>
        <p:spPr>
          <a:xfrm>
            <a:off x="6705600" y="4206240"/>
            <a:ext cx="9601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1" type="ftr"/>
          </p:nvPr>
        </p:nvSpPr>
        <p:spPr>
          <a:xfrm>
            <a:off x="5410200" y="4205288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8320088" y="1136"/>
            <a:ext cx="747712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" type="body"/>
          </p:nvPr>
        </p:nvSpPr>
        <p:spPr>
          <a:xfrm rot="5400000">
            <a:off x="2409444" y="297180"/>
            <a:ext cx="432511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9" name="Google Shape;99;p24"/>
          <p:cNvSpPr txBox="1"/>
          <p:nvPr>
            <p:ph idx="10" type="dt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4"/>
          <p:cNvSpPr txBox="1"/>
          <p:nvPr>
            <p:ph idx="11" type="ftr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type="title"/>
          </p:nvPr>
        </p:nvSpPr>
        <p:spPr>
          <a:xfrm rot="5400000">
            <a:off x="4991100" y="2933700"/>
            <a:ext cx="54864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1" type="body"/>
          </p:nvPr>
        </p:nvSpPr>
        <p:spPr>
          <a:xfrm rot="5400000">
            <a:off x="838200" y="762000"/>
            <a:ext cx="5486400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10" type="dt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5"/>
          <p:cNvSpPr txBox="1"/>
          <p:nvPr>
            <p:ph idx="11" type="ftr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5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" type="body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0" type="dt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1" type="ftr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 txBox="1"/>
          <p:nvPr>
            <p:ph type="title"/>
          </p:nvPr>
        </p:nvSpPr>
        <p:spPr>
          <a:xfrm>
            <a:off x="722313" y="19812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Trebuchet MS"/>
              <a:buNone/>
              <a:defRPr b="1" sz="430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" type="body"/>
          </p:nvPr>
        </p:nvSpPr>
        <p:spPr>
          <a:xfrm>
            <a:off x="722313" y="3367088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2100"/>
              <a:buNone/>
              <a:defRPr b="0" sz="21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10" type="dt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1" type="ftr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" type="body"/>
          </p:nvPr>
        </p:nvSpPr>
        <p:spPr>
          <a:xfrm>
            <a:off x="457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9250" lvl="1" marL="914400" algn="l">
              <a:spcBef>
                <a:spcPts val="300"/>
              </a:spcBef>
              <a:spcAft>
                <a:spcPts val="0"/>
              </a:spcAft>
              <a:buSzPts val="1900"/>
              <a:buChar char="▫"/>
              <a:defRPr sz="1900"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2" type="body"/>
          </p:nvPr>
        </p:nvSpPr>
        <p:spPr>
          <a:xfrm>
            <a:off x="4648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9250" lvl="1" marL="914400" algn="l">
              <a:spcBef>
                <a:spcPts val="300"/>
              </a:spcBef>
              <a:spcAft>
                <a:spcPts val="0"/>
              </a:spcAft>
              <a:buSzPts val="1900"/>
              <a:buChar char="▫"/>
              <a:defRPr sz="1900"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0" type="dt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8"/>
          <p:cNvSpPr txBox="1"/>
          <p:nvPr>
            <p:ph idx="11" type="ftr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9"/>
          <p:cNvSpPr txBox="1"/>
          <p:nvPr>
            <p:ph type="title"/>
          </p:nvPr>
        </p:nvSpPr>
        <p:spPr>
          <a:xfrm>
            <a:off x="381000" y="1143000"/>
            <a:ext cx="8382000" cy="1069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b="0" i="0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" type="body"/>
          </p:nvPr>
        </p:nvSpPr>
        <p:spPr>
          <a:xfrm>
            <a:off x="381000" y="2244970"/>
            <a:ext cx="4041648" cy="457200"/>
          </a:xfrm>
          <a:prstGeom prst="rect">
            <a:avLst/>
          </a:prstGeom>
          <a:solidFill>
            <a:srgbClr val="00B5FF">
              <a:alpha val="24705"/>
            </a:srgbClr>
          </a:solid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900"/>
              <a:buNone/>
              <a:defRPr b="1" sz="1900">
                <a:solidFill>
                  <a:srgbClr val="414141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2" type="body"/>
          </p:nvPr>
        </p:nvSpPr>
        <p:spPr>
          <a:xfrm>
            <a:off x="4721225" y="2244970"/>
            <a:ext cx="4041775" cy="457200"/>
          </a:xfrm>
          <a:prstGeom prst="rect">
            <a:avLst/>
          </a:prstGeom>
          <a:solidFill>
            <a:srgbClr val="00B5FF">
              <a:alpha val="24705"/>
            </a:srgbClr>
          </a:solid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900"/>
              <a:buNone/>
              <a:defRPr b="1" sz="1900">
                <a:solidFill>
                  <a:srgbClr val="414141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8" name="Google Shape;68;p19"/>
          <p:cNvSpPr txBox="1"/>
          <p:nvPr>
            <p:ph idx="3" type="body"/>
          </p:nvPr>
        </p:nvSpPr>
        <p:spPr>
          <a:xfrm>
            <a:off x="381000" y="2708519"/>
            <a:ext cx="4041648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algn="l">
              <a:spcBef>
                <a:spcPts val="30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9" name="Google Shape;69;p19"/>
          <p:cNvSpPr txBox="1"/>
          <p:nvPr>
            <p:ph idx="4" type="body"/>
          </p:nvPr>
        </p:nvSpPr>
        <p:spPr>
          <a:xfrm>
            <a:off x="4718304" y="2708519"/>
            <a:ext cx="4041775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algn="l">
              <a:spcBef>
                <a:spcPts val="30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0" type="dt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/>
          <p:nvPr>
            <p:ph type="title"/>
          </p:nvPr>
        </p:nvSpPr>
        <p:spPr>
          <a:xfrm>
            <a:off x="457200" y="1143000"/>
            <a:ext cx="8229600" cy="1069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0" type="dt"/>
          </p:nvPr>
        </p:nvSpPr>
        <p:spPr>
          <a:xfrm>
            <a:off x="6583680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1" type="ftr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idx="10" type="dt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1" type="ftr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/>
          <p:nvPr>
            <p:ph type="title"/>
          </p:nvPr>
        </p:nvSpPr>
        <p:spPr>
          <a:xfrm>
            <a:off x="5353496" y="1101970"/>
            <a:ext cx="3383280" cy="8778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None/>
              <a:defRPr b="1"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2"/>
          <p:cNvSpPr txBox="1"/>
          <p:nvPr>
            <p:ph idx="1" type="body"/>
          </p:nvPr>
        </p:nvSpPr>
        <p:spPr>
          <a:xfrm>
            <a:off x="5353496" y="2010727"/>
            <a:ext cx="3383280" cy="4617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2" type="body"/>
          </p:nvPr>
        </p:nvSpPr>
        <p:spPr>
          <a:xfrm>
            <a:off x="152400" y="776287"/>
            <a:ext cx="5102352" cy="5852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30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spcBef>
                <a:spcPts val="300"/>
              </a:spcBef>
              <a:spcAft>
                <a:spcPts val="0"/>
              </a:spcAft>
              <a:buSzPts val="2800"/>
              <a:buChar char="▫"/>
              <a:defRPr sz="2800"/>
            </a:lvl2pPr>
            <a:lvl3pPr indent="-381000" lvl="2" marL="1371600" algn="l">
              <a:spcBef>
                <a:spcPts val="30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algn="l">
              <a:spcBef>
                <a:spcPts val="3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spcBef>
                <a:spcPts val="300"/>
              </a:spcBef>
              <a:spcAft>
                <a:spcPts val="0"/>
              </a:spcAft>
              <a:buSzPts val="2000"/>
              <a:buChar char="▫"/>
              <a:defRPr sz="20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10" type="dt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1" type="ftr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type="title"/>
          </p:nvPr>
        </p:nvSpPr>
        <p:spPr>
          <a:xfrm rot="-5400000">
            <a:off x="3393017" y="3156577"/>
            <a:ext cx="4681637" cy="586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3"/>
          <p:cNvSpPr/>
          <p:nvPr>
            <p:ph idx="2" type="pic"/>
          </p:nvPr>
        </p:nvSpPr>
        <p:spPr>
          <a:xfrm>
            <a:off x="403671" y="1143000"/>
            <a:ext cx="4572000" cy="4572000"/>
          </a:xfrm>
          <a:prstGeom prst="rect">
            <a:avLst/>
          </a:prstGeom>
          <a:solidFill>
            <a:srgbClr val="EAEAEA"/>
          </a:solidFill>
          <a:ln cap="flat" cmpd="sng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l" dir="4800000" dist="31750">
              <a:srgbClr val="000000">
                <a:alpha val="2470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Georgia"/>
              <a:buNone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b="0" i="0" sz="2600" u="none" cap="none" strike="noStrik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2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b="0" i="0" sz="20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b="0" i="0" sz="18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b="0" i="0" sz="16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b="0" i="0" sz="15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b="0" i="0" sz="14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2" name="Google Shape;92;p23"/>
          <p:cNvSpPr txBox="1"/>
          <p:nvPr>
            <p:ph idx="1" type="body"/>
          </p:nvPr>
        </p:nvSpPr>
        <p:spPr>
          <a:xfrm>
            <a:off x="6088443" y="3274308"/>
            <a:ext cx="2590800" cy="2516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4570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Georgia"/>
              <a:buNone/>
              <a:defRPr sz="13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200"/>
              <a:buFont typeface="Georgia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000"/>
              <a:buFont typeface="Georgia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10" type="dt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1" type="ftr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11;p14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Google Shape;12;p14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" name="Google Shape;13;p14"/>
          <p:cNvSpPr/>
          <p:nvPr/>
        </p:nvSpPr>
        <p:spPr>
          <a:xfrm flipH="1" rot="10800000">
            <a:off x="5410182" y="360246"/>
            <a:ext cx="3733819" cy="91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14;p14"/>
          <p:cNvSpPr/>
          <p:nvPr/>
        </p:nvSpPr>
        <p:spPr>
          <a:xfrm flipH="1" rot="10800000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" name="Google Shape;15;p14"/>
          <p:cNvSpPr/>
          <p:nvPr/>
        </p:nvSpPr>
        <p:spPr>
          <a:xfrm>
            <a:off x="5407339" y="497504"/>
            <a:ext cx="3063240" cy="2743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" name="Google Shape;16;p14"/>
          <p:cNvSpPr/>
          <p:nvPr/>
        </p:nvSpPr>
        <p:spPr>
          <a:xfrm>
            <a:off x="7373646" y="588943"/>
            <a:ext cx="1600200" cy="3657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" name="Google Shape;17;p14"/>
          <p:cNvSpPr/>
          <p:nvPr/>
        </p:nvSpPr>
        <p:spPr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" name="Google Shape;18;p14"/>
          <p:cNvSpPr/>
          <p:nvPr/>
        </p:nvSpPr>
        <p:spPr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" name="Google Shape;19;p14"/>
          <p:cNvSpPr/>
          <p:nvPr/>
        </p:nvSpPr>
        <p:spPr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" name="Google Shape;20;p14"/>
          <p:cNvSpPr/>
          <p:nvPr/>
        </p:nvSpPr>
        <p:spPr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" name="Google Shape;21;p14"/>
          <p:cNvSpPr/>
          <p:nvPr/>
        </p:nvSpPr>
        <p:spPr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22;p14"/>
          <p:cNvSpPr/>
          <p:nvPr/>
        </p:nvSpPr>
        <p:spPr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" name="Google Shape;23;p14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14"/>
          <p:cNvSpPr txBox="1"/>
          <p:nvPr>
            <p:ph idx="1" type="body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937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b="0" i="0" sz="2600" u="none" cap="none" strike="noStrik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810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683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2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55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b="0" i="0" sz="20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b="0" i="0" sz="18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302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b="0" i="0" sz="16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b="0" i="0" sz="15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175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b="0" i="0" sz="14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5" name="Google Shape;25;p14"/>
          <p:cNvSpPr txBox="1"/>
          <p:nvPr>
            <p:ph idx="10" type="dt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6" name="Google Shape;26;p14"/>
          <p:cNvSpPr txBox="1"/>
          <p:nvPr>
            <p:ph idx="11" type="ftr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7" name="Google Shape;27;p14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"/>
          <p:cNvSpPr txBox="1"/>
          <p:nvPr>
            <p:ph type="ctrTitle"/>
          </p:nvPr>
        </p:nvSpPr>
        <p:spPr>
          <a:xfrm>
            <a:off x="685800" y="19812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ru-RU" sz="3600">
                <a:latin typeface="Times New Roman"/>
                <a:ea typeface="Times New Roman"/>
                <a:cs typeface="Times New Roman"/>
                <a:sym typeface="Times New Roman"/>
              </a:rPr>
              <a:t>Разнообразие свойств фагоцитирующих клеток животных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1"/>
          <p:cNvSpPr txBox="1"/>
          <p:nvPr>
            <p:ph idx="1" type="subTitle"/>
          </p:nvPr>
        </p:nvSpPr>
        <p:spPr>
          <a:xfrm>
            <a:off x="1676400" y="4419600"/>
            <a:ext cx="6629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4008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28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Выполнила: Куркина Вероника</a:t>
            </a:r>
            <a:endParaRPr/>
          </a:p>
          <a:p>
            <a:pPr indent="0" lvl="0" marL="64008" rtl="0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rPr lang="ru-RU" sz="28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Консультант: Ноздрачева Анна Николаевна</a:t>
            </a:r>
            <a:endParaRPr sz="280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1"/>
          <p:cNvSpPr txBox="1"/>
          <p:nvPr/>
        </p:nvSpPr>
        <p:spPr>
          <a:xfrm>
            <a:off x="1524000" y="685800"/>
            <a:ext cx="6096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ГБОУ  Школа 1505 «Преображенская»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 txBox="1"/>
          <p:nvPr>
            <p:ph type="title"/>
          </p:nvPr>
        </p:nvSpPr>
        <p:spPr>
          <a:xfrm>
            <a:off x="457200" y="9144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ru-RU" sz="3600">
                <a:latin typeface="Times New Roman"/>
                <a:ea typeface="Times New Roman"/>
                <a:cs typeface="Times New Roman"/>
                <a:sym typeface="Times New Roman"/>
              </a:rPr>
              <a:t>Заключение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10"/>
          <p:cNvSpPr txBox="1"/>
          <p:nvPr>
            <p:ph idx="1" type="body"/>
          </p:nvPr>
        </p:nvSpPr>
        <p:spPr>
          <a:xfrm>
            <a:off x="381000" y="1981200"/>
            <a:ext cx="39624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	Исследование животных фагоцитов помогает моделировать некоторые воспалительные процессы, при которых от фагоцитов человека требуется повышенная интенсивность поглощения.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Press Releases &lt; JAMSTEC" id="174" name="Google Shape;174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Press Releases &lt; JAMSTEC" id="175" name="Google Shape;17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2057400"/>
            <a:ext cx="433959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ru-RU" sz="3600">
                <a:latin typeface="Times New Roman"/>
                <a:ea typeface="Times New Roman"/>
                <a:cs typeface="Times New Roman"/>
                <a:sym typeface="Times New Roman"/>
              </a:rPr>
              <a:t>Благодарности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11"/>
          <p:cNvSpPr txBox="1"/>
          <p:nvPr>
            <p:ph idx="1" type="body"/>
          </p:nvPr>
        </p:nvSpPr>
        <p:spPr>
          <a:xfrm>
            <a:off x="457200" y="2447425"/>
            <a:ext cx="82296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Выражаю особую благодарность</a:t>
            </a:r>
            <a:endParaRPr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2400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Ноздрачевой Анне Николаевне за ценные советы </a:t>
            </a:r>
            <a:endParaRPr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2400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Ан Ольге Ильиничне за конструктивную критику</a:t>
            </a:r>
            <a:endParaRPr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2400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Волоховой Разии Юрьевне за хорошо поданный лекционный материал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 txBox="1"/>
          <p:nvPr>
            <p:ph type="title"/>
          </p:nvPr>
        </p:nvSpPr>
        <p:spPr>
          <a:xfrm>
            <a:off x="457200" y="762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Список литературы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12"/>
          <p:cNvSpPr txBox="1"/>
          <p:nvPr>
            <p:ph idx="1" type="body"/>
          </p:nvPr>
        </p:nvSpPr>
        <p:spPr>
          <a:xfrm>
            <a:off x="457200" y="1981200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9207" lvl="0" marL="36576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Биологический энциклопедический словарь // Гл. ред. М .С. Гиляров. М ., "Сов. энциклопедия ", 1989</a:t>
            </a:r>
            <a:endParaRPr sz="1800"/>
          </a:p>
          <a:p>
            <a:pPr indent="-259207" lvl="0" marL="36576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Российские Нобелевские лауреаты: Илья Ильич Мечников // Т.И. Ульянкина, Архив Российской академии наук</a:t>
            </a:r>
            <a:endParaRPr sz="1800"/>
          </a:p>
          <a:p>
            <a:pPr indent="-259207" lvl="0" marL="36576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Литвицкий П.Ф., Синельникова Т.Г. // Врожденный иммунитет: механизмы реализации и патологические синдромы. Часть 3. – Вопросы современной педиатрии. – 2009.</a:t>
            </a:r>
            <a:endParaRPr sz="1800"/>
          </a:p>
          <a:p>
            <a:pPr indent="-259207" lvl="0" marL="36576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Присный А.А., Пигалева Т.А., Кулько С.В. Морфофункциональные особенности гемоцитов сухопутных брюхоногих моллюсков  // Фундаментальные исследования. – 2011. – № 5. – С. 206-210</a:t>
            </a:r>
            <a:endParaRPr sz="1800"/>
          </a:p>
          <a:p>
            <a:pPr indent="-259207" lvl="0" marL="36576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Присный А.А Морфофункциональные свойства гемоцитов представителей отряда Heteroptera // Научный результат, Физиология. – 2016. – №3</a:t>
            </a:r>
            <a:endParaRPr sz="1800"/>
          </a:p>
          <a:p>
            <a:pPr indent="-259207" lvl="0" marL="36576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P. Deana, U. Potter, E.H. Richards, J.P. Edwards, A.K. Charnley, S.E. Reynolds, Hyperphagocytic haemocytes in Manduca Sexta // Journal of Insect Physiology 50 (2004)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9207" lvl="0" marL="36576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Рабаданова А.И. Курс лекций по дисциплине: «Физиология человека и животных». V. Лейкоциты и лейкоцитарная формула. Роль лейкоцитов в защите организма // ЭОР ДГУ</a:t>
            </a:r>
            <a:endParaRPr sz="1800"/>
          </a:p>
          <a:p>
            <a:pPr indent="-256032" lvl="0" marL="36576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75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 txBox="1"/>
          <p:nvPr>
            <p:ph type="title"/>
          </p:nvPr>
        </p:nvSpPr>
        <p:spPr>
          <a:xfrm>
            <a:off x="533400" y="9144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Список литературы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13"/>
          <p:cNvSpPr txBox="1"/>
          <p:nvPr>
            <p:ph idx="1" type="body"/>
          </p:nvPr>
        </p:nvSpPr>
        <p:spPr>
          <a:xfrm>
            <a:off x="457200" y="2057400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М.А. Челомбитько, А.В. Федоров, О.П. Ильинская, Р.А. Зиновкин, Б.В. Черняк Роль активных форм кислорода в дегрануляции тучных клеток // Биохимия .— 2017 .— №1 .— С. 19-34</a:t>
            </a:r>
            <a:endParaRPr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Грищенко Е.А. Дендритные клетки: основные представления // Аллергология и Иммунология в Педиатрии. – июнь 2015. – №2</a:t>
            </a:r>
            <a:endParaRPr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Wu, F., Xie, Z., Yan, M. // Classification and characterization of hemocytes from two Asian horseshoe crab species Tachypleus tridentatus and Carcinoscorpius rotundicauda. Sci Rep 9, 7095 (2019)</a:t>
            </a:r>
            <a:endParaRPr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Smith, V. J. (2016) // Immunology of Invertebrates: Cellular. eLS, 1–13.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Mirjam Urb1 , Donald C. Sheppard // The Role of Mast Cells in the Defence against Pathogens. – PLoS Pathogens. – v.8(4); 2012 Apr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А.М. Рубцов Роль саркоплазматического ретикулума в регуляции сократительной активности мышц // Биология. - 2000.</a:t>
            </a:r>
            <a:endParaRPr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Фагоцитоз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2"/>
          <p:cNvSpPr txBox="1"/>
          <p:nvPr>
            <p:ph idx="1" type="body"/>
          </p:nvPr>
        </p:nvSpPr>
        <p:spPr>
          <a:xfrm>
            <a:off x="457200" y="2057400"/>
            <a:ext cx="8229600" cy="1560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/>
              <a:t>	Фагоцитоз — активное захватывание и поглощение микроскопических инородных живых объектов и твердых частиц одноклеточными организмами или некоторыми клетками многоклеточных животных. </a:t>
            </a:r>
            <a:endParaRPr sz="2400"/>
          </a:p>
        </p:txBody>
      </p:sp>
      <p:pic>
        <p:nvPicPr>
          <p:cNvPr descr="https://docs.google.com/drawings/u/0/d/sLudwlB42lXGBCpa746AwZA/image?w=602&amp;h=389&amp;rev=15&amp;ac=1&amp;parent=1bzldvc8CVCPcIlyTD9RDEqzm6L2y9Yb2wFe-TT0QiQw" id="121" name="Google Shape;121;p2"/>
          <p:cNvPicPr preferRelativeResize="0"/>
          <p:nvPr/>
        </p:nvPicPr>
        <p:blipFill rotWithShape="1">
          <a:blip r:embed="rId3">
            <a:alphaModFix/>
          </a:blip>
          <a:srcRect b="12500" l="0" r="0" t="0"/>
          <a:stretch/>
        </p:blipFill>
        <p:spPr>
          <a:xfrm>
            <a:off x="2133600" y="3733800"/>
            <a:ext cx="4582185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Фагоцитоз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3"/>
          <p:cNvSpPr txBox="1"/>
          <p:nvPr>
            <p:ph idx="1" type="body"/>
          </p:nvPr>
        </p:nvSpPr>
        <p:spPr>
          <a:xfrm>
            <a:off x="304800" y="2133600"/>
            <a:ext cx="8534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	Изучая различные механизмы фагоцитоза, теоретически, люди могут “переносить” лучшие свойства той или иной фагоцитирующей клетки в фагоциты человека.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Что такое палочкоядерный нейтрофил?" id="128" name="Google Shape;12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3505200"/>
            <a:ext cx="4572000" cy="3017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/>
          <p:nvPr>
            <p:ph type="title"/>
          </p:nvPr>
        </p:nvSpPr>
        <p:spPr>
          <a:xfrm>
            <a:off x="457200" y="9906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ru-RU" sz="3600">
                <a:latin typeface="Times New Roman"/>
                <a:ea typeface="Times New Roman"/>
                <a:cs typeface="Times New Roman"/>
                <a:sym typeface="Times New Roman"/>
              </a:rPr>
              <a:t>Цель и проблема работы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4"/>
          <p:cNvSpPr txBox="1"/>
          <p:nvPr>
            <p:ph idx="1" type="body"/>
          </p:nvPr>
        </p:nvSpPr>
        <p:spPr>
          <a:xfrm>
            <a:off x="457200" y="2057400"/>
            <a:ext cx="822960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Цель</a:t>
            </a:r>
            <a:endParaRPr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24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	Ответить на вопрос, какие отличительные свойства фагоцитирующих клеток других организмов могут быть полезны человеку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24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Проблема</a:t>
            </a:r>
            <a:endParaRPr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24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	Моделирование процессов, происходящих в человеке, на животных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ru-RU" sz="3600">
                <a:latin typeface="Times New Roman"/>
                <a:ea typeface="Times New Roman"/>
                <a:cs typeface="Times New Roman"/>
                <a:sym typeface="Times New Roman"/>
              </a:rPr>
              <a:t>Задачи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5"/>
          <p:cNvSpPr txBox="1"/>
          <p:nvPr>
            <p:ph idx="1" type="body"/>
          </p:nvPr>
        </p:nvSpPr>
        <p:spPr>
          <a:xfrm>
            <a:off x="457200" y="2209800"/>
            <a:ext cx="8229600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Изучить и описать общие принципы работы, разнообразие фагоцитирующих животных клеток</a:t>
            </a:r>
            <a:endParaRPr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2400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Описать функции фагоцитирующих животных клеток</a:t>
            </a:r>
            <a:endParaRPr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2400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Выделить отличительные свойства фагоцитов в других организмах</a:t>
            </a:r>
            <a:endParaRPr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2400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Рассмотреть возможность перенесения сведений , полученных из экспериментов на фагоцитах животных, на человека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ru-RU" sz="3600">
                <a:latin typeface="Times New Roman"/>
                <a:ea typeface="Times New Roman"/>
                <a:cs typeface="Times New Roman"/>
                <a:sym typeface="Times New Roman"/>
              </a:rPr>
              <a:t>Актуальность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6"/>
          <p:cNvSpPr txBox="1"/>
          <p:nvPr>
            <p:ph idx="1" type="body"/>
          </p:nvPr>
        </p:nvSpPr>
        <p:spPr>
          <a:xfrm>
            <a:off x="457200" y="228600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	Фагоцитоз является неотъемлемой частью иммунного ответа любого организма, и изучение этого процесса у организмов с разной морфологией и физиологией может принести практическую пользу человеку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Прокомментируйте рисунок 45, изображающий процесс фагоцитоза ..." id="147" name="Google Shape;14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3962400"/>
            <a:ext cx="491139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/>
          <p:nvPr>
            <p:ph type="title"/>
          </p:nvPr>
        </p:nvSpPr>
        <p:spPr>
          <a:xfrm>
            <a:off x="457200" y="8382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ru-RU" sz="3600">
                <a:latin typeface="Times New Roman"/>
                <a:ea typeface="Times New Roman"/>
                <a:cs typeface="Times New Roman"/>
                <a:sym typeface="Times New Roman"/>
              </a:rPr>
              <a:t>Содержание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7"/>
          <p:cNvSpPr txBox="1"/>
          <p:nvPr>
            <p:ph idx="1" type="body"/>
          </p:nvPr>
        </p:nvSpPr>
        <p:spPr>
          <a:xfrm>
            <a:off x="457200" y="19050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ВВЕДЕНИЕ                                                                                </a:t>
            </a:r>
            <a:endParaRPr b="0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2400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ГЛАВА 1. Общие сведения о фагоцитозе                    </a:t>
            </a:r>
            <a:endParaRPr b="0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6887" lvl="1" marL="658368" rtl="0" algn="l">
              <a:spcBef>
                <a:spcPts val="300"/>
              </a:spcBef>
              <a:spcAft>
                <a:spcPts val="0"/>
              </a:spcAft>
              <a:buSzPts val="2400"/>
              <a:buChar char="▫"/>
            </a:pPr>
            <a:r>
              <a:rPr lang="ru-RU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1.1 Фагоцитоз и его стадии </a:t>
            </a:r>
            <a:endParaRPr b="0" sz="2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6887" lvl="1" marL="658368" rtl="0" algn="l">
              <a:spcBef>
                <a:spcPts val="300"/>
              </a:spcBef>
              <a:spcAft>
                <a:spcPts val="0"/>
              </a:spcAft>
              <a:buSzPts val="2400"/>
              <a:buChar char="▫"/>
            </a:pPr>
            <a:r>
              <a:rPr lang="ru-RU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1.2 Фагоцитирующие клетки беспозвоночных</a:t>
            </a:r>
            <a:endParaRPr b="0" sz="2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2400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ГЛАВА 2. Фагоцитоз и человек      </a:t>
            </a:r>
            <a:endParaRPr b="0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6887" lvl="1" marL="658368" rtl="0" algn="l">
              <a:spcBef>
                <a:spcPts val="300"/>
              </a:spcBef>
              <a:spcAft>
                <a:spcPts val="0"/>
              </a:spcAft>
              <a:buSzPts val="2400"/>
              <a:buChar char="▫"/>
            </a:pPr>
            <a:r>
              <a:rPr lang="ru-RU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2.1 Фагоцитирующие клетки в организме человека</a:t>
            </a:r>
            <a:endParaRPr b="0" sz="2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6887" lvl="1" marL="658368" rtl="0" algn="l">
              <a:spcBef>
                <a:spcPts val="300"/>
              </a:spcBef>
              <a:spcAft>
                <a:spcPts val="0"/>
              </a:spcAft>
              <a:buSzPts val="2400"/>
              <a:buChar char="▫"/>
            </a:pPr>
            <a:r>
              <a:rPr lang="ru-RU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2.2 Потенциальное использование механизмов работы фагоцитов в других организмах</a:t>
            </a:r>
            <a:endParaRPr b="0" sz="2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2400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ВЫВОДЫ</a:t>
            </a:r>
            <a:endParaRPr b="0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2400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ЗАКЛЮЧЕНИЕ                           </a:t>
            </a:r>
            <a:endParaRPr b="0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2400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СПИСОК ЛИТЕРАТУРЫ 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/>
          <p:nvPr>
            <p:ph type="title"/>
          </p:nvPr>
        </p:nvSpPr>
        <p:spPr>
          <a:xfrm>
            <a:off x="50400" y="973800"/>
            <a:ext cx="9043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Фагоциты в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беспозвоночных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организмах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s://lh5.googleusercontent.com/-OJhBvCN_-vxef1ocJf9Mb5PDBQDTSP_MY6QEpjSAIxyh2b5-nHTxZdwTvHG0mz-XapRapr6zx27TGcVkMMGCSXlCcOInCDKuJZ1CAls8ELQq6Aq9dGydFUvoxI6Z_zCWJenoE7KbndJ4A" id="159" name="Google Shape;159;p9"/>
          <p:cNvPicPr preferRelativeResize="0"/>
          <p:nvPr/>
        </p:nvPicPr>
        <p:blipFill rotWithShape="1">
          <a:blip r:embed="rId3">
            <a:alphaModFix/>
          </a:blip>
          <a:srcRect b="5882" l="25641" r="23077" t="12532"/>
          <a:stretch/>
        </p:blipFill>
        <p:spPr>
          <a:xfrm>
            <a:off x="5410200" y="2438400"/>
            <a:ext cx="3526949" cy="35069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Амеба обыкновенная фото строение дизентерийная" id="160" name="Google Shape;16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2438400"/>
            <a:ext cx="5024176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"/>
          <p:cNvSpPr txBox="1"/>
          <p:nvPr>
            <p:ph type="title"/>
          </p:nvPr>
        </p:nvSpPr>
        <p:spPr>
          <a:xfrm>
            <a:off x="457200" y="762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Фагоциты в организме человека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s://lh5.googleusercontent.com/948cTf2SF__YvGkhgM9qqNJarVdeJUfl7zqxfkqfLbYVznY4i9P28k7U9c9FeIDo9-k5XeXG41M2VAwkEIHlQVJzrioX2ygsL58aO_EtxbHAnROhERowQrJ1INGe8BrG_wcHovES0-lFoQ" id="166" name="Google Shape;166;p8"/>
          <p:cNvPicPr preferRelativeResize="0"/>
          <p:nvPr/>
        </p:nvPicPr>
        <p:blipFill rotWithShape="1">
          <a:blip r:embed="rId3">
            <a:alphaModFix/>
          </a:blip>
          <a:srcRect b="800" l="21000" r="46499" t="48230"/>
          <a:stretch/>
        </p:blipFill>
        <p:spPr>
          <a:xfrm>
            <a:off x="5295900" y="2667000"/>
            <a:ext cx="3848100" cy="3771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qWh0vgyv_7m6QU4hUEEBaolHLT0W53OY7tGzZwWEWhfRd7nbzIeSnl1ISFrZe9vYQE6aAiwbZrPYZEkrqJSkU_2l7u6JvyVJ-JktZRwkTrmOPKeZUiSrdF9FDO7XdROE5uJ69H7HRHwveg" id="167" name="Google Shape;16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2057400"/>
            <a:ext cx="542172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Urban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2020-04-17T12:39:24Z</dcterms:created>
  <dc:creator>gena</dc:creator>
</cp:coreProperties>
</file>