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45d1cf62c_0_0:notes"/>
          <p:cNvSpPr/>
          <p:nvPr>
            <p:ph idx="2" type="sldImg"/>
          </p:nvPr>
        </p:nvSpPr>
        <p:spPr>
          <a:xfrm>
            <a:off x="1714525" y="695325"/>
            <a:ext cx="3428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2" name="Google Shape;52;g745d1cf6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45d1cf62c_0_108:notes"/>
          <p:cNvSpPr/>
          <p:nvPr>
            <p:ph idx="2" type="sldImg"/>
          </p:nvPr>
        </p:nvSpPr>
        <p:spPr>
          <a:xfrm>
            <a:off x="-13764400" y="-11796712"/>
            <a:ext cx="15728700" cy="1249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45d1cf62c_0_108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45d1cf62c_0_125:notes"/>
          <p:cNvSpPr/>
          <p:nvPr>
            <p:ph idx="2" type="sldImg"/>
          </p:nvPr>
        </p:nvSpPr>
        <p:spPr>
          <a:xfrm>
            <a:off x="1714525" y="695325"/>
            <a:ext cx="3428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4" name="Google Shape;124;g745d1cf62c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45d1cf62c_0_198:notes"/>
          <p:cNvSpPr/>
          <p:nvPr>
            <p:ph idx="2" type="sldImg"/>
          </p:nvPr>
        </p:nvSpPr>
        <p:spPr>
          <a:xfrm>
            <a:off x="-13764400" y="-11796712"/>
            <a:ext cx="15728700" cy="1249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45d1cf62c_0_198:notes"/>
          <p:cNvSpPr txBox="1"/>
          <p:nvPr>
            <p:ph idx="1" type="body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45d1cf62c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45d1cf62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fd25a3ee1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fd25a3ee1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45d1cf62c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45d1cf62c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fd25a3ee1_5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fd25a3ee1_5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fd25a3ee1_5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fd25a3ee1_5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fd25a3ee1_5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fd25a3ee1_5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fd25a3ee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fd25a3e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ncbi.nlm.nih.gov/pubmed/?term=Xiao%20C%5BAuthor%5D&amp;cauthor=true&amp;cauthor_uid=28794482" TargetMode="External"/><Relationship Id="rId4" Type="http://schemas.openxmlformats.org/officeDocument/2006/relationships/hyperlink" Target="https://www.ncbi.nlm.nih.gov/pubmed/28794482#" TargetMode="External"/><Relationship Id="rId9" Type="http://schemas.openxmlformats.org/officeDocument/2006/relationships/hyperlink" Target="https://www.ncbi.nlm.nih.gov/pubmed/18931318#" TargetMode="External"/><Relationship Id="rId5" Type="http://schemas.openxmlformats.org/officeDocument/2006/relationships/hyperlink" Target="https://www.genetics.org/content/204/4/1369.long" TargetMode="External"/><Relationship Id="rId6" Type="http://schemas.openxmlformats.org/officeDocument/2006/relationships/hyperlink" Target="https://www.ncbi.nlm.nih.gov/pubmed/27927903#" TargetMode="External"/><Relationship Id="rId7" Type="http://schemas.openxmlformats.org/officeDocument/2006/relationships/hyperlink" Target="https://jeb.biologists.org/content/211/21/3454.long" TargetMode="External"/><Relationship Id="rId8" Type="http://schemas.openxmlformats.org/officeDocument/2006/relationships/hyperlink" Target="https://www.ncbi.nlm.nih.gov/pubmed/?term=Meinertzhagen%20IA%5BAuthor%5D&amp;cauthor=true&amp;cauthor_uid=30037884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503237" y="123944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23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Ген White плодовой мушки Дрозофилы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2300100" y="2895575"/>
            <a:ext cx="6155700" cy="14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Выполнил: Бекбулатов Дмитрий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Руководители: Ноздрачева Анна Николаевна, </a:t>
            </a: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Олег </a:t>
            </a:r>
            <a:r>
              <a:rPr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Валерьевич Былино</a:t>
            </a:r>
            <a:endParaRPr sz="2400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03237" y="-4762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i="0" lang="ru" sz="26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ГБОУ «Школа 1505 «Преображенская»»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00" y="333769"/>
            <a:ext cx="8520600" cy="4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latin typeface="Times New Roman"/>
                <a:ea typeface="Times New Roman"/>
                <a:cs typeface="Times New Roman"/>
                <a:sym typeface="Times New Roman"/>
              </a:rPr>
              <a:t>Благодарности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458850" y="1207200"/>
            <a:ext cx="8226300" cy="21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Выражаю особую благодарность 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●"/>
            </a:pPr>
            <a:r>
              <a:rPr lang="ru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Ноздрачевой Анне Николаевне, за полезные советы и консультации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●"/>
            </a:pPr>
            <a:r>
              <a:rPr lang="ru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Олегу Валерьевичу Былино</a:t>
            </a:r>
            <a:r>
              <a:rPr lang="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за полезные советы и консультации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457200" y="119063"/>
            <a:ext cx="8229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Использованная литература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23"/>
          <p:cNvSpPr txBox="1"/>
          <p:nvPr/>
        </p:nvSpPr>
        <p:spPr>
          <a:xfrm>
            <a:off x="292800" y="1404075"/>
            <a:ext cx="8558400" cy="30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М.Ф.Козак. - Астрахань: Издательский дом «Астраханский университет», 2007 – 87, [3] с.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" u="sng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Xiao C1, Qiu S2, Robertson RM2.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white gene controls copulation success in Drosophila melanogaster. </a:t>
            </a:r>
            <a:r>
              <a:rPr lang="ru">
                <a:solidFill>
                  <a:srgbClr val="660066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Sci Rep.</a:t>
            </a:r>
            <a:r>
              <a:rPr lang="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2017 Aug 9;7(1):7712. doi:10.1038/s41598-017-08155-y.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" u="sng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Hersh BM1.</a:t>
            </a:r>
            <a:r>
              <a:rPr lang="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More than Meets the Eye: A Primer for "Timing of Locomotor Recovery from Anoxia Modulated by the white Gene in Drosophila melanogaster". </a:t>
            </a:r>
            <a:r>
              <a:rPr lang="ru">
                <a:solidFill>
                  <a:srgbClr val="660066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Genetics.</a:t>
            </a:r>
            <a:r>
              <a:rPr lang="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2016 Dec;204(4):1369-1375. Epub 2016 Dec 7.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" u="sng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Borycz J1, Borycz JA, Kubów A, Lloyd V, Meinertzhagen IA</a:t>
            </a:r>
            <a:r>
              <a:rPr lang="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ru">
                <a:solidFill>
                  <a:srgbClr val="660066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 </a:t>
            </a:r>
            <a:r>
              <a:rPr lang="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Drosophila ABC transporter mutants white, brown and scarlet have altered contents and distribution of biogenic amines in the brain. </a:t>
            </a:r>
            <a:r>
              <a:rPr lang="ru" u="sng">
                <a:solidFill>
                  <a:srgbClr val="66006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J Exp Biol.</a:t>
            </a:r>
            <a:r>
              <a:rPr lang="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2008 Nov;211(Pt 21):3454-66. doi: 10.1242/jeb.021162</a:t>
            </a:r>
            <a:r>
              <a:rPr lang="ru">
                <a:solidFill>
                  <a:srgbClr val="642A8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410350" y="1722174"/>
            <a:ext cx="8226300" cy="14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/>
              <a:t>Спасибо за внимание!</a:t>
            </a:r>
            <a:endParaRPr sz="6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0" y="130725"/>
            <a:ext cx="8520600" cy="91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23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Введение</a:t>
            </a:r>
            <a:endParaRPr sz="3000"/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434025" y="1044225"/>
            <a:ext cx="85206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Плодовая муш</a:t>
            </a: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 дрозофила явля</a:t>
            </a: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ется модельным объектом генетических исследований. Ученые вывели множество линий с разными мутациями и использую мушку в </a:t>
            </a: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исследованиях</a:t>
            </a: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уже более ста лет. Об одной такой мутации и пойдет речь в моем реферате. Это мутация в гене “White”</a:t>
            </a:r>
            <a:endParaRPr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125" y="2571750"/>
            <a:ext cx="2265299" cy="169897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5799" y="2571750"/>
            <a:ext cx="2857500" cy="158115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65" name="Google Shape;65;p14"/>
          <p:cNvSpPr txBox="1"/>
          <p:nvPr/>
        </p:nvSpPr>
        <p:spPr>
          <a:xfrm>
            <a:off x="1079500" y="4430875"/>
            <a:ext cx="11853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Дикий тип</a:t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5820825" y="4423825"/>
            <a:ext cx="23565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Мушка с мутацией </a:t>
            </a:r>
            <a:r>
              <a:rPr lang="ru"/>
              <a:t>в гене “White”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idx="1" type="subTitle"/>
          </p:nvPr>
        </p:nvSpPr>
        <p:spPr>
          <a:xfrm>
            <a:off x="0" y="691525"/>
            <a:ext cx="8637600" cy="6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Создание краткого описания действия гена White на основе англоязычных источников.</a:t>
            </a:r>
            <a:endParaRPr b="1" sz="1800"/>
          </a:p>
        </p:txBody>
      </p:sp>
      <p:sp>
        <p:nvSpPr>
          <p:cNvPr id="72" name="Google Shape;72;p15"/>
          <p:cNvSpPr txBox="1"/>
          <p:nvPr/>
        </p:nvSpPr>
        <p:spPr>
          <a:xfrm>
            <a:off x="457200" y="1"/>
            <a:ext cx="8229600" cy="6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>
                <a:latin typeface="Times New Roman"/>
                <a:ea typeface="Times New Roman"/>
                <a:cs typeface="Times New Roman"/>
                <a:sym typeface="Times New Roman"/>
              </a:rPr>
              <a:t>Цел</a:t>
            </a:r>
            <a:r>
              <a:rPr lang="ru"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ь</a:t>
            </a:r>
            <a:r>
              <a:rPr lang="ru" sz="4400">
                <a:latin typeface="Times New Roman"/>
                <a:ea typeface="Times New Roman"/>
                <a:cs typeface="Times New Roman"/>
                <a:sym typeface="Times New Roman"/>
              </a:rPr>
              <a:t> и задачи работы.</a:t>
            </a:r>
            <a:endParaRPr sz="4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349225" y="1494500"/>
            <a:ext cx="8229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Задачи: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Изучить по литературным данным и описать следующие вопросы: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arenR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Дрозофила как объект генетических исследований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arenR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Генетика дрозофилы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arenR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Характеристика гена White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arenR"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Влияние мутации в гене “White”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ctrTitle"/>
          </p:nvPr>
        </p:nvSpPr>
        <p:spPr>
          <a:xfrm>
            <a:off x="138575" y="450450"/>
            <a:ext cx="8520600" cy="65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Кариотип дрозофилы</a:t>
            </a:r>
            <a:endParaRPr sz="3600"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8725" y="1312825"/>
            <a:ext cx="5497800" cy="332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ctrTitle"/>
          </p:nvPr>
        </p:nvSpPr>
        <p:spPr>
          <a:xfrm>
            <a:off x="234100" y="141100"/>
            <a:ext cx="8520600" cy="105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Месторасположение гена “White”</a:t>
            </a:r>
            <a:endParaRPr sz="3000"/>
          </a:p>
        </p:txBody>
      </p:sp>
      <p:sp>
        <p:nvSpPr>
          <p:cNvPr id="85" name="Google Shape;85;p17"/>
          <p:cNvSpPr txBox="1"/>
          <p:nvPr/>
        </p:nvSpPr>
        <p:spPr>
          <a:xfrm>
            <a:off x="5539475" y="1485900"/>
            <a:ext cx="30000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1475" y="1195600"/>
            <a:ext cx="4911376" cy="368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ctrTitle"/>
          </p:nvPr>
        </p:nvSpPr>
        <p:spPr>
          <a:xfrm>
            <a:off x="311700" y="127525"/>
            <a:ext cx="8520600" cy="99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Проявления гена “White”</a:t>
            </a:r>
            <a:endParaRPr/>
          </a:p>
        </p:txBody>
      </p:sp>
      <p:sp>
        <p:nvSpPr>
          <p:cNvPr id="92" name="Google Shape;92;p18"/>
          <p:cNvSpPr txBox="1"/>
          <p:nvPr>
            <p:ph idx="1" type="subTitle"/>
          </p:nvPr>
        </p:nvSpPr>
        <p:spPr>
          <a:xfrm>
            <a:off x="885950" y="1863950"/>
            <a:ext cx="3561300" cy="23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Ген</a:t>
            </a: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“White” влияет на цвет разных органов мушки: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семенники, мальпигиевы сосуды и глаза.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2550" y="1784450"/>
            <a:ext cx="1522550" cy="2831924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ctrTitle"/>
          </p:nvPr>
        </p:nvSpPr>
        <p:spPr>
          <a:xfrm>
            <a:off x="281150" y="754800"/>
            <a:ext cx="8520600" cy="52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3000">
                <a:latin typeface="Times New Roman"/>
                <a:ea typeface="Times New Roman"/>
                <a:cs typeface="Times New Roman"/>
                <a:sym typeface="Times New Roman"/>
              </a:rPr>
              <a:t>Ген</a:t>
            </a:r>
            <a:r>
              <a:rPr b="1" lang="ru" sz="3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" sz="3000">
                <a:latin typeface="Times New Roman"/>
                <a:ea typeface="Times New Roman"/>
                <a:cs typeface="Times New Roman"/>
                <a:sym typeface="Times New Roman"/>
              </a:rPr>
              <a:t>“White” влияет на половое поведение мушки </a:t>
            </a:r>
            <a:endParaRPr b="1" sz="3000"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150" y="1507400"/>
            <a:ext cx="3056576" cy="282167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3927325" y="1439050"/>
            <a:ext cx="4584600" cy="3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А) Это процесс спаривания дикого типа, бледно-красным цвет показаны арены, где копуляция идет успешно.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В) На втором рисунке представлены мушки с мутацией в гене “White”. За 60 минут проведения </a:t>
            </a:r>
            <a:r>
              <a:rPr lang="ru" sz="1800"/>
              <a:t>эксперимента</a:t>
            </a:r>
            <a:r>
              <a:rPr lang="ru" sz="1800"/>
              <a:t> мушки так и не начали спаривание.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ctrTitle"/>
          </p:nvPr>
        </p:nvSpPr>
        <p:spPr>
          <a:xfrm>
            <a:off x="311700" y="274875"/>
            <a:ext cx="8520600" cy="9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3000">
                <a:latin typeface="Times New Roman"/>
                <a:ea typeface="Times New Roman"/>
                <a:cs typeface="Times New Roman"/>
                <a:sym typeface="Times New Roman"/>
              </a:rPr>
              <a:t>Ген</a:t>
            </a:r>
            <a:r>
              <a:rPr b="1" lang="ru" sz="3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" sz="3000">
                <a:latin typeface="Times New Roman"/>
                <a:ea typeface="Times New Roman"/>
                <a:cs typeface="Times New Roman"/>
                <a:sym typeface="Times New Roman"/>
              </a:rPr>
              <a:t>“White” влияет на транспортировку веществ</a:t>
            </a:r>
            <a:endParaRPr b="1" sz="3000"/>
          </a:p>
        </p:txBody>
      </p:sp>
      <p:sp>
        <p:nvSpPr>
          <p:cNvPr id="106" name="Google Shape;106;p20"/>
          <p:cNvSpPr txBox="1"/>
          <p:nvPr>
            <p:ph idx="1" type="subTitle"/>
          </p:nvPr>
        </p:nvSpPr>
        <p:spPr>
          <a:xfrm>
            <a:off x="311700" y="12393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Ген</a:t>
            </a: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“White” влияет на транспортировку веществ, например: нейромедиаторы. К таким нейромедиаторам относятся серотонин и дофамин.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825" y="2153825"/>
            <a:ext cx="3673446" cy="262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6025" y="2767226"/>
            <a:ext cx="4559420" cy="2111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ctrTitle"/>
          </p:nvPr>
        </p:nvSpPr>
        <p:spPr>
          <a:xfrm>
            <a:off x="311700" y="213825"/>
            <a:ext cx="8520600" cy="95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Выводы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21"/>
          <p:cNvSpPr txBox="1"/>
          <p:nvPr>
            <p:ph idx="1" type="subTitle"/>
          </p:nvPr>
        </p:nvSpPr>
        <p:spPr>
          <a:xfrm>
            <a:off x="311700" y="1619250"/>
            <a:ext cx="8520600" cy="27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21"/>
          <p:cNvSpPr txBox="1"/>
          <p:nvPr>
            <p:ph type="ctrTitle"/>
          </p:nvPr>
        </p:nvSpPr>
        <p:spPr>
          <a:xfrm>
            <a:off x="536800" y="1615725"/>
            <a:ext cx="6342300" cy="247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Действие гена “White”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AutoNum type="arabicPeriod"/>
            </a:pPr>
            <a:r>
              <a:rPr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Изменение цвета глаз и других органов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AutoNum type="arabicPeriod"/>
            </a:pPr>
            <a:r>
              <a:rPr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Ухудшение транспортировки биогенных аминов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AutoNum type="arabicPeriod"/>
            </a:pPr>
            <a:r>
              <a:rPr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Изменение полового поведения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