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>
        <a:uFillTx/>
      </a:defRPr>
    </a:defPPr>
    <a:lvl1pPr marL="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14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  <a:uFillTx/>
              </a:defRPr>
            </a:lvl1pPr>
          </a:lstStyle>
          <a:p>
            <a:r>
              <a:rPr lang="ru-RU">
                <a:uFillTx/>
              </a:rPr>
              <a:t>Образец заголовка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ru-RU">
                <a:uFillTx/>
              </a:rPr>
              <a:t>Образец подзаголовка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fld id="{B61BEF0D-F0BB-DE4B-95CE-6DB70DBA9567}" type="datetimeFigureOut">
              <a:rPr lang="en-US" dirty="0">
                <a:uFillTx/>
              </a:rPr>
              <a:pPr/>
              <a:t>4/24/20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fld id="{D57F1E4F-1CFF-5643-939E-217C01CDF565}" type="slidenum">
              <a:rPr lang="en-US" dirty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>
                <a:uFillTx/>
              </a:rPr>
              <a:t>Образец заголовка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>
                <a:uFillTx/>
              </a:defRPr>
            </a:lvl1pPr>
            <a:lvl2pPr algn="l">
              <a:defRPr>
                <a:uFillTx/>
              </a:defRPr>
            </a:lvl2pPr>
            <a:lvl3pPr algn="l">
              <a:defRPr>
                <a:uFillTx/>
              </a:defRPr>
            </a:lvl3pPr>
            <a:lvl4pPr algn="l">
              <a:defRPr>
                <a:uFillTx/>
              </a:defRPr>
            </a:lvl4pPr>
            <a:lvl5pPr algn="l">
              <a:defRPr>
                <a:uFillTx/>
              </a:defRPr>
            </a:lvl5pPr>
          </a:lstStyle>
          <a:p>
            <a:pPr lvl="0"/>
            <a:r>
              <a:rPr lang="ru-RU">
                <a:uFillTx/>
              </a:rPr>
              <a:t>Образец текста</a:t>
            </a:r>
          </a:p>
          <a:p>
            <a:pPr lvl="1"/>
            <a:r>
              <a:rPr lang="ru-RU">
                <a:uFillTx/>
              </a:rPr>
              <a:t>Второй уровень</a:t>
            </a:r>
          </a:p>
          <a:p>
            <a:pPr lvl="2"/>
            <a:r>
              <a:rPr lang="ru-RU">
                <a:uFillTx/>
              </a:rPr>
              <a:t>Третий уровень</a:t>
            </a:r>
          </a:p>
          <a:p>
            <a:pPr lvl="3"/>
            <a:r>
              <a:rPr lang="ru-RU">
                <a:uFillTx/>
              </a:rPr>
              <a:t>Четвертый уровень</a:t>
            </a:r>
          </a:p>
          <a:p>
            <a:pPr lvl="4"/>
            <a:r>
              <a:rPr lang="ru-RU">
                <a:uFillTx/>
              </a:rPr>
              <a:t>Пятый уровень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uFillTx/>
              </a:rPr>
              <a:pPr/>
              <a:t>4/24/20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>
                <a:uFillTx/>
              </a:rPr>
              <a:t>Образец заголовка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>
                <a:uFillTx/>
              </a:rPr>
              <a:t>Образец текста</a:t>
            </a:r>
          </a:p>
          <a:p>
            <a:pPr lvl="1"/>
            <a:r>
              <a:rPr lang="ru-RU">
                <a:uFillTx/>
              </a:rPr>
              <a:t>Второй уровень</a:t>
            </a:r>
          </a:p>
          <a:p>
            <a:pPr lvl="2"/>
            <a:r>
              <a:rPr lang="ru-RU">
                <a:uFillTx/>
              </a:rPr>
              <a:t>Третий уровень</a:t>
            </a:r>
          </a:p>
          <a:p>
            <a:pPr lvl="3"/>
            <a:r>
              <a:rPr lang="ru-RU">
                <a:uFillTx/>
              </a:rPr>
              <a:t>Четвертый уровень</a:t>
            </a:r>
          </a:p>
          <a:p>
            <a:pPr lvl="4"/>
            <a:r>
              <a:rPr lang="ru-RU">
                <a:uFillTx/>
              </a:rPr>
              <a:t>Пятый уровень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fld id="{B61BEF0D-F0BB-DE4B-95CE-6DB70DBA9567}" type="datetimeFigureOut">
              <a:rPr lang="en-US" dirty="0">
                <a:uFillTx/>
              </a:rPr>
              <a:pPr/>
              <a:t>4/24/20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fld id="{D57F1E4F-1CFF-5643-939E-217C01CDF565}" type="slidenum">
              <a:rPr lang="en-US" dirty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>
                <a:uFillTx/>
              </a:rPr>
              <a:t>Образец заголовка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>
                <a:uFillTx/>
              </a:rPr>
              <a:t>Образец текста</a:t>
            </a:r>
          </a:p>
          <a:p>
            <a:pPr lvl="1"/>
            <a:r>
              <a:rPr lang="ru-RU">
                <a:uFillTx/>
              </a:rPr>
              <a:t>Второй уровень</a:t>
            </a:r>
          </a:p>
          <a:p>
            <a:pPr lvl="2"/>
            <a:r>
              <a:rPr lang="ru-RU">
                <a:uFillTx/>
              </a:rPr>
              <a:t>Третий уровень</a:t>
            </a:r>
          </a:p>
          <a:p>
            <a:pPr lvl="3"/>
            <a:r>
              <a:rPr lang="ru-RU">
                <a:uFillTx/>
              </a:rPr>
              <a:t>Четвертый уровень</a:t>
            </a:r>
          </a:p>
          <a:p>
            <a:pPr lvl="4"/>
            <a:r>
              <a:rPr lang="ru-RU">
                <a:uFillTx/>
              </a:rPr>
              <a:t>Пятый уровень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uFillTx/>
              </a:rPr>
              <a:pPr/>
              <a:t>4/24/20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  <a:uFillTx/>
              </a:defRPr>
            </a:lvl1pPr>
          </a:lstStyle>
          <a:p>
            <a:r>
              <a:rPr lang="ru-RU">
                <a:uFillTx/>
              </a:rPr>
              <a:t>Образец заголовка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ru-RU">
                <a:uFillTx/>
              </a:rPr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fld id="{B61BEF0D-F0BB-DE4B-95CE-6DB70DBA9567}" type="datetimeFigureOut">
              <a:rPr lang="en-US" dirty="0">
                <a:uFillTx/>
              </a:rPr>
              <a:pPr/>
              <a:t>4/24/20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fld id="{D57F1E4F-1CFF-5643-939E-217C01CDF565}" type="slidenum">
              <a:rPr lang="en-US" dirty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>
                <a:uFillTx/>
              </a:rPr>
              <a:t>Образец заголовка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>
                <a:uFillTx/>
              </a:rPr>
              <a:t>Образец текста</a:t>
            </a:r>
          </a:p>
          <a:p>
            <a:pPr lvl="1"/>
            <a:r>
              <a:rPr lang="ru-RU">
                <a:uFillTx/>
              </a:rPr>
              <a:t>Второй уровень</a:t>
            </a:r>
          </a:p>
          <a:p>
            <a:pPr lvl="2"/>
            <a:r>
              <a:rPr lang="ru-RU">
                <a:uFillTx/>
              </a:rPr>
              <a:t>Третий уровень</a:t>
            </a:r>
          </a:p>
          <a:p>
            <a:pPr lvl="3"/>
            <a:r>
              <a:rPr lang="ru-RU">
                <a:uFillTx/>
              </a:rPr>
              <a:t>Четвертый уровень</a:t>
            </a:r>
          </a:p>
          <a:p>
            <a:pPr lvl="4"/>
            <a:r>
              <a:rPr lang="ru-RU">
                <a:uFillTx/>
              </a:rPr>
              <a:t>Пятый уровень</a:t>
            </a:r>
            <a:endParaRPr lang="en-US" dirty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>
                <a:uFillTx/>
              </a:rPr>
              <a:t>Образец текста</a:t>
            </a:r>
          </a:p>
          <a:p>
            <a:pPr lvl="1"/>
            <a:r>
              <a:rPr lang="ru-RU">
                <a:uFillTx/>
              </a:rPr>
              <a:t>Второй уровень</a:t>
            </a:r>
          </a:p>
          <a:p>
            <a:pPr lvl="2"/>
            <a:r>
              <a:rPr lang="ru-RU">
                <a:uFillTx/>
              </a:rPr>
              <a:t>Третий уровень</a:t>
            </a:r>
          </a:p>
          <a:p>
            <a:pPr lvl="3"/>
            <a:r>
              <a:rPr lang="ru-RU">
                <a:uFillTx/>
              </a:rPr>
              <a:t>Четвертый уровень</a:t>
            </a:r>
          </a:p>
          <a:p>
            <a:pPr lvl="4"/>
            <a:r>
              <a:rPr lang="ru-RU">
                <a:uFillTx/>
              </a:rPr>
              <a:t>Пятый уровень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uFillTx/>
              </a:rPr>
              <a:pPr/>
              <a:t>4/24/20</a:t>
            </a:fld>
            <a:endParaRPr lang="en-US" dirty="0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>
                <a:uFillTx/>
              </a:rPr>
              <a:t>Образец заголовка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ru-RU">
                <a:uFillTx/>
              </a:rPr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>
                <a:uFillTx/>
              </a:rPr>
              <a:t>Образец текста</a:t>
            </a:r>
          </a:p>
          <a:p>
            <a:pPr lvl="1"/>
            <a:r>
              <a:rPr lang="ru-RU">
                <a:uFillTx/>
              </a:rPr>
              <a:t>Второй уровень</a:t>
            </a:r>
          </a:p>
          <a:p>
            <a:pPr lvl="2"/>
            <a:r>
              <a:rPr lang="ru-RU">
                <a:uFillTx/>
              </a:rPr>
              <a:t>Третий уровень</a:t>
            </a:r>
          </a:p>
          <a:p>
            <a:pPr lvl="3"/>
            <a:r>
              <a:rPr lang="ru-RU">
                <a:uFillTx/>
              </a:rPr>
              <a:t>Четвертый уровень</a:t>
            </a:r>
          </a:p>
          <a:p>
            <a:pPr lvl="4"/>
            <a:r>
              <a:rPr lang="ru-RU">
                <a:uFillTx/>
              </a:rPr>
              <a:t>Пятый уровень</a:t>
            </a:r>
            <a:endParaRPr lang="en-US" dirty="0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ru-RU">
                <a:uFillTx/>
              </a:rPr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>
                <a:uFillTx/>
              </a:rPr>
              <a:t>Образец текста</a:t>
            </a:r>
          </a:p>
          <a:p>
            <a:pPr lvl="1"/>
            <a:r>
              <a:rPr lang="ru-RU">
                <a:uFillTx/>
              </a:rPr>
              <a:t>Второй уровень</a:t>
            </a:r>
          </a:p>
          <a:p>
            <a:pPr lvl="2"/>
            <a:r>
              <a:rPr lang="ru-RU">
                <a:uFillTx/>
              </a:rPr>
              <a:t>Третий уровень</a:t>
            </a:r>
          </a:p>
          <a:p>
            <a:pPr lvl="3"/>
            <a:r>
              <a:rPr lang="ru-RU">
                <a:uFillTx/>
              </a:rPr>
              <a:t>Четвертый уровень</a:t>
            </a:r>
          </a:p>
          <a:p>
            <a:pPr lvl="4"/>
            <a:r>
              <a:rPr lang="ru-RU">
                <a:uFillTx/>
              </a:rPr>
              <a:t>Пятый уровень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uFillTx/>
              </a:rPr>
              <a:pPr/>
              <a:t>4/24/20</a:t>
            </a:fld>
            <a:endParaRPr lang="en-US" dirty="0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>
                <a:uFillTx/>
              </a:rPr>
              <a:t>Образец заголовка</a:t>
            </a:r>
            <a:endParaRPr lang="en-US" dirty="0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uFillTx/>
              </a:rPr>
              <a:pPr/>
              <a:t>4/24/20</a:t>
            </a:fld>
            <a:endParaRPr lang="en-US" dirty="0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uFillTx/>
              </a:rPr>
              <a:pPr/>
              <a:t>4/24/20</a:t>
            </a:fld>
            <a:endParaRPr lang="en-US" dirty="0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r>
              <a:rPr lang="ru-RU">
                <a:uFillTx/>
              </a:rPr>
              <a:t>Образец заголовка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  <a:uFillTx/>
              </a:defRPr>
            </a:lvl1pPr>
            <a:lvl2pPr>
              <a:defRPr sz="1800">
                <a:solidFill>
                  <a:schemeClr val="tx2"/>
                </a:solidFill>
                <a:uFillTx/>
              </a:defRPr>
            </a:lvl2pPr>
            <a:lvl3pPr>
              <a:defRPr sz="1600">
                <a:solidFill>
                  <a:schemeClr val="tx2"/>
                </a:solidFill>
                <a:uFillTx/>
              </a:defRPr>
            </a:lvl3pPr>
            <a:lvl4pPr>
              <a:defRPr sz="1400">
                <a:solidFill>
                  <a:schemeClr val="tx2"/>
                </a:solidFill>
                <a:uFillTx/>
              </a:defRPr>
            </a:lvl4pPr>
            <a:lvl5pPr>
              <a:defRPr sz="1400">
                <a:solidFill>
                  <a:schemeClr val="tx2"/>
                </a:solidFill>
                <a:uFillTx/>
              </a:defRPr>
            </a:lvl5pPr>
            <a:lvl6pPr>
              <a:defRPr sz="1400">
                <a:solidFill>
                  <a:schemeClr val="tx2"/>
                </a:solidFill>
                <a:uFillTx/>
              </a:defRPr>
            </a:lvl6pPr>
            <a:lvl7pPr>
              <a:defRPr sz="1400">
                <a:solidFill>
                  <a:schemeClr val="tx2"/>
                </a:solidFill>
                <a:uFillTx/>
              </a:defRPr>
            </a:lvl7pPr>
            <a:lvl8pPr>
              <a:defRPr sz="1400">
                <a:solidFill>
                  <a:schemeClr val="tx2"/>
                </a:solidFill>
                <a:uFillTx/>
              </a:defRPr>
            </a:lvl8pPr>
            <a:lvl9pPr>
              <a:defRPr sz="1400">
                <a:solidFill>
                  <a:schemeClr val="tx2"/>
                </a:solidFill>
                <a:uFillTx/>
              </a:defRPr>
            </a:lvl9pPr>
          </a:lstStyle>
          <a:p>
            <a:pPr lvl="0"/>
            <a:r>
              <a:rPr lang="ru-RU">
                <a:uFillTx/>
              </a:rPr>
              <a:t>Образец текста</a:t>
            </a:r>
          </a:p>
          <a:p>
            <a:pPr lvl="1"/>
            <a:r>
              <a:rPr lang="ru-RU">
                <a:uFillTx/>
              </a:rPr>
              <a:t>Второй уровень</a:t>
            </a:r>
          </a:p>
          <a:p>
            <a:pPr lvl="2"/>
            <a:r>
              <a:rPr lang="ru-RU">
                <a:uFillTx/>
              </a:rPr>
              <a:t>Третий уровень</a:t>
            </a:r>
          </a:p>
          <a:p>
            <a:pPr lvl="3"/>
            <a:r>
              <a:rPr lang="ru-RU">
                <a:uFillTx/>
              </a:rPr>
              <a:t>Четвертый уровень</a:t>
            </a:r>
          </a:p>
          <a:p>
            <a:pPr lvl="4"/>
            <a:r>
              <a:rPr lang="ru-RU">
                <a:uFillTx/>
              </a:rPr>
              <a:t>Пятый уровень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  <a:uFillTx/>
              </a:defRPr>
            </a:lvl1pPr>
            <a:lvl2pPr marL="457200" indent="0">
              <a:buNone/>
              <a:defRPr sz="11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ru-RU">
                <a:uFillTx/>
              </a:rPr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fld id="{B61BEF0D-F0BB-DE4B-95CE-6DB70DBA9567}" type="datetimeFigureOut">
              <a:rPr lang="en-US" dirty="0">
                <a:uFillTx/>
              </a:rPr>
              <a:pPr/>
              <a:t>4/24/20</a:t>
            </a:fld>
            <a:endParaRPr lang="en-US" dirty="0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endParaRPr lang="en-US" dirty="0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uFillTx/>
              </a:defRPr>
            </a:lvl1pPr>
          </a:lstStyle>
          <a:p>
            <a:fld id="{D57F1E4F-1CFF-5643-939E-217C01CDF565}" type="slidenum">
              <a:rPr lang="en-US" dirty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  <a:uFillTx/>
              </a:defRPr>
            </a:lvl1pPr>
          </a:lstStyle>
          <a:p>
            <a:r>
              <a:rPr lang="ru-RU">
                <a:uFillTx/>
              </a:rPr>
              <a:t>Образец заголовка</a:t>
            </a:r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uFillTx/>
              </a:defRPr>
            </a:lvl1pPr>
            <a:lvl2pPr marL="457200" indent="0">
              <a:buNone/>
              <a:defRPr sz="1600">
                <a:uFillTx/>
              </a:defRPr>
            </a:lvl2pPr>
            <a:lvl3pPr marL="914400" indent="0">
              <a:buNone/>
              <a:defRPr sz="1600">
                <a:uFillTx/>
              </a:defRPr>
            </a:lvl3pPr>
            <a:lvl4pPr marL="1371600" indent="0">
              <a:buNone/>
              <a:defRPr sz="1600">
                <a:uFillTx/>
              </a:defRPr>
            </a:lvl4pPr>
            <a:lvl5pPr marL="1828800" indent="0">
              <a:buNone/>
              <a:defRPr sz="1600">
                <a:uFillTx/>
              </a:defRPr>
            </a:lvl5pPr>
            <a:lvl6pPr marL="2286000" indent="0">
              <a:buNone/>
              <a:defRPr sz="1600">
                <a:uFillTx/>
              </a:defRPr>
            </a:lvl6pPr>
            <a:lvl7pPr marL="2743200" indent="0">
              <a:buNone/>
              <a:defRPr sz="1600">
                <a:uFillTx/>
              </a:defRPr>
            </a:lvl7pPr>
            <a:lvl8pPr marL="3200400" indent="0">
              <a:buNone/>
              <a:defRPr sz="1600">
                <a:uFillTx/>
              </a:defRPr>
            </a:lvl8pPr>
            <a:lvl9pPr marL="3657600" indent="0">
              <a:buNone/>
              <a:defRPr sz="1600">
                <a:uFillTx/>
              </a:defRPr>
            </a:lvl9pPr>
          </a:lstStyle>
          <a:p>
            <a:r>
              <a:rPr lang="ru-RU">
                <a:uFillTx/>
              </a:rPr>
              <a:t>Вставка рисунка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ru-RU">
                <a:uFillTx/>
              </a:rPr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uFillTx/>
              </a:rPr>
              <a:pPr/>
              <a:t>4/24/20</a:t>
            </a:fld>
            <a:endParaRPr lang="en-US" dirty="0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>
                <a:uFillTx/>
              </a:rPr>
              <a:t>Образец заголовка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>
                <a:uFillTx/>
              </a:rPr>
              <a:t>Образец текста</a:t>
            </a:r>
          </a:p>
          <a:p>
            <a:pPr lvl="1"/>
            <a:r>
              <a:rPr lang="ru-RU">
                <a:uFillTx/>
              </a:rPr>
              <a:t>Второй уровень</a:t>
            </a:r>
          </a:p>
          <a:p>
            <a:pPr lvl="2"/>
            <a:r>
              <a:rPr lang="ru-RU">
                <a:uFillTx/>
              </a:rPr>
              <a:t>Третий уровень</a:t>
            </a:r>
          </a:p>
          <a:p>
            <a:pPr lvl="3"/>
            <a:r>
              <a:rPr lang="ru-RU">
                <a:uFillTx/>
              </a:rPr>
              <a:t>Четвертый уровень</a:t>
            </a:r>
          </a:p>
          <a:p>
            <a:pPr lvl="4"/>
            <a:r>
              <a:rPr lang="ru-RU">
                <a:uFillTx/>
              </a:rPr>
              <a:t>Пятый уровень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uFillTx/>
              </a:defRPr>
            </a:lvl1pPr>
          </a:lstStyle>
          <a:p>
            <a:fld id="{B61BEF0D-F0BB-DE4B-95CE-6DB70DBA9567}" type="datetimeFigureOut">
              <a:rPr lang="en-US" dirty="0">
                <a:uFillTx/>
              </a:rPr>
              <a:pPr/>
              <a:t>4/24/20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  <a:uFillTx/>
              </a:defRPr>
            </a:lvl1pPr>
          </a:lstStyle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uFillTx/>
              </a:defRPr>
            </a:lvl1pPr>
          </a:lstStyle>
          <a:p>
            <a:fld id="{D57F1E4F-1CFF-5643-939E-217C01CDF565}" type="slidenum">
              <a:rPr lang="en-US" dirty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>
            <a:spLocks/>
          </p:cNvSpPr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>
            <a:spLocks/>
          </p:cNvSpPr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uFillTx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  <a:uFillTx/>
        </a:defRPr>
      </a:lvl2pPr>
      <a:lvl3pPr eaLnBrk="1" hangingPunct="1">
        <a:defRPr>
          <a:solidFill>
            <a:schemeClr val="tx2"/>
          </a:solidFill>
          <a:uFillTx/>
        </a:defRPr>
      </a:lvl3pPr>
      <a:lvl4pPr eaLnBrk="1" hangingPunct="1">
        <a:defRPr>
          <a:solidFill>
            <a:schemeClr val="tx2"/>
          </a:solidFill>
          <a:uFillTx/>
        </a:defRPr>
      </a:lvl4pPr>
      <a:lvl5pPr eaLnBrk="1" hangingPunct="1">
        <a:defRPr>
          <a:solidFill>
            <a:schemeClr val="tx2"/>
          </a:solidFill>
          <a:uFillTx/>
        </a:defRPr>
      </a:lvl5pPr>
      <a:lvl6pPr eaLnBrk="1" hangingPunct="1">
        <a:defRPr>
          <a:solidFill>
            <a:schemeClr val="tx2"/>
          </a:solidFill>
          <a:uFillTx/>
        </a:defRPr>
      </a:lvl6pPr>
      <a:lvl7pPr eaLnBrk="1" hangingPunct="1">
        <a:defRPr>
          <a:solidFill>
            <a:schemeClr val="tx2"/>
          </a:solidFill>
          <a:uFillTx/>
        </a:defRPr>
      </a:lvl7pPr>
      <a:lvl8pPr eaLnBrk="1" hangingPunct="1">
        <a:defRPr>
          <a:solidFill>
            <a:schemeClr val="tx2"/>
          </a:solidFill>
          <a:uFillTx/>
        </a:defRPr>
      </a:lvl8pPr>
      <a:lvl9pPr eaLnBrk="1" hangingPunct="1">
        <a:defRPr>
          <a:solidFill>
            <a:schemeClr val="tx2"/>
          </a:solidFill>
          <a:uFillTx/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uFillTx/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uFillTx/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uFillTx/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uFillTx/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uFillTx/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uFillTx/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uFillTx/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uFillTx/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114" y="851829"/>
            <a:ext cx="10993549" cy="1908097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uFillTx/>
              </a:rPr>
              <a:t>Исследование влияния эмоционально окрашенных стимулов на выполнение задачи зрительного поиска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4939" y="3094586"/>
            <a:ext cx="2764096" cy="590321"/>
          </a:xfrm>
          <a:noFill/>
        </p:spPr>
        <p:txBody>
          <a:bodyPr/>
          <a:lstStyle/>
          <a:p>
            <a:pPr algn="ctr"/>
            <a:r>
              <a:rPr lang="ru-RU" dirty="0">
                <a:solidFill>
                  <a:srgbClr val="F3F3F3"/>
                </a:solidFill>
                <a:uFillTx/>
              </a:rPr>
              <a:t>Дипломная работа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739074" y="3429000"/>
            <a:ext cx="3907104" cy="27860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>
                <a:uFillTx/>
              </a:defRPr>
            </a:pPr>
            <a:r>
              <a:rPr kumimoji="0" lang="ru-RU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</a:rPr>
              <a:t>Выполнила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>
                <a:uFillTx/>
              </a:defRPr>
            </a:pPr>
            <a:r>
              <a:rPr lang="ru-RU" cap="all" dirty="0">
                <a:solidFill>
                  <a:schemeClr val="bg1"/>
                </a:solidFill>
                <a:uFillTx/>
              </a:rPr>
              <a:t>Ученица 10 В класса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>
                <a:uFillTx/>
              </a:defRPr>
            </a:pPr>
            <a:r>
              <a:rPr kumimoji="0" lang="ru-RU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</a:rPr>
              <a:t>Гаврилова Анна </a:t>
            </a:r>
            <a:r>
              <a:rPr kumimoji="0" lang="ru-RU" b="0" i="0" u="none" strike="noStrike" kern="1200" cap="all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</a:rPr>
              <a:t>андреевна</a:t>
            </a:r>
            <a:endParaRPr kumimoji="0" lang="ru-RU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>
                <a:uFillTx/>
              </a:defRPr>
            </a:pPr>
            <a:r>
              <a:rPr lang="ru-RU" cap="all" dirty="0">
                <a:solidFill>
                  <a:schemeClr val="bg1"/>
                </a:solidFill>
                <a:uFillTx/>
              </a:rPr>
              <a:t>Научный руководитель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>
                <a:uFillTx/>
              </a:defRPr>
            </a:pPr>
            <a:r>
              <a:rPr kumimoji="0" lang="ru-RU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</a:rPr>
              <a:t>Макаров Иван Михайлович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403474" y="5929330"/>
            <a:ext cx="2764096" cy="590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>
                <a:uFillTx/>
              </a:defRPr>
            </a:pPr>
            <a:r>
              <a:rPr kumimoji="0" lang="ru-RU" sz="16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</a:rPr>
              <a:t>Москва, 2019/2020 г.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642918"/>
            <a:ext cx="11029616" cy="1013800"/>
          </a:xfrm>
        </p:spPr>
        <p:txBody>
          <a:bodyPr>
            <a:normAutofit/>
          </a:bodyPr>
          <a:lstStyle/>
          <a:p>
            <a:r>
              <a:rPr lang="ru-RU" sz="3200" dirty="0">
                <a:uFillTx/>
              </a:rPr>
              <a:t>Актуальность и проблема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398" y="1826528"/>
            <a:ext cx="11029615" cy="25661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uFillTx/>
              </a:rPr>
              <a:t>Исследование могло в целом помочь понять как работает феномен ПППП (пропуски при продолжении поиска), в частности рабочая память.</a:t>
            </a:r>
          </a:p>
          <a:p>
            <a:pPr>
              <a:buNone/>
            </a:pPr>
            <a:r>
              <a:rPr lang="ru-RU" sz="2000" dirty="0">
                <a:uFillTx/>
              </a:rPr>
              <a:t>Изучением эмоций занимаются сравнительно недавно, очень мало проведено исследований, связывающих эмоции и внимание.</a:t>
            </a:r>
          </a:p>
          <a:p>
            <a:pPr>
              <a:buNone/>
            </a:pPr>
            <a:r>
              <a:rPr lang="ru-RU" sz="2000" dirty="0">
                <a:uFillTx/>
              </a:rPr>
              <a:t>Были проведены эксперименты, связанные с ПППП, где было замечено, что эмоционально окрашенные стимулы распознаются лучше, однако нацеленных на этот вопрос работ нет.</a:t>
            </a:r>
          </a:p>
        </p:txBody>
      </p:sp>
      <p:pic>
        <p:nvPicPr>
          <p:cNvPr id="1026" name="image11.png"/>
          <p:cNvPicPr>
            <a:picLocks noChangeAspect="1" noChangeArrowheads="1"/>
          </p:cNvPicPr>
          <p:nvPr/>
        </p:nvPicPr>
        <p:blipFill>
          <a:blip r:embed="rId2"/>
          <a:srcRect l="14034" t="49728" r="15089" b="29656"/>
          <a:stretch>
            <a:fillRect/>
          </a:stretch>
        </p:blipFill>
        <p:spPr bwMode="auto">
          <a:xfrm>
            <a:off x="1116923" y="4500570"/>
            <a:ext cx="9051043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36" y="642918"/>
            <a:ext cx="11029616" cy="1013800"/>
          </a:xfrm>
        </p:spPr>
        <p:txBody>
          <a:bodyPr>
            <a:normAutofit/>
          </a:bodyPr>
          <a:lstStyle/>
          <a:p>
            <a:r>
              <a:rPr lang="ru-RU" sz="3200" dirty="0">
                <a:uFillTx/>
              </a:rPr>
              <a:t>Цель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522" y="1500174"/>
            <a:ext cx="11430080" cy="207170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>
                <a:uFillTx/>
              </a:rPr>
              <a:t>Исследовать как эмоционально окрашенные стимулы влияют на выполнение задачи зрительного поиска. А именно, выявление вероятности нахождения стимула от его эмоциональной окраски. </a:t>
            </a:r>
          </a:p>
        </p:txBody>
      </p:sp>
      <p:pic>
        <p:nvPicPr>
          <p:cNvPr id="2050" name="image11.png"/>
          <p:cNvPicPr>
            <a:picLocks noChangeAspect="1" noChangeArrowheads="1"/>
          </p:cNvPicPr>
          <p:nvPr/>
        </p:nvPicPr>
        <p:blipFill>
          <a:blip r:embed="rId2"/>
          <a:srcRect l="14034" t="27968" r="15089" b="51417"/>
          <a:stretch>
            <a:fillRect/>
          </a:stretch>
        </p:blipFill>
        <p:spPr bwMode="auto">
          <a:xfrm>
            <a:off x="506627" y="3643314"/>
            <a:ext cx="11018661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642918"/>
            <a:ext cx="11029616" cy="1013800"/>
          </a:xfrm>
        </p:spPr>
        <p:txBody>
          <a:bodyPr>
            <a:normAutofit/>
          </a:bodyPr>
          <a:lstStyle/>
          <a:p>
            <a:r>
              <a:rPr lang="ru-RU" sz="3200" dirty="0">
                <a:uFillTx/>
              </a:rPr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659" y="1615816"/>
            <a:ext cx="11029615" cy="3678303"/>
          </a:xfrm>
        </p:spPr>
        <p:txBody>
          <a:bodyPr>
            <a:normAutofit/>
          </a:bodyPr>
          <a:lstStyle/>
          <a:p>
            <a:pPr>
              <a:buChar char="•"/>
            </a:pPr>
            <a:r>
              <a:rPr lang="ru-RU" sz="2000" dirty="0">
                <a:uFillTx/>
              </a:rPr>
              <a:t>Изучить, что представляет собой внимание</a:t>
            </a:r>
          </a:p>
          <a:p>
            <a:pPr>
              <a:buChar char="•"/>
            </a:pPr>
            <a:r>
              <a:rPr lang="ru-RU" sz="2000" dirty="0">
                <a:uFillTx/>
              </a:rPr>
              <a:t>Изучить и описать процесс зрительного поиска (феномен пропусков при продолжении поиска).</a:t>
            </a:r>
          </a:p>
          <a:p>
            <a:pPr>
              <a:buChar char="•"/>
            </a:pPr>
            <a:r>
              <a:rPr lang="ru-RU" sz="2000" dirty="0">
                <a:uFillTx/>
              </a:rPr>
              <a:t>Описать какие были проведены эксперименты, связанные с эмоциями.</a:t>
            </a:r>
          </a:p>
          <a:p>
            <a:pPr>
              <a:buChar char="•"/>
            </a:pPr>
            <a:r>
              <a:rPr lang="ru-RU" sz="2000" dirty="0">
                <a:uFillTx/>
              </a:rPr>
              <a:t>Основываясь на уже проведенных экспериментах понять, отличались ли эмоциональные стимулы от обычных.</a:t>
            </a:r>
          </a:p>
          <a:p>
            <a:pPr>
              <a:buChar char="•"/>
            </a:pPr>
            <a:r>
              <a:rPr lang="ru-RU" sz="2000" dirty="0">
                <a:uFillTx/>
              </a:rPr>
              <a:t>Разработать и провести эксперимент, который поможет в проверке гипотезы исследования.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642918"/>
            <a:ext cx="11029616" cy="1013800"/>
          </a:xfrm>
        </p:spPr>
        <p:txBody>
          <a:bodyPr>
            <a:normAutofit/>
          </a:bodyPr>
          <a:lstStyle/>
          <a:p>
            <a:r>
              <a:rPr lang="ru-RU" sz="3200" dirty="0">
                <a:uFillTx/>
              </a:rPr>
              <a:t>Гипотеза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836" y="1643050"/>
            <a:ext cx="11158409" cy="1643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uFillTx/>
              </a:rPr>
              <a:t>Эмоционально окрашенные стимулы будут находится людьми с большей вероятностью чем нейтральные стимулы, в результате этого феномен ПППП будет нивелирован. </a:t>
            </a:r>
          </a:p>
        </p:txBody>
      </p:sp>
      <p:pic>
        <p:nvPicPr>
          <p:cNvPr id="6146" name="Picture 2" descr="https://cyberleninka.ru/viewer_images/16682165/f/3.png"/>
          <p:cNvPicPr>
            <a:picLocks noChangeAspect="1" noChangeArrowheads="1"/>
          </p:cNvPicPr>
          <p:nvPr/>
        </p:nvPicPr>
        <p:blipFill>
          <a:blip r:embed="rId2"/>
          <a:srcRect l="16925" t="39109" r="17489" b="26732"/>
          <a:stretch>
            <a:fillRect/>
          </a:stretch>
        </p:blipFill>
        <p:spPr bwMode="auto">
          <a:xfrm>
            <a:off x="3309918" y="2928934"/>
            <a:ext cx="4910586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571480"/>
            <a:ext cx="11029616" cy="1013800"/>
          </a:xfrm>
        </p:spPr>
        <p:txBody>
          <a:bodyPr>
            <a:normAutofit/>
          </a:bodyPr>
          <a:lstStyle/>
          <a:p>
            <a:r>
              <a:rPr lang="ru-RU" sz="3200" dirty="0">
                <a:uFillTx/>
              </a:rPr>
              <a:t>Материалы и методы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60" y="1357298"/>
            <a:ext cx="11029615" cy="2892485"/>
          </a:xfrm>
        </p:spPr>
        <p:txBody>
          <a:bodyPr>
            <a:normAutofit/>
          </a:bodyPr>
          <a:lstStyle/>
          <a:p>
            <a:pPr>
              <a:buChar char="•"/>
            </a:pPr>
            <a:r>
              <a:rPr lang="ru-RU" sz="2000" dirty="0">
                <a:uFillTx/>
              </a:rPr>
              <a:t>Эксперимент был составлен при помощи </a:t>
            </a:r>
            <a:r>
              <a:rPr lang="ru-RU" sz="2000" dirty="0" err="1">
                <a:uFillTx/>
              </a:rPr>
              <a:t>PsychoPy</a:t>
            </a:r>
            <a:r>
              <a:rPr lang="ru-RU" sz="2000" dirty="0">
                <a:uFillTx/>
              </a:rPr>
              <a:t> v. 1.94.1, OS Windows 7.</a:t>
            </a:r>
          </a:p>
          <a:p>
            <a:pPr>
              <a:buChar char="•"/>
            </a:pPr>
            <a:r>
              <a:rPr lang="ru-RU" sz="2000" dirty="0">
                <a:uFillTx/>
              </a:rPr>
              <a:t>В исследовании использовалось три типа стимулов</a:t>
            </a:r>
          </a:p>
          <a:p>
            <a:pPr>
              <a:buChar char="•"/>
            </a:pPr>
            <a:r>
              <a:rPr lang="ru-RU" sz="2000" dirty="0">
                <a:uFillTx/>
              </a:rPr>
              <a:t>В начале каждой пробы испытуемому предъявлялся экран с информацией о том, какие стимулы являются целевыми (рис. 3). А затем на экране появлялись стимулы. Всего на экране было расположено 20 стимулов и две кнопки для ответа</a:t>
            </a:r>
          </a:p>
        </p:txBody>
      </p:sp>
      <p:pic>
        <p:nvPicPr>
          <p:cNvPr id="5121" name="image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588" y="4274817"/>
            <a:ext cx="1591060" cy="2064078"/>
          </a:xfrm>
          <a:prstGeom prst="rect">
            <a:avLst/>
          </a:prstGeom>
          <a:noFill/>
        </p:spPr>
      </p:pic>
      <p:pic>
        <p:nvPicPr>
          <p:cNvPr id="5122" name="image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36" y="4266518"/>
            <a:ext cx="1601810" cy="2053327"/>
          </a:xfrm>
          <a:prstGeom prst="rect">
            <a:avLst/>
          </a:prstGeom>
          <a:noFill/>
        </p:spPr>
      </p:pic>
      <p:pic>
        <p:nvPicPr>
          <p:cNvPr id="5123" name="image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2662" y="4264068"/>
            <a:ext cx="1591060" cy="2074828"/>
          </a:xfrm>
          <a:prstGeom prst="rect">
            <a:avLst/>
          </a:prstGeom>
          <a:noFill/>
        </p:spPr>
      </p:pic>
      <p:pic>
        <p:nvPicPr>
          <p:cNvPr id="5124" name="image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98" y="5453083"/>
            <a:ext cx="3543300" cy="9048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36" y="642918"/>
            <a:ext cx="11029616" cy="1013800"/>
          </a:xfrm>
        </p:spPr>
        <p:txBody>
          <a:bodyPr>
            <a:normAutofit/>
          </a:bodyPr>
          <a:lstStyle/>
          <a:p>
            <a:r>
              <a:rPr lang="ru-RU" sz="3200" dirty="0">
                <a:uFillTx/>
              </a:rPr>
              <a:t>Выводы и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235" y="1357298"/>
            <a:ext cx="11029615" cy="3678303"/>
          </a:xfrm>
        </p:spPr>
        <p:txBody>
          <a:bodyPr>
            <a:normAutofit/>
          </a:bodyPr>
          <a:lstStyle/>
          <a:p>
            <a:pPr>
              <a:buChar char="•"/>
            </a:pPr>
            <a:r>
              <a:rPr lang="ru-RU" sz="2000" dirty="0">
                <a:uFillTx/>
              </a:rPr>
              <a:t>Не было выявлено значимого влияние факторов как количества стимулов, так и типа эмоционального стимула.</a:t>
            </a:r>
          </a:p>
          <a:p>
            <a:pPr>
              <a:buChar char="•"/>
            </a:pPr>
            <a:r>
              <a:rPr lang="ru-RU" sz="2000" dirty="0">
                <a:uFillTx/>
              </a:rPr>
              <a:t>Лица – сильно перцептивно нагруженный объект.</a:t>
            </a:r>
          </a:p>
          <a:p>
            <a:pPr>
              <a:buChar char="•"/>
            </a:pPr>
            <a:r>
              <a:rPr lang="ru-RU" sz="2000" dirty="0">
                <a:uFillTx/>
              </a:rPr>
              <a:t>Несовершенство выборки – исследование не полноценно</a:t>
            </a:r>
          </a:p>
          <a:p>
            <a:pPr>
              <a:buChar char="•"/>
            </a:pPr>
            <a:r>
              <a:rPr lang="ru-RU" sz="2000" dirty="0">
                <a:uFillTx/>
              </a:rPr>
              <a:t>Не только эмоциональные стимулы, но и лица целиком </a:t>
            </a:r>
            <a:r>
              <a:rPr lang="ru-RU" sz="2000" dirty="0" err="1">
                <a:uFillTx/>
              </a:rPr>
              <a:t>невелируют</a:t>
            </a:r>
            <a:r>
              <a:rPr lang="ru-RU" sz="2000" dirty="0">
                <a:uFillTx/>
              </a:rPr>
              <a:t> феномен ПППП.</a:t>
            </a:r>
          </a:p>
          <a:p>
            <a:endParaRPr lang="ru-RU" sz="2000" dirty="0">
              <a:uFillTx/>
            </a:endParaRPr>
          </a:p>
        </p:txBody>
      </p:sp>
      <p:pic>
        <p:nvPicPr>
          <p:cNvPr id="4097" name="imag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64" y="4214818"/>
            <a:ext cx="3643338" cy="2350541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098" name="image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71" y="4143380"/>
            <a:ext cx="4561045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98" y="571480"/>
            <a:ext cx="11029616" cy="1013800"/>
          </a:xfrm>
        </p:spPr>
        <p:txBody>
          <a:bodyPr>
            <a:normAutofit/>
          </a:bodyPr>
          <a:lstStyle/>
          <a:p>
            <a:r>
              <a:rPr lang="ru-RU" sz="3200" dirty="0">
                <a:uFillTx/>
              </a:rPr>
              <a:t>Источники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316" y="1785926"/>
            <a:ext cx="11801352" cy="496328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AutoNum type="arabicPeriod"/>
            </a:pPr>
            <a:r>
              <a:rPr lang="ru-RU" sz="1400" dirty="0">
                <a:uFillTx/>
                <a:latin typeface="Gill Sans MT" charset="0"/>
              </a:rPr>
              <a:t>Айзман, Р.И. Возрастная анатомия, физиология и гигиена [Текст]/Айзман, Р.И, Лысова Н, Ф. Москва. КНОРУС, 2017. — 404 с. </a:t>
            </a:r>
          </a:p>
          <a:p>
            <a:pPr marL="342900" indent="-342900">
              <a:buAutoNum type="arabicPeriod"/>
            </a:pPr>
            <a:r>
              <a:rPr lang="ru-RU" sz="1400" dirty="0">
                <a:uFillTx/>
                <a:latin typeface="Gill Sans MT" charset="0"/>
              </a:rPr>
              <a:t> Горбунова, Е.С. Эффект превосходства слова в условиях «мигания внимания». Вопросы психологии, 2 [Текст]/ Горбунова, Е.С, Фаликман, М.В. с 149-157.(2011) </a:t>
            </a:r>
          </a:p>
          <a:p>
            <a:pPr marL="342900" indent="-342900">
              <a:buAutoNum type="arabicPeriod"/>
            </a:pPr>
            <a:r>
              <a:rPr lang="ru-RU" sz="1400" dirty="0">
                <a:uFillTx/>
                <a:latin typeface="Gill Sans MT" charset="0"/>
              </a:rPr>
              <a:t> Макаров, И.М. Механизмы пропуска второго целевого стимула в задачах зрительного поиска и при быстром последовательном предъявлении зрительных стимулов [Электронный ресурс]// Макаров, И.М. - Режим доступа: </a:t>
            </a:r>
            <a:r>
              <a:rPr lang="en-US" sz="1400" dirty="0">
                <a:uFillTx/>
                <a:latin typeface="Gill Sans MT" charset="0"/>
              </a:rPr>
              <a:t>https://www.hse.ru/edu/vkr/296307717 </a:t>
            </a:r>
          </a:p>
          <a:p>
            <a:pPr marL="342900" indent="-342900">
              <a:buAutoNum type="arabicPeriod"/>
            </a:pPr>
            <a:r>
              <a:rPr lang="ru-RU" sz="1400" dirty="0">
                <a:uFillTx/>
                <a:latin typeface="Gill Sans MT" charset="0"/>
              </a:rPr>
              <a:t>Экман, П. Психология эмоций. Я знаю, что ты чувствуешь [Электронный ресурс]//Экманн, П. - Режим доступа: </a:t>
            </a:r>
            <a:r>
              <a:rPr lang="en-US" sz="1400" dirty="0">
                <a:uFillTx/>
                <a:latin typeface="Gill Sans MT" charset="0"/>
              </a:rPr>
              <a:t>https://avidreaders.ru/book/psihologiya-emociy-ya-znayu-chto-ty.html </a:t>
            </a:r>
          </a:p>
          <a:p>
            <a:pPr marL="342900" indent="-342900">
              <a:buAutoNum type="arabicPeriod"/>
            </a:pPr>
            <a:r>
              <a:rPr lang="ru-RU" sz="1400" dirty="0">
                <a:uFillTx/>
                <a:latin typeface="Gill Sans MT" charset="0"/>
              </a:rPr>
              <a:t>Фаликман, М.В. Динамика внимания в условиях быстрого последовательного предъявления зрительных стимулов. дисс. канд. психол. наук. М.: 2001. </a:t>
            </a:r>
          </a:p>
          <a:p>
            <a:pPr marL="342900" indent="-342900">
              <a:buAutoNum type="arabicPeriod"/>
            </a:pPr>
            <a:r>
              <a:rPr lang="en-US" sz="1400" dirty="0">
                <a:uFillTx/>
                <a:latin typeface="Gill Sans MT" charset="0"/>
              </a:rPr>
              <a:t>Adamo, S. H., Cain, M. S., &amp;</a:t>
            </a:r>
            <a:r>
              <a:rPr lang="en-US" sz="1400" dirty="0" err="1">
                <a:uFillTx/>
                <a:latin typeface="Gill Sans MT" charset="0"/>
              </a:rPr>
              <a:t>Mitroff</a:t>
            </a:r>
            <a:r>
              <a:rPr lang="en-US" sz="1400" dirty="0">
                <a:uFillTx/>
                <a:latin typeface="Gill Sans MT" charset="0"/>
              </a:rPr>
              <a:t>, S. R. </a:t>
            </a:r>
            <a:r>
              <a:rPr lang="en-US" sz="1400" dirty="0" err="1">
                <a:uFillTx/>
                <a:latin typeface="Gill Sans MT" charset="0"/>
              </a:rPr>
              <a:t>SelfInducedAttentionalBlink.PsychologicalScience</a:t>
            </a:r>
            <a:r>
              <a:rPr lang="en-US" sz="1400" dirty="0">
                <a:uFillTx/>
                <a:latin typeface="Gill Sans MT" charset="0"/>
              </a:rPr>
              <a:t>, 24(12), 2569–2574. doi:10.1177/0956797613497970 (2013). </a:t>
            </a:r>
          </a:p>
          <a:p>
            <a:pPr marL="342900" indent="-342900">
              <a:buAutoNum type="arabicPeriod"/>
            </a:pPr>
            <a:r>
              <a:rPr lang="en-US" sz="1400" dirty="0">
                <a:uFillTx/>
                <a:latin typeface="Gill Sans MT" charset="0"/>
              </a:rPr>
              <a:t>Fleck, M. S., </a:t>
            </a:r>
            <a:r>
              <a:rPr lang="en-US" sz="1400" dirty="0" err="1">
                <a:uFillTx/>
                <a:latin typeface="Gill Sans MT" charset="0"/>
              </a:rPr>
              <a:t>Samei</a:t>
            </a:r>
            <a:r>
              <a:rPr lang="en-US" sz="1400" dirty="0">
                <a:uFillTx/>
                <a:latin typeface="Gill Sans MT" charset="0"/>
              </a:rPr>
              <a:t>, E., &amp;</a:t>
            </a:r>
            <a:r>
              <a:rPr lang="en-US" sz="1400" dirty="0" err="1">
                <a:uFillTx/>
                <a:latin typeface="Gill Sans MT" charset="0"/>
              </a:rPr>
              <a:t>Mitroff</a:t>
            </a:r>
            <a:r>
              <a:rPr lang="en-US" sz="1400" dirty="0">
                <a:uFillTx/>
                <a:latin typeface="Gill Sans MT" charset="0"/>
              </a:rPr>
              <a:t>, S. R. Generalized “satisfaction of search”: Adverse influences on dual-target search accuracy. </a:t>
            </a:r>
            <a:r>
              <a:rPr lang="en-US" sz="1400" dirty="0" err="1">
                <a:uFillTx/>
                <a:latin typeface="Gill Sans MT" charset="0"/>
              </a:rPr>
              <a:t>JournalofExperimentalPsychology</a:t>
            </a:r>
            <a:r>
              <a:rPr lang="en-US" sz="1400" dirty="0">
                <a:uFillTx/>
                <a:latin typeface="Gill Sans MT" charset="0"/>
              </a:rPr>
              <a:t>: Applied, 16(1), 60–71. doi:10.1037/a0018629 (2010). </a:t>
            </a:r>
          </a:p>
          <a:p>
            <a:pPr marL="342900" indent="-342900">
              <a:buAutoNum type="arabicPeriod"/>
            </a:pPr>
            <a:r>
              <a:rPr lang="en-US" sz="1400" dirty="0">
                <a:uFillTx/>
                <a:latin typeface="Gill Sans MT" charset="0"/>
              </a:rPr>
              <a:t>Sy, J. L., &amp; Giesbrecht, B. Target–target similarity and the </a:t>
            </a:r>
            <a:r>
              <a:rPr lang="en-US" sz="1400" dirty="0" err="1">
                <a:uFillTx/>
                <a:latin typeface="Gill Sans MT" charset="0"/>
              </a:rPr>
              <a:t>attentional</a:t>
            </a:r>
            <a:r>
              <a:rPr lang="en-US" sz="1400" dirty="0">
                <a:uFillTx/>
                <a:latin typeface="Gill Sans MT" charset="0"/>
              </a:rPr>
              <a:t> blink: Task-relevance matters! </a:t>
            </a:r>
            <a:r>
              <a:rPr lang="en-US" sz="1400" dirty="0" err="1">
                <a:uFillTx/>
                <a:latin typeface="Gill Sans MT" charset="0"/>
              </a:rPr>
              <a:t>VisualCognition</a:t>
            </a:r>
            <a:r>
              <a:rPr lang="en-US" sz="1400" dirty="0">
                <a:uFillTx/>
                <a:latin typeface="Gill Sans MT" charset="0"/>
              </a:rPr>
              <a:t>, 17(3), 307– 317.doi:10.1080/13506280802349746 (2009). </a:t>
            </a:r>
          </a:p>
          <a:p>
            <a:pPr marL="342900" indent="-342900">
              <a:buAutoNum type="arabicPeriod"/>
            </a:pPr>
            <a:r>
              <a:rPr lang="en-US" sz="1400" dirty="0">
                <a:uFillTx/>
                <a:latin typeface="Gill Sans MT" charset="0"/>
              </a:rPr>
              <a:t>E. </a:t>
            </a:r>
            <a:r>
              <a:rPr lang="en-US" sz="1400" dirty="0" err="1">
                <a:uFillTx/>
                <a:latin typeface="Gill Sans MT" charset="0"/>
              </a:rPr>
              <a:t>Lundqvist</a:t>
            </a:r>
            <a:r>
              <a:rPr lang="en-US" sz="1400" dirty="0">
                <a:uFillTx/>
                <a:latin typeface="Gill Sans MT" charset="0"/>
              </a:rPr>
              <a:t>, D. The Karolinska Directed Emotional Faces - KDEF, CD ROM from Department of Clinical Neuroscience, Psychology section, Karolinska Institutet, ISBN 91-630-7164-9 [</a:t>
            </a:r>
            <a:r>
              <a:rPr lang="ru-RU" sz="1400" dirty="0">
                <a:uFillTx/>
                <a:latin typeface="Gill Sans MT" charset="0"/>
              </a:rPr>
              <a:t>Электронный ресурс] //</a:t>
            </a:r>
            <a:r>
              <a:rPr lang="en-US" sz="1400" dirty="0">
                <a:uFillTx/>
                <a:latin typeface="Gill Sans MT" charset="0"/>
              </a:rPr>
              <a:t>E. </a:t>
            </a:r>
            <a:r>
              <a:rPr lang="en-US" sz="1400" dirty="0" err="1">
                <a:uFillTx/>
                <a:latin typeface="Gill Sans MT" charset="0"/>
              </a:rPr>
              <a:t>Lundqvist</a:t>
            </a:r>
            <a:r>
              <a:rPr lang="en-US" sz="1400" dirty="0">
                <a:uFillTx/>
                <a:latin typeface="Gill Sans MT" charset="0"/>
              </a:rPr>
              <a:t>, D., </a:t>
            </a:r>
            <a:r>
              <a:rPr lang="en-US" sz="1400" dirty="0" err="1">
                <a:uFillTx/>
                <a:latin typeface="Gill Sans MT" charset="0"/>
              </a:rPr>
              <a:t>Flykt</a:t>
            </a:r>
            <a:r>
              <a:rPr lang="en-US" sz="1400" dirty="0">
                <a:uFillTx/>
                <a:latin typeface="Gill Sans MT" charset="0"/>
              </a:rPr>
              <a:t>, A., &amp;Öhman, A. –</a:t>
            </a:r>
            <a:r>
              <a:rPr lang="ru-RU" sz="1400" dirty="0">
                <a:uFillTx/>
                <a:latin typeface="Gill Sans MT" charset="0"/>
              </a:rPr>
              <a:t>Режим доступа: </a:t>
            </a:r>
            <a:r>
              <a:rPr lang="en-US" sz="1400" dirty="0">
                <a:uFillTx/>
                <a:latin typeface="Gill Sans MT" charset="0"/>
              </a:rPr>
              <a:t>https://kdef.se/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625</Words>
  <Application>Microsoft Office PowerPoint</Application>
  <PresentationFormat>Широкоэкранный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Дивиденд</vt:lpstr>
      <vt:lpstr>Исследование влияния эмоционально окрашенных стимулов на выполнение задачи зрительного поиска</vt:lpstr>
      <vt:lpstr>Актуальность и проблема</vt:lpstr>
      <vt:lpstr>Цель</vt:lpstr>
      <vt:lpstr>Задачи</vt:lpstr>
      <vt:lpstr>Гипотеза</vt:lpstr>
      <vt:lpstr>Материалы и методы</vt:lpstr>
      <vt:lpstr>Выводы и результаты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littleann03@mail.ru</dc:creator>
  <cp:lastModifiedBy>littleann03@mail.ru</cp:lastModifiedBy>
  <cp:revision>11</cp:revision>
  <dcterms:created xsi:type="dcterms:W3CDTF">2020-04-23T17:21:32Z</dcterms:created>
  <dcterms:modified xsi:type="dcterms:W3CDTF">2020-04-24T08:36:45Z</dcterms:modified>
</cp:coreProperties>
</file>