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6" r:id="rId10"/>
    <p:sldId id="269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02C848-6EA2-427A-811E-4797F14FF05A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43143A-84DB-4750-A1BA-BE75C0A68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../../Pictures/&#1052;&#1077;&#1090;&#1086;&#1076;&#1099;%20&#1080;&#1079;&#1091;&#1095;&#1077;&#1085;&#1080;&#1103;%20&#1072;&#1075;&#1088;&#1077;&#1089;&#1089;&#1080;&#1080;.html" TargetMode="External"/><Relationship Id="rId3" Type="http://schemas.openxmlformats.org/officeDocument/2006/relationships/hyperlink" Target="../Pictures/&#1040;&#1075;&#1088;&#1077;&#1089;&#1089;&#1080;&#1103;%20-%20&#1095;&#1090;&#1086;%20&#1101;&#1090;&#1086;%20&#1090;&#1072;&#1082;&#1086;&#1077;,%20&#1077;&#1105;%20&#1074;&#1080;&#1076;&#1099;%20&#1080;%20&#1087;&#1088;&#1080;&#1095;&#1080;&#1085;&#1099;.html" TargetMode="External"/><Relationship Id="rId7" Type="http://schemas.openxmlformats.org/officeDocument/2006/relationships/hyperlink" Target="../Pictures/&#1090;&#1077;&#1089;&#1090;%202.html" TargetMode="External"/><Relationship Id="rId2" Type="http://schemas.openxmlformats.org/officeDocument/2006/relationships/hyperlink" Target="../Pictures/&#1072;&#1075;&#1088;&#1077;&#1089;&#1089;&#1080;&#1103;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Pictures/&#1058;&#1077;&#1089;&#1090;%201.html" TargetMode="External"/><Relationship Id="rId5" Type="http://schemas.openxmlformats.org/officeDocument/2006/relationships/hyperlink" Target="../Pictures/&#1058;&#1077;&#1089;&#1090;%203.html" TargetMode="External"/><Relationship Id="rId4" Type="http://schemas.openxmlformats.org/officeDocument/2006/relationships/hyperlink" Target="../Pictures/&#1042;&#1080;&#1082;&#1080;&#1087;&#1077;&#1076;&#1080;&#1103;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“Сознательное и бессознательное в </a:t>
            </a:r>
            <a:r>
              <a:rPr lang="ru-RU" sz="3200" dirty="0" smtClean="0"/>
              <a:t>диагностике агрессии у старшеклассников”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737823"/>
            <a:ext cx="6480720" cy="10961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Консультант: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Нагибина Наталья Львовна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Работу выполняла: Колесникова Полина Владимировна 10В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2204864"/>
            <a:ext cx="647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73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Агрессия: что это в </a:t>
            </a:r>
            <a:r>
              <a:rPr lang="ru-RU" dirty="0" smtClean="0">
                <a:hlinkClick r:id="rId2" action="ppaction://hlinkfile"/>
              </a:rPr>
              <a:t>психологии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Агрессия - что это такое, её виды и причины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Википедия </a:t>
            </a:r>
            <a:r>
              <a:rPr lang="ru-RU" dirty="0">
                <a:hlinkClick r:id="rId4" action="ppaction://hlinkfile"/>
              </a:rPr>
              <a:t>(агрессивное поведение</a:t>
            </a:r>
            <a:r>
              <a:rPr lang="ru-RU" dirty="0" smtClean="0">
                <a:hlinkClick r:id="rId4" action="ppaction://hlinkfile"/>
              </a:rPr>
              <a:t>)</a:t>
            </a:r>
            <a:endParaRPr lang="ru-RU" dirty="0"/>
          </a:p>
          <a:p>
            <a:r>
              <a:rPr lang="ru-RU" dirty="0">
                <a:hlinkClick r:id="rId5" action="ppaction://hlinkfile"/>
              </a:rPr>
              <a:t>Тест агрессивности (Опросник Л.Г. </a:t>
            </a:r>
            <a:r>
              <a:rPr lang="ru-RU" dirty="0" err="1">
                <a:hlinkClick r:id="rId5" action="ppaction://hlinkfile"/>
              </a:rPr>
              <a:t>Почебут</a:t>
            </a:r>
            <a:r>
              <a:rPr lang="ru-RU" dirty="0">
                <a:hlinkClick r:id="rId5" action="ppaction://hlinkfile"/>
              </a:rPr>
              <a:t>)</a:t>
            </a:r>
            <a:endParaRPr lang="ru-RU" dirty="0"/>
          </a:p>
          <a:p>
            <a:r>
              <a:rPr lang="ru-RU" dirty="0" smtClean="0">
                <a:hlinkClick r:id="rId6" action="ppaction://hlinkfile"/>
              </a:rPr>
              <a:t>Тест </a:t>
            </a:r>
            <a:r>
              <a:rPr lang="ru-RU" dirty="0">
                <a:hlinkClick r:id="rId6" action="ppaction://hlinkfile"/>
              </a:rPr>
              <a:t>“Несуществующее животное</a:t>
            </a:r>
            <a:r>
              <a:rPr lang="ru-RU" dirty="0" smtClean="0">
                <a:hlinkClick r:id="rId6" action="ppaction://hlinkfile"/>
              </a:rPr>
              <a:t>”</a:t>
            </a:r>
            <a:endParaRPr lang="ru-RU" dirty="0"/>
          </a:p>
          <a:p>
            <a:r>
              <a:rPr lang="ru-RU" dirty="0">
                <a:hlinkClick r:id="rId7" action="ppaction://hlinkfile"/>
              </a:rPr>
              <a:t>Тест “Склонности к агрессии</a:t>
            </a:r>
            <a:r>
              <a:rPr lang="ru-RU" dirty="0" smtClean="0">
                <a:hlinkClick r:id="rId7" action="ppaction://hlinkfile"/>
              </a:rPr>
              <a:t>”</a:t>
            </a:r>
            <a:endParaRPr lang="ru-RU" dirty="0" smtClean="0"/>
          </a:p>
          <a:p>
            <a:r>
              <a:rPr lang="ru-RU" dirty="0" smtClean="0">
                <a:hlinkClick r:id="rId8" action="ppaction://hlinkfile"/>
              </a:rPr>
              <a:t>Методы исследования агрессии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7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7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5"/>
            <a:ext cx="7408333" cy="3024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Актуальность данной проблемы определяется необходимостью более глубокого изучения </a:t>
            </a:r>
            <a:r>
              <a:rPr lang="ru-RU" dirty="0" smtClean="0"/>
              <a:t>особенностей </a:t>
            </a:r>
            <a:r>
              <a:rPr lang="ru-RU" dirty="0" smtClean="0"/>
              <a:t>осознаваемых и неосознаваемых процессов в диагностике агрессивного </a:t>
            </a:r>
            <a:r>
              <a:rPr lang="ru-RU" dirty="0"/>
              <a:t>поведения подростков.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диагностики агрессии и ее типов используют либо </a:t>
            </a:r>
            <a:r>
              <a:rPr lang="ru-RU" dirty="0" err="1" smtClean="0"/>
              <a:t>опросники</a:t>
            </a:r>
            <a:r>
              <a:rPr lang="ru-RU" dirty="0" smtClean="0"/>
              <a:t>, которые требуют включения сознания в оценку высказываний (пунктов </a:t>
            </a:r>
            <a:r>
              <a:rPr lang="ru-RU" dirty="0" err="1" smtClean="0"/>
              <a:t>опросника</a:t>
            </a:r>
            <a:r>
              <a:rPr lang="ru-RU" dirty="0" smtClean="0"/>
              <a:t>)  либо проективные тесты, которые направлены на оценку бессознательных агрессивных влечений. Анализ связи данных, полученных разными методами, не проводился.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7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ru-RU" dirty="0"/>
              <a:t>данного исследования состоит в выявлении </a:t>
            </a:r>
            <a:r>
              <a:rPr lang="ru-RU" dirty="0" smtClean="0"/>
              <a:t>особенностей осознаваемого агрессивного </a:t>
            </a:r>
            <a:r>
              <a:rPr lang="ru-RU" dirty="0"/>
              <a:t>поведения в подростковом возрасте  </a:t>
            </a:r>
            <a:r>
              <a:rPr lang="ru-RU" dirty="0" smtClean="0"/>
              <a:t> (</a:t>
            </a:r>
            <a:r>
              <a:rPr lang="ru-RU" dirty="0"/>
              <a:t>у старшеклассников</a:t>
            </a:r>
            <a:r>
              <a:rPr lang="ru-RU" dirty="0" smtClean="0"/>
              <a:t>) и неосознаваемых агрессивных установок, а также их связи.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3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Раскрыть </a:t>
            </a:r>
            <a:r>
              <a:rPr lang="ru-RU" dirty="0" smtClean="0"/>
              <a:t>сущность понятия «агрессия» с точки зрения современной психологии</a:t>
            </a:r>
            <a:r>
              <a:rPr lang="ru-RU" dirty="0" smtClean="0"/>
              <a:t>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Рассмотреть виды и проявления агрессии</a:t>
            </a:r>
            <a:r>
              <a:rPr lang="ru-RU" dirty="0" smtClean="0"/>
              <a:t>;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Проанализировать </a:t>
            </a:r>
            <a:r>
              <a:rPr lang="ru-RU" dirty="0"/>
              <a:t>причины возникновения агрессии в подростковом </a:t>
            </a:r>
            <a:r>
              <a:rPr lang="ru-RU" dirty="0" smtClean="0"/>
              <a:t>возрасте</a:t>
            </a:r>
            <a:r>
              <a:rPr lang="ru-RU" dirty="0" smtClean="0"/>
              <a:t>; 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Исследовать особенности агрессии на осознаваемом и неосознаваемом уровнях; </a:t>
            </a:r>
          </a:p>
          <a:p>
            <a:pPr marL="457200" indent="-457200">
              <a:buAutoNum type="arabicPeriod"/>
            </a:pPr>
            <a:r>
              <a:rPr lang="ru-RU" dirty="0" smtClean="0"/>
              <a:t>Выделить общие закономерности, типологические и индивидуальные особенности связи осознаваемых и неосознаваемых установок агрессивных реакций.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0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3240360"/>
          </a:xfrm>
        </p:spPr>
        <p:txBody>
          <a:bodyPr/>
          <a:lstStyle/>
          <a:p>
            <a:r>
              <a:rPr lang="ru-RU" dirty="0"/>
              <a:t>Объектом </a:t>
            </a:r>
            <a:r>
              <a:rPr lang="ru-RU" dirty="0" smtClean="0"/>
              <a:t>исследования является: современные подростки (старшеклассники)</a:t>
            </a:r>
          </a:p>
          <a:p>
            <a:r>
              <a:rPr lang="ru-RU" dirty="0" smtClean="0"/>
              <a:t>Предметом исследования является: агрессивное поведение подростков (старшеклассников</a:t>
            </a:r>
            <a:r>
              <a:rPr lang="ru-RU" dirty="0" smtClean="0"/>
              <a:t>) на осознаваемом и неосознаваемом уровнях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Объект и предмет исследования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6408712" cy="23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10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Подростковый </a:t>
            </a:r>
            <a:r>
              <a:rPr lang="ru-RU" dirty="0"/>
              <a:t>возраст характеризуется как возраст, в котором наиболее сильно и часто проявляется </a:t>
            </a:r>
            <a:r>
              <a:rPr lang="ru-RU" dirty="0" smtClean="0"/>
              <a:t>агрессия.</a:t>
            </a:r>
          </a:p>
          <a:p>
            <a:pPr marL="0" indent="0">
              <a:buNone/>
            </a:pPr>
            <a:r>
              <a:rPr lang="ru-RU" dirty="0" smtClean="0"/>
              <a:t>Осознаваемые и неосознаваемые особенности </a:t>
            </a:r>
            <a:r>
              <a:rPr lang="ru-RU" dirty="0" smtClean="0"/>
              <a:t>агрессии  не </a:t>
            </a:r>
            <a:r>
              <a:rPr lang="ru-RU" dirty="0" err="1" smtClean="0"/>
              <a:t>коррелируют</a:t>
            </a:r>
            <a:r>
              <a:rPr lang="ru-RU" dirty="0" smtClean="0"/>
              <a:t> между собой.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6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Диагностические методы</a:t>
            </a:r>
          </a:p>
          <a:p>
            <a:r>
              <a:rPr lang="ru-RU" dirty="0" smtClean="0"/>
              <a:t>Проективная техника  </a:t>
            </a:r>
            <a:r>
              <a:rPr lang="ru-RU" dirty="0"/>
              <a:t>“Несуществующее животное</a:t>
            </a:r>
            <a:r>
              <a:rPr lang="ru-RU" dirty="0" smtClean="0"/>
              <a:t>”;</a:t>
            </a:r>
          </a:p>
          <a:p>
            <a:r>
              <a:rPr lang="ru-RU" dirty="0" err="1" smtClean="0"/>
              <a:t>Опросник</a:t>
            </a:r>
            <a:r>
              <a:rPr lang="ru-RU" dirty="0" smtClean="0"/>
              <a:t>  </a:t>
            </a:r>
            <a:r>
              <a:rPr lang="en-US" dirty="0" smtClean="0"/>
              <a:t>“</a:t>
            </a:r>
            <a:r>
              <a:rPr lang="ru-RU" dirty="0"/>
              <a:t>Склонности к агрессии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err="1" smtClean="0"/>
              <a:t>Опросник</a:t>
            </a:r>
            <a:r>
              <a:rPr lang="ru-RU" dirty="0" smtClean="0"/>
              <a:t>  Л.Г</a:t>
            </a:r>
            <a:r>
              <a:rPr lang="ru-RU" dirty="0"/>
              <a:t>. </a:t>
            </a:r>
            <a:r>
              <a:rPr lang="ru-RU" dirty="0" err="1" smtClean="0"/>
              <a:t>Почебут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Методы обработки данных</a:t>
            </a:r>
            <a:endParaRPr lang="ru-RU" b="1" dirty="0"/>
          </a:p>
          <a:p>
            <a:r>
              <a:rPr lang="ru-RU" dirty="0" smtClean="0"/>
              <a:t>методы математической </a:t>
            </a:r>
            <a:r>
              <a:rPr lang="ru-RU" dirty="0" smtClean="0"/>
              <a:t>статистики: распределение признака, корреляционный анализ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Анализ согласованности экспертных оценок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4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15 подростков в возрасте 16-17  лет (8 мальчиков и 7 девочек), учеников 10 класса школы № 1505 «Преображенская»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Испытуемые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7624357" cy="4032448"/>
          </a:xfrm>
        </p:spPr>
        <p:txBody>
          <a:bodyPr>
            <a:normAutofit/>
          </a:bodyPr>
          <a:lstStyle/>
          <a:p>
            <a:r>
              <a:rPr lang="ru-RU" dirty="0" err="1"/>
              <a:t>Айсмонтас</a:t>
            </a:r>
            <a:r>
              <a:rPr lang="ru-RU" dirty="0"/>
              <a:t> Б.Б. Педагогическая психология: схемы и </a:t>
            </a:r>
            <a:r>
              <a:rPr lang="ru-RU" dirty="0" smtClean="0"/>
              <a:t>тесты (2011)</a:t>
            </a:r>
            <a:endParaRPr lang="ru-RU" dirty="0"/>
          </a:p>
          <a:p>
            <a:r>
              <a:rPr lang="ru-RU" dirty="0" err="1"/>
              <a:t>Берковиц</a:t>
            </a:r>
            <a:r>
              <a:rPr lang="ru-RU" dirty="0"/>
              <a:t> Л. Агрессия: причины, последствия и </a:t>
            </a:r>
            <a:r>
              <a:rPr lang="ru-RU" dirty="0" smtClean="0"/>
              <a:t>контроль (2012)</a:t>
            </a:r>
          </a:p>
          <a:p>
            <a:r>
              <a:rPr lang="ru-RU" dirty="0"/>
              <a:t>Долгова В.И., </a:t>
            </a:r>
            <a:r>
              <a:rPr lang="ru-RU" dirty="0" err="1"/>
              <a:t>Капитанец</a:t>
            </a:r>
            <a:r>
              <a:rPr lang="ru-RU" dirty="0"/>
              <a:t> Е.Г. Психолого-педагогическая коррекция агрессивного поведения старших </a:t>
            </a:r>
            <a:r>
              <a:rPr lang="ru-RU" dirty="0" smtClean="0"/>
              <a:t>подростков (2015)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3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</TotalTime>
  <Words>372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“Сознательное и бессознательное в диагностике агрессии у старшеклассников”</vt:lpstr>
      <vt:lpstr>Актуальность</vt:lpstr>
      <vt:lpstr>Цель исследования</vt:lpstr>
      <vt:lpstr>Задачи</vt:lpstr>
      <vt:lpstr>Объект и предмет исследования</vt:lpstr>
      <vt:lpstr>Гипотеза</vt:lpstr>
      <vt:lpstr>Методы исследования</vt:lpstr>
      <vt:lpstr>Испытуемые</vt:lpstr>
      <vt:lpstr>Список литературы</vt:lpstr>
      <vt:lpstr>Результаты исследования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“Критерии нормы и отклонения от нормы в диагностике агрессии у старшеклассников”</dc:title>
  <dc:creator>Lenovo</dc:creator>
  <cp:lastModifiedBy>imran</cp:lastModifiedBy>
  <cp:revision>20</cp:revision>
  <dcterms:created xsi:type="dcterms:W3CDTF">2019-12-25T20:02:33Z</dcterms:created>
  <dcterms:modified xsi:type="dcterms:W3CDTF">2020-03-02T09:02:00Z</dcterms:modified>
</cp:coreProperties>
</file>