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 baseline="0"/>
              <a:t>Сравнительная диаграмма влияния интернета, телевидения, газет и журналов на мировоззрение подростка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Лист1!$L$1</c:f>
              <c:strCache>
                <c:ptCount val="1"/>
                <c:pt idx="0">
                  <c:v>Интернет</c:v>
                </c:pt>
              </c:strCache>
            </c:strRef>
          </c:tx>
          <c:marker>
            <c:symbol val="none"/>
          </c:marker>
          <c:val>
            <c:numRef>
              <c:f>Лист1!$L$2:$L$14</c:f>
              <c:numCache>
                <c:formatCode>General</c:formatCode>
                <c:ptCount val="13"/>
                <c:pt idx="0">
                  <c:v>10</c:v>
                </c:pt>
                <c:pt idx="1">
                  <c:v>9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8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Лист1!$M$1</c:f>
              <c:strCache>
                <c:ptCount val="1"/>
                <c:pt idx="0">
                  <c:v>Телевидпение</c:v>
                </c:pt>
              </c:strCache>
            </c:strRef>
          </c:tx>
          <c:marker>
            <c:symbol val="none"/>
          </c:marker>
          <c:val>
            <c:numRef>
              <c:f>Лист1!$M$2:$M$14</c:f>
              <c:numCache>
                <c:formatCode>General</c:formatCode>
                <c:ptCount val="13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5</c:v>
                </c:pt>
                <c:pt idx="7">
                  <c:v>8</c:v>
                </c:pt>
                <c:pt idx="8">
                  <c:v>3</c:v>
                </c:pt>
                <c:pt idx="9">
                  <c:v>5</c:v>
                </c:pt>
                <c:pt idx="10">
                  <c:v>8</c:v>
                </c:pt>
                <c:pt idx="11">
                  <c:v>4</c:v>
                </c:pt>
                <c:pt idx="12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Лист1!$N$1</c:f>
              <c:strCache>
                <c:ptCount val="1"/>
                <c:pt idx="0">
                  <c:v>Газеты и журналы</c:v>
                </c:pt>
              </c:strCache>
            </c:strRef>
          </c:tx>
          <c:marker>
            <c:symbol val="none"/>
          </c:marker>
          <c:val>
            <c:numRef>
              <c:f>Лист1!$N$2:$N$14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6</c:v>
                </c:pt>
                <c:pt idx="8">
                  <c:v>1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  <c:pt idx="12">
                  <c:v>2</c:v>
                </c:pt>
              </c:numCache>
            </c:numRef>
          </c:val>
        </c:ser>
        <c:dLbls>
          <c:showVal val="1"/>
        </c:dLbls>
        <c:marker val="1"/>
        <c:axId val="65313024"/>
        <c:axId val="70488448"/>
      </c:lineChart>
      <c:catAx>
        <c:axId val="65313024"/>
        <c:scaling>
          <c:orientation val="minMax"/>
        </c:scaling>
        <c:axPos val="b"/>
        <c:majorTickMark val="none"/>
        <c:tickLblPos val="nextTo"/>
        <c:crossAx val="70488448"/>
        <c:crosses val="autoZero"/>
        <c:auto val="1"/>
        <c:lblAlgn val="ctr"/>
        <c:lblOffset val="100"/>
      </c:catAx>
      <c:valAx>
        <c:axId val="70488448"/>
        <c:scaling>
          <c:orientation val="minMax"/>
        </c:scaling>
        <c:delete val="1"/>
        <c:axPos val="l"/>
        <c:numFmt formatCode="General" sourceLinked="1"/>
        <c:tickLblPos val="none"/>
        <c:crossAx val="65313024"/>
        <c:crosses val="autoZero"/>
        <c:crossBetween val="between"/>
      </c:valAx>
    </c:plotArea>
    <c:legend>
      <c:legendPos val="t"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2148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038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561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0039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5139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428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741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1028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953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967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5E72C73-2D91-4E12-BA25-F0AA0C03599B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329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6709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lims.org.ua/aphoris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674255"/>
            <a:ext cx="9346790" cy="3029527"/>
          </a:xfrm>
        </p:spPr>
        <p:txBody>
          <a:bodyPr>
            <a:normAutofit/>
          </a:bodyPr>
          <a:lstStyle/>
          <a:p>
            <a:r>
              <a:rPr lang="ru-RU" b="1" dirty="0"/>
              <a:t>Влияние СМИ на формирование нравственности подростков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65714" y="4075612"/>
            <a:ext cx="7550067" cy="1515292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err="1"/>
              <a:t>Инапха</a:t>
            </a:r>
            <a:r>
              <a:rPr lang="ru-RU" sz="3200" b="1" dirty="0"/>
              <a:t> </a:t>
            </a:r>
            <a:r>
              <a:rPr lang="ru-RU" sz="3200" b="1" dirty="0" smtClean="0"/>
              <a:t>Лейла</a:t>
            </a:r>
          </a:p>
          <a:p>
            <a:r>
              <a:rPr lang="ru-RU" sz="3200" b="1" dirty="0" smtClean="0"/>
              <a:t>Консультант: </a:t>
            </a:r>
            <a:r>
              <a:rPr lang="ru-RU" sz="3200" b="1" dirty="0" err="1" smtClean="0"/>
              <a:t>д.психол.н</a:t>
            </a:r>
            <a:r>
              <a:rPr lang="ru-RU" sz="3200" b="1" dirty="0" smtClean="0"/>
              <a:t>., проф. Н.Л. Нагибина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250025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 и их обработка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Этапы обработки результатов эмпирического исследования:</a:t>
            </a:r>
          </a:p>
          <a:p>
            <a:r>
              <a:rPr lang="ru-RU" dirty="0" smtClean="0"/>
              <a:t>1. Создание общей базы данных по оценкам афоризмов и предпочитаемых СМИ</a:t>
            </a:r>
          </a:p>
          <a:p>
            <a:r>
              <a:rPr lang="ru-RU" dirty="0" smtClean="0"/>
              <a:t>2. Статистический анализ связи предпочтения определенных высказываний и конкретных СМИ</a:t>
            </a:r>
          </a:p>
          <a:p>
            <a:r>
              <a:rPr lang="ru-RU" dirty="0" smtClean="0"/>
              <a:t>3. Анализ общих тенденций и описание отдельных случаев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66385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89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Влияние </a:t>
            </a:r>
            <a:r>
              <a:rPr lang="ru-RU" dirty="0" err="1" smtClean="0"/>
              <a:t>сми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30438" y="1936377"/>
          <a:ext cx="7731125" cy="380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644058"/>
            <a:ext cx="7729728" cy="118872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000" dirty="0" smtClean="0"/>
              <a:t>Наибольшее влияние на мировоззрение подростков оказывает интернет и, в частности, </a:t>
            </a:r>
            <a:r>
              <a:rPr lang="ru-RU" sz="2000" dirty="0" err="1" smtClean="0"/>
              <a:t>соцсети</a:t>
            </a:r>
            <a:r>
              <a:rPr lang="ru-RU" sz="2000" dirty="0" smtClean="0"/>
              <a:t>.</a:t>
            </a:r>
          </a:p>
          <a:p>
            <a:pPr lvl="0"/>
            <a:r>
              <a:rPr lang="ru-RU" sz="2000" dirty="0" smtClean="0"/>
              <a:t>Мировоззрение большинство подростков отвечает основным моральным ценностям и установкам человечества о добре и зле.</a:t>
            </a:r>
          </a:p>
          <a:p>
            <a:pPr lvl="0"/>
            <a:r>
              <a:rPr lang="ru-RU" sz="2000" dirty="0" smtClean="0"/>
              <a:t> Существует связь моральных выборов с предпочтениями  интернета, телевидения и газет и журналов в качестве предпочитаемых СМИ.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30989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400538"/>
            <a:ext cx="7729728" cy="310198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Белоножко Л.Н. Влияние средств массовой информации на социализацию личности // Вузовская наука: Теоретико-методологические проблемы подготовки специалистов в области экономики, менеджмента и права. </a:t>
            </a:r>
            <a:r>
              <a:rPr lang="ru-RU" dirty="0" err="1"/>
              <a:t>Вып</a:t>
            </a:r>
            <a:r>
              <a:rPr lang="ru-RU" dirty="0"/>
              <a:t>. 15. Тюмень: </a:t>
            </a:r>
            <a:r>
              <a:rPr lang="ru-RU" dirty="0" err="1"/>
              <a:t>ТюмГНГУ</a:t>
            </a:r>
            <a:r>
              <a:rPr lang="ru-RU" dirty="0"/>
              <a:t> 2017</a:t>
            </a:r>
            <a:endParaRPr lang="en-US" dirty="0" smtClean="0"/>
          </a:p>
          <a:p>
            <a:r>
              <a:rPr lang="ru-RU" dirty="0" smtClean="0"/>
              <a:t>Дроздов, А. Ю. «Агрессивное» телевидение: социально-психологический анализ феномена / А. Ю. Дроздов // Социологические исследования. — 2014. — № 8.</a:t>
            </a:r>
            <a:endParaRPr lang="en-US" dirty="0" smtClean="0"/>
          </a:p>
          <a:p>
            <a:r>
              <a:rPr lang="ru-RU" dirty="0"/>
              <a:t>Кравченко С.А. Динамика современных социальных реалий: инновационные подходы // </a:t>
            </a:r>
            <a:r>
              <a:rPr lang="ru-RU" dirty="0" err="1"/>
              <a:t>Социс</a:t>
            </a:r>
            <a:r>
              <a:rPr lang="ru-RU" dirty="0"/>
              <a:t>. 2010. № 10. С. 14-25.</a:t>
            </a:r>
            <a:endParaRPr lang="en-US" dirty="0" smtClean="0"/>
          </a:p>
          <a:p>
            <a:r>
              <a:rPr lang="ru-RU" dirty="0" smtClean="0"/>
              <a:t>Средства массовой информации России: Учеб. пособие для студентов вузов / М. И. Алексеева, Л. Д. </a:t>
            </a:r>
            <a:r>
              <a:rPr lang="ru-RU" dirty="0" err="1" smtClean="0"/>
              <a:t>Болотова</a:t>
            </a:r>
            <a:r>
              <a:rPr lang="ru-RU" dirty="0" smtClean="0"/>
              <a:t>, Е. Л. </a:t>
            </a:r>
            <a:r>
              <a:rPr lang="ru-RU" dirty="0" err="1" smtClean="0"/>
              <a:t>Вартанова</a:t>
            </a:r>
            <a:r>
              <a:rPr lang="ru-RU" dirty="0" smtClean="0"/>
              <a:t> и др.; Под ред. Я. Н. </a:t>
            </a:r>
            <a:r>
              <a:rPr lang="ru-RU" dirty="0" err="1" smtClean="0"/>
              <a:t>Засурского</a:t>
            </a:r>
            <a:r>
              <a:rPr lang="ru-RU" dirty="0" smtClean="0"/>
              <a:t>. — М.: Аспект-Пресс, 2014. — 213 с.</a:t>
            </a:r>
            <a:r>
              <a:rPr lang="en-US" dirty="0" smtClean="0"/>
              <a:t> </a:t>
            </a:r>
          </a:p>
          <a:p>
            <a:r>
              <a:rPr lang="ru-RU" dirty="0" smtClean="0"/>
              <a:t>  </a:t>
            </a:r>
            <a:r>
              <a:rPr lang="ru-RU" dirty="0" err="1"/>
              <a:t>Чинкин</a:t>
            </a:r>
            <a:r>
              <a:rPr lang="ru-RU" dirty="0"/>
              <a:t> И.Р. Взаимосвязь духовно-нравственного воспитания и потребностей человека // Вестник Бурятского государственного университета. 2010. № 14. С. 115-119.</a:t>
            </a:r>
          </a:p>
        </p:txBody>
      </p:sp>
    </p:spTree>
    <p:extLst>
      <p:ext uri="{BB962C8B-B14F-4D97-AF65-F5344CB8AC3E}">
        <p14:creationId xmlns="" xmlns:p14="http://schemas.microsoft.com/office/powerpoint/2010/main" val="3698904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Средства массовой информации стали серьезными каналами трансляции новых смыслов, образов, моделей поведения. </a:t>
            </a:r>
            <a:endParaRPr lang="ru-RU" dirty="0" smtClean="0"/>
          </a:p>
          <a:p>
            <a:r>
              <a:rPr lang="ru-RU" dirty="0"/>
              <a:t>Занимая лидирующее место в жизни современных подростков, средства массовой информации становятся одним из важнейших агентов воспитания.</a:t>
            </a:r>
          </a:p>
          <a:p>
            <a:r>
              <a:rPr lang="ru-RU" dirty="0"/>
              <a:t>Актуальность назревшей проблемы </a:t>
            </a:r>
            <a:r>
              <a:rPr lang="ru-RU" dirty="0" smtClean="0"/>
              <a:t>воспитания нравственности </a:t>
            </a:r>
            <a:r>
              <a:rPr lang="ru-RU" dirty="0"/>
              <a:t>подростков вызывает необходимость грамотного использования средств массовой информации и создание программ влияния на нравственное развитие подростка.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0626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исследовать </a:t>
            </a:r>
            <a:r>
              <a:rPr lang="ru-RU" sz="3200" dirty="0"/>
              <a:t>отношение к нравственным принципам жизни и их связь с предпочтением определенных </a:t>
            </a:r>
            <a:r>
              <a:rPr lang="ru-RU" sz="3200" dirty="0" smtClean="0"/>
              <a:t>средств массовой информации (интернета, телевидения, газет и журналов)</a:t>
            </a:r>
            <a:endParaRPr lang="ru-RU" sz="3200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работы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0581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Сделать краткий анализ истории формирования и создания средств</a:t>
            </a:r>
          </a:p>
          <a:p>
            <a:r>
              <a:rPr lang="ru-RU" dirty="0"/>
              <a:t>массовой информации. Рассмотреть виды современных СМИ.</a:t>
            </a:r>
          </a:p>
          <a:p>
            <a:r>
              <a:rPr lang="ru-RU" dirty="0"/>
              <a:t>2. Описать положительную и отрицательную роль СМИ в воспитании нравственного человека.</a:t>
            </a:r>
          </a:p>
          <a:p>
            <a:r>
              <a:rPr lang="ru-RU" dirty="0"/>
              <a:t>3. Разработать методику диагностики отношения подростка к нравственным категориям «добро», «зло», «хорошо», «плохо» и др.</a:t>
            </a:r>
          </a:p>
          <a:p>
            <a:r>
              <a:rPr lang="ru-RU" dirty="0"/>
              <a:t>4. Провести диагностику учеников 10 класса на отношение к категориям «добро», «зло», «хорошо», «плохо», </a:t>
            </a:r>
            <a:r>
              <a:rPr lang="ru-RU" dirty="0" smtClean="0"/>
              <a:t>«</a:t>
            </a:r>
            <a:r>
              <a:rPr lang="ru-RU" dirty="0"/>
              <a:t>модно», «устарело».</a:t>
            </a:r>
          </a:p>
          <a:p>
            <a:r>
              <a:rPr lang="ru-RU" dirty="0"/>
              <a:t>5. Сделать опрос  о влиянии </a:t>
            </a:r>
            <a:r>
              <a:rPr lang="ru-RU" dirty="0" smtClean="0"/>
              <a:t> СМИ </a:t>
            </a:r>
            <a:r>
              <a:rPr lang="ru-RU" dirty="0"/>
              <a:t>на мировоззрение ученика</a:t>
            </a:r>
          </a:p>
          <a:p>
            <a:r>
              <a:rPr lang="ru-RU" dirty="0"/>
              <a:t>6. Систематизировать и проанализировать результаты исследования.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0424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Теоретический анализ влияния </a:t>
            </a:r>
            <a:r>
              <a:rPr lang="ru-RU" dirty="0" err="1" smtClean="0"/>
              <a:t>сми</a:t>
            </a:r>
            <a:r>
              <a:rPr lang="ru-RU" dirty="0" smtClean="0"/>
              <a:t> на нравственную позицию подростка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главе 1 «Теоретический анализ влияния СМИ на нравственную позицию подростка» рассмотрены СМИ с точки зрения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Истории создания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Вариантов источников (радио, телевидение, интернет и др.)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Особенностей воспитательной функции СМИ и возможности влиять на нравственную позицию подростка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381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Эмпирическое исследование</a:t>
            </a:r>
            <a:r>
              <a:rPr lang="ru-RU" dirty="0"/>
              <a:t> влияния </a:t>
            </a:r>
            <a:r>
              <a:rPr lang="ru-RU" dirty="0" err="1"/>
              <a:t>сми</a:t>
            </a:r>
            <a:r>
              <a:rPr lang="ru-RU" dirty="0"/>
              <a:t> на нравственную позицию подростка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Гипотеза исследования: </a:t>
            </a:r>
            <a:r>
              <a:rPr lang="ru-RU" sz="2400" dirty="0" smtClean="0"/>
              <a:t>Существует связь мировоззренческой позиции подростка и предпочтением определенного содержания СМИ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8855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Методика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Оригинальная методика состоит из набора утверждений (известных афоризмов о добре и зле, вреде и пользе), взятых с сайта </a:t>
            </a:r>
            <a:r>
              <a:rPr lang="ru-RU" sz="2800" u="sng" dirty="0">
                <a:hlinkClick r:id="rId2"/>
              </a:rPr>
              <a:t>https://elims.org.ua/aphorism/</a:t>
            </a:r>
            <a:endParaRPr lang="ru-RU" sz="2800" dirty="0"/>
          </a:p>
          <a:p>
            <a:r>
              <a:rPr lang="ru-RU" sz="2800" dirty="0"/>
              <a:t>Учащимся предлагается ознакомиться с ними и отметить степень согласия с утверждениями по 10-балльной шкале.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74539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Афоризмы для оценки мировоззрения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8991046" cy="3919774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5500" dirty="0"/>
              <a:t>Не тот беден, кто мало имеет, а тот, кто хочет многого. Сенека</a:t>
            </a:r>
          </a:p>
          <a:p>
            <a:pPr lvl="0"/>
            <a:r>
              <a:rPr lang="ru-RU" sz="5500" dirty="0"/>
              <a:t>Портит людей не бедность или богатство, а зависть и жадность. Бернард Шоу</a:t>
            </a:r>
          </a:p>
          <a:p>
            <a:pPr lvl="0"/>
            <a:r>
              <a:rPr lang="ru-RU" sz="5500" dirty="0"/>
              <a:t>Главное правило в жизни — ничего сверх меры. </a:t>
            </a:r>
            <a:r>
              <a:rPr lang="ru-RU" sz="5500" dirty="0" err="1"/>
              <a:t>Теренций</a:t>
            </a:r>
            <a:endParaRPr lang="ru-RU" sz="5500" dirty="0"/>
          </a:p>
          <a:p>
            <a:pPr lvl="0"/>
            <a:r>
              <a:rPr lang="ru-RU" sz="5500" dirty="0"/>
              <a:t>Живи и жить давай другим. Державин Г. Р.</a:t>
            </a:r>
          </a:p>
          <a:p>
            <a:pPr lvl="0"/>
            <a:r>
              <a:rPr lang="ru-RU" sz="5500" dirty="0"/>
              <a:t>Живут лишь те, кто творит добро. Толстой Л. Н.</a:t>
            </a:r>
          </a:p>
          <a:p>
            <a:pPr lvl="0"/>
            <a:r>
              <a:rPr lang="ru-RU" sz="5500" dirty="0"/>
              <a:t>Жить — значит работать. Труд есть жизнь человека. Вольтер</a:t>
            </a:r>
          </a:p>
          <a:p>
            <a:pPr lvl="0"/>
            <a:r>
              <a:rPr lang="ru-RU" sz="5500" dirty="0"/>
              <a:t>Нужно есть для того, чтобы жить, а не жить для того, чтобы есть. Сократ</a:t>
            </a:r>
          </a:p>
          <a:p>
            <a:pPr lvl="0"/>
            <a:r>
              <a:rPr lang="ru-RU" sz="5500" dirty="0"/>
              <a:t>Ты можешь достичь добрым словом и пистолетом большего, чем просто добрым словом. Аль </a:t>
            </a:r>
            <a:r>
              <a:rPr lang="ru-RU" sz="5500" dirty="0" err="1"/>
              <a:t>Капоне</a:t>
            </a:r>
            <a:endParaRPr lang="ru-RU" sz="5500" dirty="0"/>
          </a:p>
          <a:p>
            <a:pPr lvl="0"/>
            <a:r>
              <a:rPr lang="ru-RU" sz="5500" dirty="0"/>
              <a:t>Деньги портят характер. Ремарк Э. М.</a:t>
            </a:r>
          </a:p>
          <a:p>
            <a:pPr lvl="0"/>
            <a:r>
              <a:rPr lang="ru-RU" sz="5500" dirty="0"/>
              <a:t>Лучше не бояться, лежа на соломе, чем быть в тревоге на золотом ложе. Эпикур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4058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Значимые и влиятельные для подростка </a:t>
            </a:r>
            <a:r>
              <a:rPr lang="ru-RU" dirty="0" err="1" smtClean="0"/>
              <a:t>сми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Каждому испытуемому предлагается составить список СМИ, которые повлияли на мировоззрение, оценить степень влияния по 10-балльной шкале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2598933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122</TotalTime>
  <Words>729</Words>
  <Application>Microsoft Office PowerPoint</Application>
  <PresentationFormat>Произвольный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Parcel</vt:lpstr>
      <vt:lpstr>Влияние СМИ на формирование нравственности подростков</vt:lpstr>
      <vt:lpstr>Проблема исследования</vt:lpstr>
      <vt:lpstr>Цель работы</vt:lpstr>
      <vt:lpstr>Задачи исследования</vt:lpstr>
      <vt:lpstr>Теоретический анализ влияния сми на нравственную позицию подростка</vt:lpstr>
      <vt:lpstr>Эмпирическое исследование влияния сми на нравственную позицию подростка</vt:lpstr>
      <vt:lpstr>Методика </vt:lpstr>
      <vt:lpstr>Афоризмы для оценки мировоззрения</vt:lpstr>
      <vt:lpstr>Значимые и влиятельные для подростка сми</vt:lpstr>
      <vt:lpstr>Результаты исследования и их обработка</vt:lpstr>
      <vt:lpstr>Влияние сми</vt:lpstr>
      <vt:lpstr>выводы</vt:lpstr>
      <vt:lpstr>Литература</vt:lpstr>
    </vt:vector>
  </TitlesOfParts>
  <Company>ГБОУ Школа №1505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СМИ на формирование нравственности подростков</dc:title>
  <dc:creator>Нагибина Наталия Львовна</dc:creator>
  <cp:lastModifiedBy>1</cp:lastModifiedBy>
  <cp:revision>17</cp:revision>
  <dcterms:created xsi:type="dcterms:W3CDTF">2020-01-15T07:43:24Z</dcterms:created>
  <dcterms:modified xsi:type="dcterms:W3CDTF">2020-03-18T11:39:26Z</dcterms:modified>
</cp:coreProperties>
</file>