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6" r:id="rId4"/>
    <p:sldId id="264" r:id="rId5"/>
    <p:sldId id="282" r:id="rId6"/>
    <p:sldId id="267" r:id="rId7"/>
    <p:sldId id="268" r:id="rId8"/>
    <p:sldId id="269" r:id="rId9"/>
    <p:sldId id="270" r:id="rId10"/>
    <p:sldId id="271" r:id="rId11"/>
    <p:sldId id="272" r:id="rId12"/>
    <p:sldId id="283" r:id="rId13"/>
    <p:sldId id="280" r:id="rId14"/>
    <p:sldId id="274" r:id="rId15"/>
    <p:sldId id="275" r:id="rId16"/>
    <p:sldId id="276" r:id="rId17"/>
    <p:sldId id="277" r:id="rId18"/>
    <p:sldId id="278" r:id="rId19"/>
    <p:sldId id="281" r:id="rId20"/>
    <p:sldId id="27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CFF"/>
    <a:srgbClr val="0606F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7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60DA-998E-46BD-9879-411B71F8769B}" type="datetimeFigureOut">
              <a:rPr lang="ru-RU" smtClean="0"/>
              <a:t>12.3.20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F957-BFFD-4578-91F2-69B09E203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030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60DA-998E-46BD-9879-411B71F8769B}" type="datetimeFigureOut">
              <a:rPr lang="ru-RU" smtClean="0"/>
              <a:t>12.3.20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F957-BFFD-4578-91F2-69B09E203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10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60DA-998E-46BD-9879-411B71F8769B}" type="datetimeFigureOut">
              <a:rPr lang="ru-RU" smtClean="0"/>
              <a:t>12.3.20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F957-BFFD-4578-91F2-69B09E203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68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60DA-998E-46BD-9879-411B71F8769B}" type="datetimeFigureOut">
              <a:rPr lang="ru-RU" smtClean="0"/>
              <a:t>12.3.20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F957-BFFD-4578-91F2-69B09E203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50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60DA-998E-46BD-9879-411B71F8769B}" type="datetimeFigureOut">
              <a:rPr lang="ru-RU" smtClean="0"/>
              <a:t>12.3.20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F957-BFFD-4578-91F2-69B09E203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5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60DA-998E-46BD-9879-411B71F8769B}" type="datetimeFigureOut">
              <a:rPr lang="ru-RU" smtClean="0"/>
              <a:t>12.3.20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F957-BFFD-4578-91F2-69B09E203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01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60DA-998E-46BD-9879-411B71F8769B}" type="datetimeFigureOut">
              <a:rPr lang="ru-RU" smtClean="0"/>
              <a:t>12.3.20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F957-BFFD-4578-91F2-69B09E203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66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60DA-998E-46BD-9879-411B71F8769B}" type="datetimeFigureOut">
              <a:rPr lang="ru-RU" smtClean="0"/>
              <a:t>12.3.20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F957-BFFD-4578-91F2-69B09E203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8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60DA-998E-46BD-9879-411B71F8769B}" type="datetimeFigureOut">
              <a:rPr lang="ru-RU" smtClean="0"/>
              <a:t>12.3.20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F957-BFFD-4578-91F2-69B09E203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11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60DA-998E-46BD-9879-411B71F8769B}" type="datetimeFigureOut">
              <a:rPr lang="ru-RU" smtClean="0"/>
              <a:t>12.3.20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F957-BFFD-4578-91F2-69B09E203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97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60DA-998E-46BD-9879-411B71F8769B}" type="datetimeFigureOut">
              <a:rPr lang="ru-RU" smtClean="0"/>
              <a:t>12.3.20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F957-BFFD-4578-91F2-69B09E203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3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E60DA-998E-46BD-9879-411B71F8769B}" type="datetimeFigureOut">
              <a:rPr lang="ru-RU" smtClean="0"/>
              <a:t>12.3.20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1F957-BFFD-4578-91F2-69B09E203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14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79317"/>
          </a:xfrm>
        </p:spPr>
        <p:txBody>
          <a:bodyPr/>
          <a:lstStyle/>
          <a:p>
            <a:pPr algn="ctr"/>
            <a:r>
              <a:rPr lang="ru-RU" b="1" dirty="0" smtClean="0"/>
              <a:t>Линейная функция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3064"/>
            <a:ext cx="12191999" cy="6244936"/>
          </a:xfrm>
        </p:spPr>
        <p:txBody>
          <a:bodyPr>
            <a:normAutofit lnSpcReduction="10000"/>
          </a:bodyPr>
          <a:lstStyle/>
          <a:p>
            <a:r>
              <a:rPr lang="ru-RU" u="sng" dirty="0" smtClean="0"/>
              <a:t>Линейной функцией </a:t>
            </a:r>
            <a:r>
              <a:rPr lang="ru-RU" dirty="0" smtClean="0"/>
              <a:t>– называется функция вида </a:t>
            </a:r>
            <a:r>
              <a:rPr lang="en-US" dirty="0" smtClean="0">
                <a:solidFill>
                  <a:srgbClr val="00B050"/>
                </a:solidFill>
              </a:rPr>
              <a:t>y=</a:t>
            </a:r>
            <a:r>
              <a:rPr lang="en-US" dirty="0" err="1" smtClean="0">
                <a:solidFill>
                  <a:srgbClr val="00B050"/>
                </a:solidFill>
              </a:rPr>
              <a:t>kx+b</a:t>
            </a:r>
            <a:r>
              <a:rPr lang="ru-RU" dirty="0" smtClean="0"/>
              <a:t>, где </a:t>
            </a:r>
            <a:r>
              <a:rPr lang="ru-RU" dirty="0" smtClean="0">
                <a:solidFill>
                  <a:srgbClr val="0070C0"/>
                </a:solidFill>
              </a:rPr>
              <a:t>х</a:t>
            </a:r>
            <a:r>
              <a:rPr lang="ru-RU" dirty="0" smtClean="0"/>
              <a:t>-независимая переменная, </a:t>
            </a:r>
            <a:r>
              <a:rPr lang="en-US" dirty="0" smtClean="0">
                <a:solidFill>
                  <a:srgbClr val="0070C0"/>
                </a:solidFill>
              </a:rPr>
              <a:t>k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и </a:t>
            </a:r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ru-RU" dirty="0" smtClean="0"/>
              <a:t> – любые числа.</a:t>
            </a:r>
          </a:p>
          <a:p>
            <a:pPr marL="0" indent="0">
              <a:buNone/>
            </a:pPr>
            <a:r>
              <a:rPr lang="ru-RU" u="sng" dirty="0" smtClean="0"/>
              <a:t>Область значений </a:t>
            </a:r>
            <a:r>
              <a:rPr lang="ru-RU" dirty="0" smtClean="0"/>
              <a:t>– множество значений, которые принимает функция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ru-RU" dirty="0" smtClean="0"/>
              <a:t>)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ru-RU" u="sng" dirty="0" smtClean="0"/>
              <a:t>Область определения </a:t>
            </a:r>
            <a:r>
              <a:rPr lang="ru-RU" dirty="0" smtClean="0"/>
              <a:t>– множество чисел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dirty="0" smtClean="0"/>
              <a:t>)</a:t>
            </a:r>
            <a:r>
              <a:rPr lang="ru-RU" dirty="0" smtClean="0"/>
              <a:t>, которые можно подставить в функцию.</a:t>
            </a:r>
          </a:p>
          <a:p>
            <a:r>
              <a:rPr lang="ru-RU" dirty="0" smtClean="0"/>
              <a:t>Графиком линейной функции является </a:t>
            </a:r>
            <a:r>
              <a:rPr lang="ru-RU" dirty="0" smtClean="0">
                <a:solidFill>
                  <a:srgbClr val="00B050"/>
                </a:solidFill>
              </a:rPr>
              <a:t>прямая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Чтобы построить график функции, нам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нужны координаты двух точек</a:t>
            </a:r>
            <a:r>
              <a:rPr lang="ru-RU" dirty="0" smtClean="0"/>
              <a:t>, принадлежащих графику функции. Чтобы их найти, нужно взять два значения </a:t>
            </a:r>
            <a:r>
              <a:rPr lang="ru-RU" dirty="0" smtClean="0">
                <a:solidFill>
                  <a:srgbClr val="0070C0"/>
                </a:solidFill>
              </a:rPr>
              <a:t>х</a:t>
            </a:r>
            <a:r>
              <a:rPr lang="ru-RU" dirty="0" smtClean="0"/>
              <a:t>, подставить их в уравнение функции, и по ним вычислить соответствующие значения </a:t>
            </a:r>
            <a:r>
              <a:rPr lang="ru-RU" dirty="0" smtClean="0">
                <a:solidFill>
                  <a:srgbClr val="0070C0"/>
                </a:solidFill>
              </a:rPr>
              <a:t>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формуле </a:t>
            </a:r>
            <a:r>
              <a:rPr lang="en-US" dirty="0" smtClean="0">
                <a:solidFill>
                  <a:srgbClr val="00B050"/>
                </a:solidFill>
              </a:rPr>
              <a:t>y=</a:t>
            </a:r>
            <a:r>
              <a:rPr lang="en-US" dirty="0" err="1" smtClean="0">
                <a:solidFill>
                  <a:srgbClr val="00B050"/>
                </a:solidFill>
              </a:rPr>
              <a:t>kx+b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число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k </a:t>
            </a:r>
            <a:r>
              <a:rPr lang="ru-RU" dirty="0" smtClean="0"/>
              <a:t>называется коэффициентом пропорциональности: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ru-RU" dirty="0" smtClean="0"/>
              <a:t>при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k&gt;0</a:t>
            </a:r>
            <a:r>
              <a:rPr lang="ru-RU" dirty="0"/>
              <a:t> </a:t>
            </a:r>
            <a:r>
              <a:rPr lang="ru-RU" dirty="0" smtClean="0"/>
              <a:t>- функция возрастает от (-∞,+∞);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 при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k&lt;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0 </a:t>
            </a:r>
            <a:r>
              <a:rPr lang="ru-RU" dirty="0" smtClean="0"/>
              <a:t>-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/>
              <a:t>функция убывает от </a:t>
            </a:r>
            <a:r>
              <a:rPr lang="en-US" dirty="0" smtClean="0"/>
              <a:t>(</a:t>
            </a:r>
            <a:r>
              <a:rPr lang="ru-RU" dirty="0" smtClean="0"/>
              <a:t>-∞,+∞);</a:t>
            </a:r>
          </a:p>
          <a:p>
            <a:pPr marL="0" indent="0">
              <a:buNone/>
            </a:pPr>
            <a:r>
              <a:rPr lang="ru-RU" dirty="0" smtClean="0"/>
              <a:t>Коэффициент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dirty="0" smtClean="0"/>
              <a:t> </a:t>
            </a:r>
            <a:r>
              <a:rPr lang="ru-RU" dirty="0" smtClean="0"/>
              <a:t>показывает смещение графика функции вдоль оси </a:t>
            </a:r>
            <a:r>
              <a:rPr lang="en-US" dirty="0" smtClean="0"/>
              <a:t>0Y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7980" y="5978998"/>
            <a:ext cx="5589760" cy="8790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е</a:t>
            </a:r>
            <a:r>
              <a:rPr lang="ru-RU" dirty="0" smtClean="0"/>
              <a:t>сли </a:t>
            </a:r>
            <a:r>
              <a:rPr lang="en-US" dirty="0" smtClean="0">
                <a:solidFill>
                  <a:srgbClr val="0606FF"/>
                </a:solidFill>
              </a:rPr>
              <a:t>b&lt;0</a:t>
            </a:r>
            <a:r>
              <a:rPr lang="ru-RU" dirty="0" smtClean="0"/>
              <a:t>, график функции смещается </a:t>
            </a:r>
            <a:r>
              <a:rPr lang="ru-RU" dirty="0" smtClean="0">
                <a:solidFill>
                  <a:srgbClr val="0606FF"/>
                </a:solidFill>
              </a:rPr>
              <a:t>вправо</a:t>
            </a:r>
            <a:endParaRPr lang="ru-RU" dirty="0">
              <a:solidFill>
                <a:srgbClr val="0606FF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9490" y="5978998"/>
            <a:ext cx="5594530" cy="8790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Если </a:t>
            </a:r>
            <a:r>
              <a:rPr lang="en-US" dirty="0" smtClean="0">
                <a:solidFill>
                  <a:srgbClr val="0606FF"/>
                </a:solidFill>
              </a:rPr>
              <a:t>b&gt;0</a:t>
            </a:r>
            <a:r>
              <a:rPr lang="ru-RU" dirty="0" smtClean="0"/>
              <a:t>, график функции смещается </a:t>
            </a:r>
            <a:r>
              <a:rPr lang="ru-RU" dirty="0" smtClean="0">
                <a:solidFill>
                  <a:srgbClr val="0606FF"/>
                </a:solidFill>
              </a:rPr>
              <a:t>влево</a:t>
            </a:r>
            <a:endParaRPr lang="ru-RU" dirty="0">
              <a:solidFill>
                <a:srgbClr val="0606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80" y="365125"/>
            <a:ext cx="5674660" cy="55742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490" y="353967"/>
            <a:ext cx="5594530" cy="55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6659" y="5986020"/>
            <a:ext cx="5181600" cy="73769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en-US" dirty="0" smtClean="0">
                <a:solidFill>
                  <a:srgbClr val="0606FF"/>
                </a:solidFill>
              </a:rPr>
              <a:t>c&gt;0</a:t>
            </a:r>
            <a:r>
              <a:rPr lang="en-US" dirty="0" smtClean="0"/>
              <a:t> – </a:t>
            </a:r>
            <a:r>
              <a:rPr lang="ru-RU" dirty="0" smtClean="0"/>
              <a:t>график функции смещается </a:t>
            </a:r>
            <a:r>
              <a:rPr lang="ru-RU" dirty="0" smtClean="0">
                <a:solidFill>
                  <a:srgbClr val="0606FF"/>
                </a:solidFill>
              </a:rPr>
              <a:t>вверх</a:t>
            </a:r>
            <a:endParaRPr lang="ru-RU" dirty="0">
              <a:solidFill>
                <a:srgbClr val="0606FF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62394" y="5986020"/>
            <a:ext cx="5181600" cy="6905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en-US" dirty="0" smtClean="0">
                <a:solidFill>
                  <a:srgbClr val="0606FF"/>
                </a:solidFill>
              </a:rPr>
              <a:t>c&lt;</a:t>
            </a:r>
            <a:r>
              <a:rPr lang="ru-RU" dirty="0" smtClean="0">
                <a:solidFill>
                  <a:srgbClr val="0606FF"/>
                </a:solidFill>
              </a:rPr>
              <a:t>0 </a:t>
            </a:r>
            <a:r>
              <a:rPr lang="ru-RU" dirty="0" smtClean="0"/>
              <a:t>–</a:t>
            </a:r>
            <a:r>
              <a:rPr lang="ru-RU" dirty="0" smtClean="0">
                <a:solidFill>
                  <a:srgbClr val="0606FF"/>
                </a:solidFill>
              </a:rPr>
              <a:t> </a:t>
            </a:r>
            <a:r>
              <a:rPr lang="ru-RU" dirty="0" smtClean="0"/>
              <a:t>график функции смещается </a:t>
            </a:r>
            <a:r>
              <a:rPr lang="ru-RU" dirty="0" smtClean="0">
                <a:solidFill>
                  <a:srgbClr val="0606FF"/>
                </a:solidFill>
              </a:rPr>
              <a:t>вни</a:t>
            </a:r>
            <a:r>
              <a:rPr lang="ru-RU" dirty="0">
                <a:solidFill>
                  <a:srgbClr val="0606FF"/>
                </a:solidFill>
              </a:rPr>
              <a:t>з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26" y="165754"/>
            <a:ext cx="5820266" cy="58202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770" y="165754"/>
            <a:ext cx="5829784" cy="5820266"/>
          </a:xfrm>
          <a:prstGeom prst="rect">
            <a:avLst/>
          </a:prstGeom>
        </p:spPr>
      </p:pic>
      <p:sp>
        <p:nvSpPr>
          <p:cNvPr id="10" name="Полилиния 9"/>
          <p:cNvSpPr/>
          <p:nvPr/>
        </p:nvSpPr>
        <p:spPr>
          <a:xfrm>
            <a:off x="8908330" y="2677212"/>
            <a:ext cx="150827" cy="263951"/>
          </a:xfrm>
          <a:custGeom>
            <a:avLst/>
            <a:gdLst>
              <a:gd name="connsiteX0" fmla="*/ 10471 w 281582"/>
              <a:gd name="connsiteY0" fmla="*/ 179110 h 471341"/>
              <a:gd name="connsiteX1" fmla="*/ 1044 w 281582"/>
              <a:gd name="connsiteY1" fmla="*/ 226244 h 471341"/>
              <a:gd name="connsiteX2" fmla="*/ 29325 w 281582"/>
              <a:gd name="connsiteY2" fmla="*/ 367646 h 471341"/>
              <a:gd name="connsiteX3" fmla="*/ 48178 w 281582"/>
              <a:gd name="connsiteY3" fmla="*/ 405353 h 471341"/>
              <a:gd name="connsiteX4" fmla="*/ 104739 w 281582"/>
              <a:gd name="connsiteY4" fmla="*/ 461914 h 471341"/>
              <a:gd name="connsiteX5" fmla="*/ 133020 w 281582"/>
              <a:gd name="connsiteY5" fmla="*/ 471341 h 471341"/>
              <a:gd name="connsiteX6" fmla="*/ 217861 w 281582"/>
              <a:gd name="connsiteY6" fmla="*/ 443060 h 471341"/>
              <a:gd name="connsiteX7" fmla="*/ 255568 w 281582"/>
              <a:gd name="connsiteY7" fmla="*/ 386499 h 471341"/>
              <a:gd name="connsiteX8" fmla="*/ 264995 w 281582"/>
              <a:gd name="connsiteY8" fmla="*/ 47134 h 471341"/>
              <a:gd name="connsiteX9" fmla="*/ 236714 w 281582"/>
              <a:gd name="connsiteY9" fmla="*/ 18854 h 471341"/>
              <a:gd name="connsiteX10" fmla="*/ 180154 w 281582"/>
              <a:gd name="connsiteY10" fmla="*/ 0 h 471341"/>
              <a:gd name="connsiteX11" fmla="*/ 104739 w 281582"/>
              <a:gd name="connsiteY11" fmla="*/ 37708 h 471341"/>
              <a:gd name="connsiteX12" fmla="*/ 67032 w 281582"/>
              <a:gd name="connsiteY12" fmla="*/ 94268 h 471341"/>
              <a:gd name="connsiteX13" fmla="*/ 48178 w 281582"/>
              <a:gd name="connsiteY13" fmla="*/ 122549 h 471341"/>
              <a:gd name="connsiteX14" fmla="*/ 29325 w 281582"/>
              <a:gd name="connsiteY14" fmla="*/ 188536 h 471341"/>
              <a:gd name="connsiteX15" fmla="*/ 1044 w 281582"/>
              <a:gd name="connsiteY15" fmla="*/ 245097 h 471341"/>
              <a:gd name="connsiteX16" fmla="*/ 1044 w 281582"/>
              <a:gd name="connsiteY16" fmla="*/ 329939 h 47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1582" h="471341">
                <a:moveTo>
                  <a:pt x="10471" y="179110"/>
                </a:moveTo>
                <a:cubicBezTo>
                  <a:pt x="7329" y="194821"/>
                  <a:pt x="1044" y="210222"/>
                  <a:pt x="1044" y="226244"/>
                </a:cubicBezTo>
                <a:cubicBezTo>
                  <a:pt x="1044" y="267719"/>
                  <a:pt x="9590" y="328175"/>
                  <a:pt x="29325" y="367646"/>
                </a:cubicBezTo>
                <a:cubicBezTo>
                  <a:pt x="35609" y="380215"/>
                  <a:pt x="39400" y="394380"/>
                  <a:pt x="48178" y="405353"/>
                </a:cubicBezTo>
                <a:cubicBezTo>
                  <a:pt x="64834" y="426173"/>
                  <a:pt x="79444" y="453482"/>
                  <a:pt x="104739" y="461914"/>
                </a:cubicBezTo>
                <a:lnTo>
                  <a:pt x="133020" y="471341"/>
                </a:lnTo>
                <a:cubicBezTo>
                  <a:pt x="164395" y="466112"/>
                  <a:pt x="195230" y="468924"/>
                  <a:pt x="217861" y="443060"/>
                </a:cubicBezTo>
                <a:cubicBezTo>
                  <a:pt x="232782" y="426007"/>
                  <a:pt x="255568" y="386499"/>
                  <a:pt x="255568" y="386499"/>
                </a:cubicBezTo>
                <a:cubicBezTo>
                  <a:pt x="284062" y="244030"/>
                  <a:pt x="291968" y="242683"/>
                  <a:pt x="264995" y="47134"/>
                </a:cubicBezTo>
                <a:cubicBezTo>
                  <a:pt x="263173" y="33927"/>
                  <a:pt x="248368" y="25328"/>
                  <a:pt x="236714" y="18854"/>
                </a:cubicBezTo>
                <a:cubicBezTo>
                  <a:pt x="219342" y="9203"/>
                  <a:pt x="180154" y="0"/>
                  <a:pt x="180154" y="0"/>
                </a:cubicBezTo>
                <a:cubicBezTo>
                  <a:pt x="132474" y="9536"/>
                  <a:pt x="133926" y="182"/>
                  <a:pt x="104739" y="37708"/>
                </a:cubicBezTo>
                <a:cubicBezTo>
                  <a:pt x="90828" y="55594"/>
                  <a:pt x="79601" y="75415"/>
                  <a:pt x="67032" y="94268"/>
                </a:cubicBezTo>
                <a:lnTo>
                  <a:pt x="48178" y="122549"/>
                </a:lnTo>
                <a:cubicBezTo>
                  <a:pt x="45157" y="134635"/>
                  <a:pt x="36089" y="175009"/>
                  <a:pt x="29325" y="188536"/>
                </a:cubicBezTo>
                <a:cubicBezTo>
                  <a:pt x="17092" y="213002"/>
                  <a:pt x="3413" y="216665"/>
                  <a:pt x="1044" y="245097"/>
                </a:cubicBezTo>
                <a:cubicBezTo>
                  <a:pt x="-1305" y="273280"/>
                  <a:pt x="1044" y="301658"/>
                  <a:pt x="1044" y="329939"/>
                </a:cubicBezTo>
              </a:path>
            </a:pathLst>
          </a:custGeom>
          <a:noFill/>
          <a:ln w="19050">
            <a:solidFill>
              <a:srgbClr val="2C2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4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81028"/>
            <a:ext cx="10515600" cy="7997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Построение на примере графика функции</a:t>
            </a:r>
            <a:br>
              <a:rPr lang="ru-RU" dirty="0" smtClean="0"/>
            </a:br>
            <a:r>
              <a:rPr lang="ru-RU" dirty="0" smtClean="0"/>
              <a:t>y </a:t>
            </a:r>
            <a:r>
              <a:rPr lang="ru-RU" dirty="0"/>
              <a:t>= x</a:t>
            </a:r>
            <a:r>
              <a:rPr lang="ru-RU" baseline="30000" dirty="0"/>
              <a:t>2</a:t>
            </a:r>
            <a:r>
              <a:rPr lang="ru-RU" dirty="0"/>
              <a:t>−7x + 10</a:t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7465" y="1029692"/>
            <a:ext cx="5181600" cy="56454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 smtClean="0"/>
              <a:t>Алгоритм построения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посмотреть направление ветвей параболы(если коэффициент </a:t>
            </a:r>
            <a:r>
              <a:rPr lang="en-US" sz="2400" dirty="0" smtClean="0">
                <a:solidFill>
                  <a:srgbClr val="2C2CFF"/>
                </a:solidFill>
              </a:rPr>
              <a:t>a&lt;0</a:t>
            </a:r>
            <a:r>
              <a:rPr lang="ru-RU" sz="2400" dirty="0" smtClean="0">
                <a:solidFill>
                  <a:srgbClr val="2C2CFF"/>
                </a:solidFill>
              </a:rPr>
              <a:t>, то ветви направленны вниз</a:t>
            </a:r>
            <a:r>
              <a:rPr lang="ru-RU" sz="2400" dirty="0" smtClean="0"/>
              <a:t>; </a:t>
            </a:r>
            <a:r>
              <a:rPr lang="ru-RU" sz="2400" dirty="0" smtClean="0">
                <a:solidFill>
                  <a:srgbClr val="2C2CFF"/>
                </a:solidFill>
              </a:rPr>
              <a:t>при </a:t>
            </a:r>
            <a:r>
              <a:rPr lang="en-US" sz="2400" dirty="0" smtClean="0">
                <a:solidFill>
                  <a:srgbClr val="2C2CFF"/>
                </a:solidFill>
              </a:rPr>
              <a:t>a&gt;0 </a:t>
            </a:r>
            <a:r>
              <a:rPr lang="ru-RU" sz="2400" dirty="0" smtClean="0">
                <a:solidFill>
                  <a:srgbClr val="2C2CFF"/>
                </a:solidFill>
              </a:rPr>
              <a:t>ветви идут вверх</a:t>
            </a:r>
            <a:r>
              <a:rPr lang="ru-RU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н</a:t>
            </a:r>
            <a:r>
              <a:rPr lang="ru-RU" sz="2400" dirty="0" smtClean="0"/>
              <a:t>айти координаты вершины параболы:</a:t>
            </a:r>
          </a:p>
          <a:p>
            <a:endParaRPr lang="ru-RU" sz="2400" dirty="0"/>
          </a:p>
          <a:p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</a:t>
            </a:r>
            <a:r>
              <a:rPr lang="en-US" sz="2400" dirty="0" smtClean="0"/>
              <a:t> </a:t>
            </a:r>
            <a:r>
              <a:rPr lang="ru-RU" sz="2400" dirty="0" smtClean="0"/>
              <a:t> </a:t>
            </a:r>
            <a:r>
              <a:rPr lang="en-US" sz="2400" dirty="0" err="1" smtClean="0"/>
              <a:t>y</a:t>
            </a:r>
            <a:r>
              <a:rPr lang="en-US" sz="1800" dirty="0" err="1" smtClean="0"/>
              <a:t>o</a:t>
            </a:r>
            <a:r>
              <a:rPr lang="ru-RU" sz="2000" dirty="0" smtClean="0"/>
              <a:t> </a:t>
            </a:r>
            <a:r>
              <a:rPr lang="ru-RU" sz="2400" dirty="0" smtClean="0"/>
              <a:t>= </a:t>
            </a:r>
            <a:r>
              <a:rPr lang="en-US" sz="2400" dirty="0" err="1" smtClean="0"/>
              <a:t>ax</a:t>
            </a:r>
            <a:r>
              <a:rPr lang="en-US" sz="1800" dirty="0" err="1" smtClean="0"/>
              <a:t>o</a:t>
            </a:r>
            <a:r>
              <a:rPr lang="ru-RU" sz="2400" baseline="30000" dirty="0" smtClean="0"/>
              <a:t>2</a:t>
            </a:r>
            <a:r>
              <a:rPr lang="en-US" sz="2400" dirty="0" smtClean="0"/>
              <a:t>+</a:t>
            </a:r>
            <a:r>
              <a:rPr lang="en-US" sz="2400" dirty="0" err="1" smtClean="0"/>
              <a:t>bx</a:t>
            </a:r>
            <a:r>
              <a:rPr lang="en-US" sz="1800" dirty="0" err="1" smtClean="0"/>
              <a:t>o+</a:t>
            </a:r>
            <a:r>
              <a:rPr lang="en-US" sz="2400" dirty="0" err="1" smtClean="0"/>
              <a:t>c</a:t>
            </a:r>
            <a:r>
              <a:rPr lang="en-US" sz="1800" dirty="0" smtClean="0"/>
              <a:t> </a:t>
            </a:r>
            <a:r>
              <a:rPr lang="ru-RU" sz="1800" dirty="0" smtClean="0"/>
              <a:t> (</a:t>
            </a:r>
            <a:r>
              <a:rPr lang="ru-RU" sz="2400" dirty="0" smtClean="0"/>
              <a:t>т.е. подставляем значение </a:t>
            </a:r>
            <a:r>
              <a:rPr lang="en-US" sz="2400" dirty="0" smtClean="0"/>
              <a:t>xₒ </a:t>
            </a:r>
            <a:r>
              <a:rPr lang="ru-RU" sz="2400" dirty="0" smtClean="0"/>
              <a:t>в функцию)</a:t>
            </a:r>
          </a:p>
          <a:p>
            <a:pPr marL="0" indent="0">
              <a:buNone/>
            </a:pPr>
            <a:r>
              <a:rPr lang="ru-RU" sz="2400" dirty="0" smtClean="0"/>
              <a:t>3.   провести через вершину параболы ось симметрии </a:t>
            </a:r>
          </a:p>
          <a:p>
            <a:pPr marL="0" indent="0">
              <a:buNone/>
            </a:pPr>
            <a:r>
              <a:rPr lang="ru-RU" sz="2400" dirty="0" smtClean="0"/>
              <a:t>4.   найти точки пересечения графика функции с осью </a:t>
            </a:r>
            <a:r>
              <a:rPr lang="en-US" sz="2400" dirty="0" smtClean="0"/>
              <a:t>OX</a:t>
            </a:r>
            <a:r>
              <a:rPr lang="ru-RU" sz="2400" dirty="0" smtClean="0"/>
              <a:t>(нули функции)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45" y="3696754"/>
            <a:ext cx="1274937" cy="629949"/>
          </a:xfrm>
          <a:prstGeom prst="rect">
            <a:avLst/>
          </a:prstGeom>
        </p:spPr>
      </p:pic>
      <p:sp>
        <p:nvSpPr>
          <p:cNvPr id="12" name="Объект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689" y="1246166"/>
            <a:ext cx="5369111" cy="537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0064"/>
            <a:ext cx="12192000" cy="502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22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89444" y="1857751"/>
            <a:ext cx="6102555" cy="4279098"/>
          </a:xfrm>
        </p:spPr>
        <p:txBody>
          <a:bodyPr>
            <a:normAutofit/>
          </a:bodyPr>
          <a:lstStyle/>
          <a:p>
            <a:r>
              <a:rPr lang="ru-RU" sz="2600" dirty="0"/>
              <a:t>Область определения функции - вся числовая прямая: </a:t>
            </a:r>
            <a:r>
              <a:rPr lang="ru-RU" sz="2600" i="1" dirty="0">
                <a:solidFill>
                  <a:srgbClr val="00B050"/>
                </a:solidFill>
              </a:rPr>
              <a:t>D</a:t>
            </a:r>
            <a:r>
              <a:rPr lang="ru-RU" sz="2600" dirty="0">
                <a:solidFill>
                  <a:srgbClr val="00B050"/>
                </a:solidFill>
              </a:rPr>
              <a:t>(</a:t>
            </a:r>
            <a:r>
              <a:rPr lang="ru-RU" sz="2600" i="1" dirty="0">
                <a:solidFill>
                  <a:srgbClr val="00B050"/>
                </a:solidFill>
              </a:rPr>
              <a:t>f</a:t>
            </a:r>
            <a:r>
              <a:rPr lang="ru-RU" sz="2600" dirty="0">
                <a:solidFill>
                  <a:srgbClr val="00B050"/>
                </a:solidFill>
              </a:rPr>
              <a:t>) = </a:t>
            </a:r>
            <a:r>
              <a:rPr lang="ru-RU" sz="2600" i="1" dirty="0" smtClean="0">
                <a:solidFill>
                  <a:srgbClr val="00B050"/>
                </a:solidFill>
              </a:rPr>
              <a:t>R</a:t>
            </a:r>
            <a:r>
              <a:rPr lang="ru-RU" sz="2600" i="1" dirty="0" smtClean="0"/>
              <a:t>;</a:t>
            </a:r>
            <a:endParaRPr lang="en-US" sz="2600" i="1" dirty="0" smtClean="0"/>
          </a:p>
          <a:p>
            <a:r>
              <a:rPr lang="ru-RU" sz="2600" dirty="0"/>
              <a:t>Область значений </a:t>
            </a:r>
            <a:r>
              <a:rPr lang="ru-RU" sz="2600" dirty="0" smtClean="0"/>
              <a:t>функции:</a:t>
            </a:r>
            <a:r>
              <a:rPr lang="ru-RU" sz="2600" dirty="0"/>
              <a:t> </a:t>
            </a:r>
            <a:r>
              <a:rPr lang="ru-RU" sz="2600" i="1" dirty="0" smtClean="0">
                <a:solidFill>
                  <a:srgbClr val="00B050"/>
                </a:solidFill>
              </a:rPr>
              <a:t>E</a:t>
            </a:r>
            <a:r>
              <a:rPr lang="ru-RU" sz="2600" dirty="0" smtClean="0">
                <a:solidFill>
                  <a:srgbClr val="00B050"/>
                </a:solidFill>
              </a:rPr>
              <a:t>(</a:t>
            </a:r>
            <a:r>
              <a:rPr lang="ru-RU" sz="2600" i="1" dirty="0" smtClean="0">
                <a:solidFill>
                  <a:srgbClr val="00B050"/>
                </a:solidFill>
              </a:rPr>
              <a:t>f</a:t>
            </a:r>
            <a:r>
              <a:rPr lang="ru-RU" sz="2600" dirty="0">
                <a:solidFill>
                  <a:srgbClr val="00B050"/>
                </a:solidFill>
              </a:rPr>
              <a:t>) = [0; ∞</a:t>
            </a:r>
            <a:r>
              <a:rPr lang="ru-RU" sz="2600" dirty="0" smtClean="0">
                <a:solidFill>
                  <a:srgbClr val="00B050"/>
                </a:solidFill>
              </a:rPr>
              <a:t>)</a:t>
            </a:r>
            <a:r>
              <a:rPr lang="ru-RU" sz="2600" dirty="0" smtClean="0"/>
              <a:t>;</a:t>
            </a:r>
          </a:p>
          <a:p>
            <a:r>
              <a:rPr lang="ru-RU" sz="2400" dirty="0"/>
              <a:t>Ось </a:t>
            </a:r>
            <a:r>
              <a:rPr lang="ru-RU" sz="2400" dirty="0" smtClean="0"/>
              <a:t>ординат(</a:t>
            </a:r>
            <a:r>
              <a:rPr lang="en-US" sz="2400" dirty="0" smtClean="0"/>
              <a:t>y</a:t>
            </a:r>
            <a:r>
              <a:rPr lang="ru-RU" sz="2400" dirty="0" smtClean="0"/>
              <a:t>) </a:t>
            </a:r>
            <a:r>
              <a:rPr lang="ru-RU" sz="2400" dirty="0"/>
              <a:t>является осью симметрии </a:t>
            </a:r>
            <a:r>
              <a:rPr lang="ru-RU" sz="2400" dirty="0" smtClean="0"/>
              <a:t>параболы.</a:t>
            </a:r>
            <a:endParaRPr lang="en-US" sz="2400" dirty="0" smtClean="0"/>
          </a:p>
          <a:p>
            <a:r>
              <a:rPr lang="ru-RU" sz="2400" dirty="0"/>
              <a:t>Точка с координатами (0;0) является вершиной параболы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endParaRPr lang="ru-RU" sz="2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31" y="477592"/>
            <a:ext cx="5797214" cy="5731497"/>
          </a:xfrm>
          <a:prstGeom prst="rect">
            <a:avLst/>
          </a:prstGeom>
        </p:spPr>
      </p:pic>
      <p:sp>
        <p:nvSpPr>
          <p:cNvPr id="7" name="Объект 3"/>
          <p:cNvSpPr>
            <a:spLocks noGrp="1"/>
          </p:cNvSpPr>
          <p:nvPr>
            <p:ph sz="half" idx="2"/>
          </p:nvPr>
        </p:nvSpPr>
        <p:spPr>
          <a:xfrm>
            <a:off x="6089444" y="1337674"/>
            <a:ext cx="6102556" cy="4446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Свойства функции </a:t>
            </a:r>
            <a:r>
              <a:rPr lang="en-US" dirty="0" smtClean="0">
                <a:solidFill>
                  <a:srgbClr val="0606FF"/>
                </a:solidFill>
              </a:rPr>
              <a:t>y=x</a:t>
            </a:r>
            <a:endParaRPr lang="ru-RU" dirty="0">
              <a:solidFill>
                <a:srgbClr val="0606FF"/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0803118" y="1308461"/>
            <a:ext cx="94268" cy="180656"/>
          </a:xfrm>
          <a:custGeom>
            <a:avLst/>
            <a:gdLst>
              <a:gd name="connsiteX0" fmla="*/ 0 w 160256"/>
              <a:gd name="connsiteY0" fmla="*/ 56561 h 274924"/>
              <a:gd name="connsiteX1" fmla="*/ 18853 w 160256"/>
              <a:gd name="connsiteY1" fmla="*/ 28281 h 274924"/>
              <a:gd name="connsiteX2" fmla="*/ 75414 w 160256"/>
              <a:gd name="connsiteY2" fmla="*/ 0 h 274924"/>
              <a:gd name="connsiteX3" fmla="*/ 94268 w 160256"/>
              <a:gd name="connsiteY3" fmla="*/ 28281 h 274924"/>
              <a:gd name="connsiteX4" fmla="*/ 94268 w 160256"/>
              <a:gd name="connsiteY4" fmla="*/ 103695 h 274924"/>
              <a:gd name="connsiteX5" fmla="*/ 84841 w 160256"/>
              <a:gd name="connsiteY5" fmla="*/ 131976 h 274924"/>
              <a:gd name="connsiteX6" fmla="*/ 65988 w 160256"/>
              <a:gd name="connsiteY6" fmla="*/ 160256 h 274924"/>
              <a:gd name="connsiteX7" fmla="*/ 47134 w 160256"/>
              <a:gd name="connsiteY7" fmla="*/ 216817 h 274924"/>
              <a:gd name="connsiteX8" fmla="*/ 37707 w 160256"/>
              <a:gd name="connsiteY8" fmla="*/ 245097 h 274924"/>
              <a:gd name="connsiteX9" fmla="*/ 28280 w 160256"/>
              <a:gd name="connsiteY9" fmla="*/ 273378 h 274924"/>
              <a:gd name="connsiteX10" fmla="*/ 75414 w 160256"/>
              <a:gd name="connsiteY10" fmla="*/ 235670 h 274924"/>
              <a:gd name="connsiteX11" fmla="*/ 103695 w 160256"/>
              <a:gd name="connsiteY11" fmla="*/ 245097 h 274924"/>
              <a:gd name="connsiteX12" fmla="*/ 160256 w 160256"/>
              <a:gd name="connsiteY12" fmla="*/ 254524 h 274924"/>
              <a:gd name="connsiteX13" fmla="*/ 160256 w 160256"/>
              <a:gd name="connsiteY13" fmla="*/ 235670 h 27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0256" h="274924">
                <a:moveTo>
                  <a:pt x="0" y="56561"/>
                </a:moveTo>
                <a:cubicBezTo>
                  <a:pt x="6284" y="47134"/>
                  <a:pt x="10842" y="36292"/>
                  <a:pt x="18853" y="28281"/>
                </a:cubicBezTo>
                <a:cubicBezTo>
                  <a:pt x="37127" y="10007"/>
                  <a:pt x="52413" y="7667"/>
                  <a:pt x="75414" y="0"/>
                </a:cubicBezTo>
                <a:cubicBezTo>
                  <a:pt x="81699" y="9427"/>
                  <a:pt x="89805" y="17867"/>
                  <a:pt x="94268" y="28281"/>
                </a:cubicBezTo>
                <a:cubicBezTo>
                  <a:pt x="109351" y="63475"/>
                  <a:pt x="104323" y="68501"/>
                  <a:pt x="94268" y="103695"/>
                </a:cubicBezTo>
                <a:cubicBezTo>
                  <a:pt x="91538" y="113250"/>
                  <a:pt x="89285" y="123088"/>
                  <a:pt x="84841" y="131976"/>
                </a:cubicBezTo>
                <a:cubicBezTo>
                  <a:pt x="79774" y="142109"/>
                  <a:pt x="70589" y="149903"/>
                  <a:pt x="65988" y="160256"/>
                </a:cubicBezTo>
                <a:cubicBezTo>
                  <a:pt x="57917" y="178417"/>
                  <a:pt x="53419" y="197963"/>
                  <a:pt x="47134" y="216817"/>
                </a:cubicBezTo>
                <a:lnTo>
                  <a:pt x="37707" y="245097"/>
                </a:lnTo>
                <a:cubicBezTo>
                  <a:pt x="34565" y="254524"/>
                  <a:pt x="22768" y="281646"/>
                  <a:pt x="28280" y="273378"/>
                </a:cubicBezTo>
                <a:cubicBezTo>
                  <a:pt x="52646" y="236829"/>
                  <a:pt x="36386" y="248680"/>
                  <a:pt x="75414" y="235670"/>
                </a:cubicBezTo>
                <a:cubicBezTo>
                  <a:pt x="84841" y="238812"/>
                  <a:pt x="94807" y="240653"/>
                  <a:pt x="103695" y="245097"/>
                </a:cubicBezTo>
                <a:cubicBezTo>
                  <a:pt x="124527" y="255513"/>
                  <a:pt x="135011" y="279769"/>
                  <a:pt x="160256" y="254524"/>
                </a:cubicBezTo>
                <a:lnTo>
                  <a:pt x="160256" y="235670"/>
                </a:lnTo>
              </a:path>
            </a:pathLst>
          </a:custGeom>
          <a:noFill/>
          <a:ln w="19050">
            <a:solidFill>
              <a:srgbClr val="2C2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323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39" y="0"/>
            <a:ext cx="11723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26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4518" y="762417"/>
            <a:ext cx="5474782" cy="54747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213" y="762417"/>
            <a:ext cx="5465859" cy="547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87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835" y="266371"/>
            <a:ext cx="6267337" cy="627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01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2192000" cy="585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5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8" y="0"/>
            <a:ext cx="12071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51" y="267485"/>
            <a:ext cx="5829300" cy="5295900"/>
          </a:xfrm>
          <a:prstGeom prst="rect">
            <a:avLst/>
          </a:prstGeom>
        </p:spPr>
      </p:pic>
      <p:sp>
        <p:nvSpPr>
          <p:cNvPr id="10" name="Полилиния 9"/>
          <p:cNvSpPr/>
          <p:nvPr/>
        </p:nvSpPr>
        <p:spPr>
          <a:xfrm>
            <a:off x="3907123" y="3418037"/>
            <a:ext cx="215900" cy="203200"/>
          </a:xfrm>
          <a:custGeom>
            <a:avLst/>
            <a:gdLst>
              <a:gd name="connsiteX0" fmla="*/ 0 w 215900"/>
              <a:gd name="connsiteY0" fmla="*/ 0 h 203200"/>
              <a:gd name="connsiteX1" fmla="*/ 63500 w 215900"/>
              <a:gd name="connsiteY1" fmla="*/ 12700 h 203200"/>
              <a:gd name="connsiteX2" fmla="*/ 139700 w 215900"/>
              <a:gd name="connsiteY2" fmla="*/ 63500 h 203200"/>
              <a:gd name="connsiteX3" fmla="*/ 215900 w 215900"/>
              <a:gd name="connsiteY3" fmla="*/ 88900 h 203200"/>
              <a:gd name="connsiteX4" fmla="*/ 177800 w 215900"/>
              <a:gd name="connsiteY4" fmla="*/ 114300 h 203200"/>
              <a:gd name="connsiteX5" fmla="*/ 139700 w 215900"/>
              <a:gd name="connsiteY5" fmla="*/ 127000 h 203200"/>
              <a:gd name="connsiteX6" fmla="*/ 114300 w 215900"/>
              <a:gd name="connsiteY6" fmla="*/ 165100 h 203200"/>
              <a:gd name="connsiteX7" fmla="*/ 76200 w 215900"/>
              <a:gd name="connsiteY7" fmla="*/ 177800 h 203200"/>
              <a:gd name="connsiteX8" fmla="*/ 50800 w 215900"/>
              <a:gd name="connsiteY8" fmla="*/ 2032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900" h="203200">
                <a:moveTo>
                  <a:pt x="0" y="0"/>
                </a:moveTo>
                <a:cubicBezTo>
                  <a:pt x="21167" y="4233"/>
                  <a:pt x="43849" y="3768"/>
                  <a:pt x="63500" y="12700"/>
                </a:cubicBezTo>
                <a:cubicBezTo>
                  <a:pt x="91291" y="25332"/>
                  <a:pt x="110740" y="53847"/>
                  <a:pt x="139700" y="63500"/>
                </a:cubicBezTo>
                <a:lnTo>
                  <a:pt x="215900" y="88900"/>
                </a:lnTo>
                <a:cubicBezTo>
                  <a:pt x="203200" y="97367"/>
                  <a:pt x="191452" y="107474"/>
                  <a:pt x="177800" y="114300"/>
                </a:cubicBezTo>
                <a:cubicBezTo>
                  <a:pt x="165826" y="120287"/>
                  <a:pt x="150153" y="118637"/>
                  <a:pt x="139700" y="127000"/>
                </a:cubicBezTo>
                <a:cubicBezTo>
                  <a:pt x="127781" y="136535"/>
                  <a:pt x="126219" y="155565"/>
                  <a:pt x="114300" y="165100"/>
                </a:cubicBezTo>
                <a:cubicBezTo>
                  <a:pt x="103847" y="173463"/>
                  <a:pt x="87679" y="170912"/>
                  <a:pt x="76200" y="177800"/>
                </a:cubicBezTo>
                <a:cubicBezTo>
                  <a:pt x="65933" y="183960"/>
                  <a:pt x="59267" y="194733"/>
                  <a:pt x="50800" y="203200"/>
                </a:cubicBezTo>
              </a:path>
            </a:pathLst>
          </a:custGeom>
          <a:noFill/>
          <a:ln w="19050">
            <a:solidFill>
              <a:srgbClr val="060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4238006" y="3369925"/>
            <a:ext cx="178872" cy="292458"/>
          </a:xfrm>
          <a:custGeom>
            <a:avLst/>
            <a:gdLst>
              <a:gd name="connsiteX0" fmla="*/ 25639 w 178872"/>
              <a:gd name="connsiteY0" fmla="*/ 25758 h 292458"/>
              <a:gd name="connsiteX1" fmla="*/ 239 w 178872"/>
              <a:gd name="connsiteY1" fmla="*/ 89258 h 292458"/>
              <a:gd name="connsiteX2" fmla="*/ 25639 w 178872"/>
              <a:gd name="connsiteY2" fmla="*/ 241658 h 292458"/>
              <a:gd name="connsiteX3" fmla="*/ 51039 w 178872"/>
              <a:gd name="connsiteY3" fmla="*/ 279758 h 292458"/>
              <a:gd name="connsiteX4" fmla="*/ 89139 w 178872"/>
              <a:gd name="connsiteY4" fmla="*/ 292458 h 292458"/>
              <a:gd name="connsiteX5" fmla="*/ 152639 w 178872"/>
              <a:gd name="connsiteY5" fmla="*/ 228958 h 292458"/>
              <a:gd name="connsiteX6" fmla="*/ 178039 w 178872"/>
              <a:gd name="connsiteY6" fmla="*/ 152758 h 292458"/>
              <a:gd name="connsiteX7" fmla="*/ 127239 w 178872"/>
              <a:gd name="connsiteY7" fmla="*/ 358 h 292458"/>
              <a:gd name="connsiteX8" fmla="*/ 76439 w 178872"/>
              <a:gd name="connsiteY8" fmla="*/ 13058 h 292458"/>
              <a:gd name="connsiteX9" fmla="*/ 12939 w 178872"/>
              <a:gd name="connsiteY9" fmla="*/ 89258 h 292458"/>
              <a:gd name="connsiteX10" fmla="*/ 12939 w 178872"/>
              <a:gd name="connsiteY10" fmla="*/ 101958 h 29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872" h="292458">
                <a:moveTo>
                  <a:pt x="25639" y="25758"/>
                </a:moveTo>
                <a:cubicBezTo>
                  <a:pt x="17172" y="46925"/>
                  <a:pt x="1863" y="66519"/>
                  <a:pt x="239" y="89258"/>
                </a:cubicBezTo>
                <a:cubicBezTo>
                  <a:pt x="-1521" y="113905"/>
                  <a:pt x="6383" y="203145"/>
                  <a:pt x="25639" y="241658"/>
                </a:cubicBezTo>
                <a:cubicBezTo>
                  <a:pt x="32465" y="255310"/>
                  <a:pt x="39120" y="270223"/>
                  <a:pt x="51039" y="279758"/>
                </a:cubicBezTo>
                <a:cubicBezTo>
                  <a:pt x="61492" y="288121"/>
                  <a:pt x="76439" y="288225"/>
                  <a:pt x="89139" y="292458"/>
                </a:cubicBezTo>
                <a:cubicBezTo>
                  <a:pt x="123897" y="269286"/>
                  <a:pt x="134814" y="269063"/>
                  <a:pt x="152639" y="228958"/>
                </a:cubicBezTo>
                <a:cubicBezTo>
                  <a:pt x="163513" y="204492"/>
                  <a:pt x="178039" y="152758"/>
                  <a:pt x="178039" y="152758"/>
                </a:cubicBezTo>
                <a:cubicBezTo>
                  <a:pt x="174707" y="119437"/>
                  <a:pt x="196832" y="10300"/>
                  <a:pt x="127239" y="358"/>
                </a:cubicBezTo>
                <a:cubicBezTo>
                  <a:pt x="109960" y="-2110"/>
                  <a:pt x="93372" y="8825"/>
                  <a:pt x="76439" y="13058"/>
                </a:cubicBezTo>
                <a:cubicBezTo>
                  <a:pt x="48352" y="41145"/>
                  <a:pt x="30620" y="53895"/>
                  <a:pt x="12939" y="89258"/>
                </a:cubicBezTo>
                <a:cubicBezTo>
                  <a:pt x="11046" y="93044"/>
                  <a:pt x="12939" y="97725"/>
                  <a:pt x="12939" y="101958"/>
                </a:cubicBezTo>
              </a:path>
            </a:pathLst>
          </a:custGeom>
          <a:noFill/>
          <a:ln w="22225">
            <a:solidFill>
              <a:srgbClr val="2C2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99155" y="5753099"/>
            <a:ext cx="560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606FF"/>
                </a:solidFill>
              </a:rPr>
              <a:t>k</a:t>
            </a:r>
            <a:r>
              <a:rPr lang="en-US" sz="3200" dirty="0" smtClean="0">
                <a:solidFill>
                  <a:srgbClr val="2C2CFF"/>
                </a:solidFill>
              </a:rPr>
              <a:t>&gt;0</a:t>
            </a:r>
            <a:r>
              <a:rPr lang="ru-RU" sz="3200" dirty="0" smtClean="0">
                <a:solidFill>
                  <a:srgbClr val="2C2CFF"/>
                </a:solidFill>
              </a:rPr>
              <a:t>;</a:t>
            </a:r>
            <a:r>
              <a:rPr lang="ru-RU" sz="3200" dirty="0" smtClean="0">
                <a:solidFill>
                  <a:srgbClr val="00B050"/>
                </a:solidFill>
              </a:rPr>
              <a:t> функция возрастает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41446" y="5753098"/>
            <a:ext cx="4002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606FF"/>
                </a:solidFill>
              </a:rPr>
              <a:t>k</a:t>
            </a:r>
            <a:r>
              <a:rPr lang="en-US" sz="3200" dirty="0" smtClean="0">
                <a:solidFill>
                  <a:srgbClr val="2C2CFF"/>
                </a:solidFill>
              </a:rPr>
              <a:t>&lt;0</a:t>
            </a:r>
            <a:r>
              <a:rPr lang="ru-RU" sz="3200" dirty="0" smtClean="0">
                <a:solidFill>
                  <a:srgbClr val="2C2CFF"/>
                </a:solidFill>
              </a:rPr>
              <a:t>;</a:t>
            </a:r>
            <a:r>
              <a:rPr lang="ru-RU" sz="3200" dirty="0" smtClean="0">
                <a:solidFill>
                  <a:srgbClr val="00B050"/>
                </a:solidFill>
              </a:rPr>
              <a:t> функция убывает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589" y="267485"/>
            <a:ext cx="5295900" cy="5295900"/>
          </a:xfrm>
          <a:prstGeom prst="rect">
            <a:avLst/>
          </a:prstGeom>
        </p:spPr>
      </p:pic>
      <p:sp>
        <p:nvSpPr>
          <p:cNvPr id="5" name="Полилиния 4"/>
          <p:cNvSpPr/>
          <p:nvPr/>
        </p:nvSpPr>
        <p:spPr>
          <a:xfrm>
            <a:off x="9021452" y="4289196"/>
            <a:ext cx="166325" cy="235670"/>
          </a:xfrm>
          <a:custGeom>
            <a:avLst/>
            <a:gdLst>
              <a:gd name="connsiteX0" fmla="*/ 10060 w 119824"/>
              <a:gd name="connsiteY0" fmla="*/ 9427 h 197963"/>
              <a:gd name="connsiteX1" fmla="*/ 10060 w 119824"/>
              <a:gd name="connsiteY1" fmla="*/ 131975 h 197963"/>
              <a:gd name="connsiteX2" fmla="*/ 38340 w 119824"/>
              <a:gd name="connsiteY2" fmla="*/ 188536 h 197963"/>
              <a:gd name="connsiteX3" fmla="*/ 66620 w 119824"/>
              <a:gd name="connsiteY3" fmla="*/ 197963 h 197963"/>
              <a:gd name="connsiteX4" fmla="*/ 94901 w 119824"/>
              <a:gd name="connsiteY4" fmla="*/ 188536 h 197963"/>
              <a:gd name="connsiteX5" fmla="*/ 104328 w 119824"/>
              <a:gd name="connsiteY5" fmla="*/ 18854 h 197963"/>
              <a:gd name="connsiteX6" fmla="*/ 76047 w 119824"/>
              <a:gd name="connsiteY6" fmla="*/ 0 h 197963"/>
              <a:gd name="connsiteX7" fmla="*/ 28913 w 119824"/>
              <a:gd name="connsiteY7" fmla="*/ 9427 h 197963"/>
              <a:gd name="connsiteX8" fmla="*/ 19486 w 119824"/>
              <a:gd name="connsiteY8" fmla="*/ 84841 h 19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24" h="197963">
                <a:moveTo>
                  <a:pt x="10060" y="9427"/>
                </a:moveTo>
                <a:cubicBezTo>
                  <a:pt x="-2617" y="72810"/>
                  <a:pt x="-4072" y="54248"/>
                  <a:pt x="10060" y="131975"/>
                </a:cubicBezTo>
                <a:cubicBezTo>
                  <a:pt x="12967" y="147965"/>
                  <a:pt x="25491" y="178257"/>
                  <a:pt x="38340" y="188536"/>
                </a:cubicBezTo>
                <a:cubicBezTo>
                  <a:pt x="46099" y="194743"/>
                  <a:pt x="57193" y="194821"/>
                  <a:pt x="66620" y="197963"/>
                </a:cubicBezTo>
                <a:cubicBezTo>
                  <a:pt x="76047" y="194821"/>
                  <a:pt x="87142" y="194744"/>
                  <a:pt x="94901" y="188536"/>
                </a:cubicBezTo>
                <a:cubicBezTo>
                  <a:pt x="141005" y="151653"/>
                  <a:pt x="110138" y="43546"/>
                  <a:pt x="104328" y="18854"/>
                </a:cubicBezTo>
                <a:cubicBezTo>
                  <a:pt x="101733" y="7825"/>
                  <a:pt x="85474" y="6285"/>
                  <a:pt x="76047" y="0"/>
                </a:cubicBezTo>
                <a:cubicBezTo>
                  <a:pt x="60336" y="3142"/>
                  <a:pt x="42245" y="539"/>
                  <a:pt x="28913" y="9427"/>
                </a:cubicBezTo>
                <a:cubicBezTo>
                  <a:pt x="14517" y="19024"/>
                  <a:pt x="19486" y="80878"/>
                  <a:pt x="19486" y="84841"/>
                </a:cubicBezTo>
              </a:path>
            </a:pathLst>
          </a:custGeom>
          <a:noFill/>
          <a:ln w="19050">
            <a:solidFill>
              <a:srgbClr val="060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23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97"/>
            <a:ext cx="12192000" cy="681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72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88" y="518473"/>
            <a:ext cx="5537069" cy="55370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947" y="518866"/>
            <a:ext cx="5536676" cy="553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5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73" y="316921"/>
            <a:ext cx="4364182" cy="43382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1155" y="675408"/>
            <a:ext cx="71108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При </a:t>
            </a:r>
            <a:r>
              <a:rPr lang="en-US" sz="2800" dirty="0" smtClean="0">
                <a:solidFill>
                  <a:srgbClr val="0606FF"/>
                </a:solidFill>
              </a:rPr>
              <a:t>b</a:t>
            </a:r>
            <a:r>
              <a:rPr lang="en-US" sz="2800" dirty="0" smtClean="0">
                <a:solidFill>
                  <a:srgbClr val="2C2CFF"/>
                </a:solidFill>
              </a:rPr>
              <a:t>=0</a:t>
            </a:r>
            <a:r>
              <a:rPr lang="ru-RU" sz="2800" dirty="0" smtClean="0"/>
              <a:t> – график функции имеет вид </a:t>
            </a:r>
            <a:r>
              <a:rPr lang="en-US" sz="2800" dirty="0" smtClean="0">
                <a:solidFill>
                  <a:srgbClr val="00B0F0"/>
                </a:solidFill>
              </a:rPr>
              <a:t>y=</a:t>
            </a:r>
            <a:r>
              <a:rPr lang="en-US" sz="2800" dirty="0" err="1" smtClean="0">
                <a:solidFill>
                  <a:srgbClr val="00B0F0"/>
                </a:solidFill>
              </a:rPr>
              <a:t>kx</a:t>
            </a:r>
            <a:r>
              <a:rPr lang="ru-RU" sz="2800" dirty="0" smtClean="0"/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Данная функция называется </a:t>
            </a:r>
            <a:r>
              <a:rPr lang="ru-RU" sz="2800" dirty="0" smtClean="0">
                <a:solidFill>
                  <a:srgbClr val="00B0F0"/>
                </a:solidFill>
              </a:rPr>
              <a:t>прямой пропорциональностью</a:t>
            </a:r>
            <a:r>
              <a:rPr lang="ru-RU" sz="2800" dirty="0" smtClean="0"/>
              <a:t>.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endParaRPr lang="en-US" sz="2800" dirty="0" smtClean="0">
              <a:solidFill>
                <a:srgbClr val="00B0F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График проходит через начало координат и лежит в 1 и 3 четвертях при </a:t>
            </a:r>
            <a:r>
              <a:rPr lang="en-US" sz="2800" dirty="0" smtClean="0">
                <a:solidFill>
                  <a:srgbClr val="0606FF"/>
                </a:solidFill>
              </a:rPr>
              <a:t>k&gt;0</a:t>
            </a:r>
            <a:r>
              <a:rPr lang="ru-RU" sz="2800" dirty="0" smtClean="0"/>
              <a:t>; и в 2 и 4 четвертях при </a:t>
            </a:r>
            <a:r>
              <a:rPr lang="en-US" sz="2800" dirty="0" smtClean="0">
                <a:solidFill>
                  <a:srgbClr val="2C2CFF"/>
                </a:solidFill>
              </a:rPr>
              <a:t>k&lt;0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63209" y="604829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95933" y="3857076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III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787" y="60482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II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97486" y="3857076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IV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05582" y="2838980"/>
            <a:ext cx="8152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606FF"/>
                </a:solidFill>
              </a:rPr>
              <a:t>k</a:t>
            </a:r>
            <a:r>
              <a:rPr lang="ru-RU" sz="2000" dirty="0">
                <a:solidFill>
                  <a:srgbClr val="0606FF"/>
                </a:solidFill>
              </a:rPr>
              <a:t>≠0 </a:t>
            </a:r>
          </a:p>
        </p:txBody>
      </p:sp>
    </p:spTree>
    <p:extLst>
      <p:ext uri="{BB962C8B-B14F-4D97-AF65-F5344CB8AC3E}">
        <p14:creationId xmlns:p14="http://schemas.microsoft.com/office/powerpoint/2010/main" val="4916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918" y="0"/>
            <a:ext cx="10515600" cy="90644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Построение на примере графика функции   </a:t>
            </a:r>
            <a:r>
              <a:rPr lang="en-US" dirty="0" smtClean="0"/>
              <a:t>y=3x-1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874262"/>
              </p:ext>
            </p:extLst>
          </p:nvPr>
        </p:nvGraphicFramePr>
        <p:xfrm>
          <a:off x="2339217" y="1785869"/>
          <a:ext cx="827600" cy="4308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800"/>
                <a:gridCol w="413800"/>
              </a:tblGrid>
              <a:tr h="143626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x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36269"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-1</a:t>
                      </a:r>
                      <a:endParaRPr lang="ru-RU" dirty="0"/>
                    </a:p>
                  </a:txBody>
                  <a:tcPr/>
                </a:tc>
              </a:tr>
              <a:tr h="1436269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817" y="1010858"/>
            <a:ext cx="5740963" cy="575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32" y="474491"/>
            <a:ext cx="5222449" cy="52224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76001" y="549905"/>
            <a:ext cx="2755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Функция вида </a:t>
            </a:r>
            <a:r>
              <a:rPr lang="en-US" sz="2800" dirty="0" smtClean="0"/>
              <a:t>y=</a:t>
            </a:r>
            <a:endParaRPr lang="ru-RU" sz="2800" dirty="0"/>
          </a:p>
        </p:txBody>
      </p:sp>
      <p:sp>
        <p:nvSpPr>
          <p:cNvPr id="10" name="Полилиния 9"/>
          <p:cNvSpPr/>
          <p:nvPr/>
        </p:nvSpPr>
        <p:spPr>
          <a:xfrm>
            <a:off x="8435756" y="566420"/>
            <a:ext cx="179422" cy="254524"/>
          </a:xfrm>
          <a:custGeom>
            <a:avLst/>
            <a:gdLst>
              <a:gd name="connsiteX0" fmla="*/ 0 w 179422"/>
              <a:gd name="connsiteY0" fmla="*/ 0 h 254524"/>
              <a:gd name="connsiteX1" fmla="*/ 9426 w 179422"/>
              <a:gd name="connsiteY1" fmla="*/ 47134 h 254524"/>
              <a:gd name="connsiteX2" fmla="*/ 28280 w 179422"/>
              <a:gd name="connsiteY2" fmla="*/ 103695 h 254524"/>
              <a:gd name="connsiteX3" fmla="*/ 47134 w 179422"/>
              <a:gd name="connsiteY3" fmla="*/ 160256 h 254524"/>
              <a:gd name="connsiteX4" fmla="*/ 56560 w 179422"/>
              <a:gd name="connsiteY4" fmla="*/ 188537 h 254524"/>
              <a:gd name="connsiteX5" fmla="*/ 75414 w 179422"/>
              <a:gd name="connsiteY5" fmla="*/ 254524 h 254524"/>
              <a:gd name="connsiteX6" fmla="*/ 84841 w 179422"/>
              <a:gd name="connsiteY6" fmla="*/ 160256 h 254524"/>
              <a:gd name="connsiteX7" fmla="*/ 94268 w 179422"/>
              <a:gd name="connsiteY7" fmla="*/ 131976 h 254524"/>
              <a:gd name="connsiteX8" fmla="*/ 122548 w 179422"/>
              <a:gd name="connsiteY8" fmla="*/ 122549 h 254524"/>
              <a:gd name="connsiteX9" fmla="*/ 113121 w 179422"/>
              <a:gd name="connsiteY9" fmla="*/ 245097 h 254524"/>
              <a:gd name="connsiteX10" fmla="*/ 141402 w 179422"/>
              <a:gd name="connsiteY10" fmla="*/ 254524 h 254524"/>
              <a:gd name="connsiteX11" fmla="*/ 169682 w 179422"/>
              <a:gd name="connsiteY11" fmla="*/ 245097 h 254524"/>
              <a:gd name="connsiteX12" fmla="*/ 179109 w 179422"/>
              <a:gd name="connsiteY12" fmla="*/ 188537 h 25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422" h="254524">
                <a:moveTo>
                  <a:pt x="0" y="0"/>
                </a:moveTo>
                <a:cubicBezTo>
                  <a:pt x="3142" y="15711"/>
                  <a:pt x="5210" y="31676"/>
                  <a:pt x="9426" y="47134"/>
                </a:cubicBezTo>
                <a:cubicBezTo>
                  <a:pt x="14655" y="66307"/>
                  <a:pt x="21995" y="84841"/>
                  <a:pt x="28280" y="103695"/>
                </a:cubicBezTo>
                <a:lnTo>
                  <a:pt x="47134" y="160256"/>
                </a:lnTo>
                <a:cubicBezTo>
                  <a:pt x="50276" y="169683"/>
                  <a:pt x="54150" y="178897"/>
                  <a:pt x="56560" y="188537"/>
                </a:cubicBezTo>
                <a:cubicBezTo>
                  <a:pt x="68397" y="235884"/>
                  <a:pt x="61890" y="213953"/>
                  <a:pt x="75414" y="254524"/>
                </a:cubicBezTo>
                <a:cubicBezTo>
                  <a:pt x="78556" y="223101"/>
                  <a:pt x="80039" y="191468"/>
                  <a:pt x="84841" y="160256"/>
                </a:cubicBezTo>
                <a:cubicBezTo>
                  <a:pt x="86352" y="150435"/>
                  <a:pt x="87242" y="139002"/>
                  <a:pt x="94268" y="131976"/>
                </a:cubicBezTo>
                <a:cubicBezTo>
                  <a:pt x="101294" y="124950"/>
                  <a:pt x="113121" y="125691"/>
                  <a:pt x="122548" y="122549"/>
                </a:cubicBezTo>
                <a:cubicBezTo>
                  <a:pt x="92636" y="167416"/>
                  <a:pt x="84562" y="166562"/>
                  <a:pt x="113121" y="245097"/>
                </a:cubicBezTo>
                <a:cubicBezTo>
                  <a:pt x="116517" y="254436"/>
                  <a:pt x="131975" y="251382"/>
                  <a:pt x="141402" y="254524"/>
                </a:cubicBezTo>
                <a:cubicBezTo>
                  <a:pt x="150829" y="251382"/>
                  <a:pt x="162656" y="252123"/>
                  <a:pt x="169682" y="245097"/>
                </a:cubicBezTo>
                <a:cubicBezTo>
                  <a:pt x="182090" y="232689"/>
                  <a:pt x="179109" y="203212"/>
                  <a:pt x="179109" y="188537"/>
                </a:cubicBezTo>
              </a:path>
            </a:pathLst>
          </a:custGeom>
          <a:noFill/>
          <a:ln w="19050">
            <a:solidFill>
              <a:srgbClr val="2C2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8427580" y="862865"/>
            <a:ext cx="245097" cy="9429"/>
          </a:xfrm>
          <a:custGeom>
            <a:avLst/>
            <a:gdLst>
              <a:gd name="connsiteX0" fmla="*/ 0 w 245097"/>
              <a:gd name="connsiteY0" fmla="*/ 9429 h 9429"/>
              <a:gd name="connsiteX1" fmla="*/ 245097 w 245097"/>
              <a:gd name="connsiteY1" fmla="*/ 2 h 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5097" h="9429">
                <a:moveTo>
                  <a:pt x="0" y="9429"/>
                </a:moveTo>
                <a:cubicBezTo>
                  <a:pt x="226235" y="-407"/>
                  <a:pt x="144476" y="2"/>
                  <a:pt x="245097" y="2"/>
                </a:cubicBezTo>
              </a:path>
            </a:pathLst>
          </a:custGeom>
          <a:noFill/>
          <a:ln w="28575">
            <a:solidFill>
              <a:srgbClr val="060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8465272" y="886033"/>
            <a:ext cx="180012" cy="151133"/>
          </a:xfrm>
          <a:custGeom>
            <a:avLst/>
            <a:gdLst>
              <a:gd name="connsiteX0" fmla="*/ 0 w 180012"/>
              <a:gd name="connsiteY0" fmla="*/ 0 h 151133"/>
              <a:gd name="connsiteX1" fmla="*/ 47134 w 180012"/>
              <a:gd name="connsiteY1" fmla="*/ 28281 h 151133"/>
              <a:gd name="connsiteX2" fmla="*/ 75415 w 180012"/>
              <a:gd name="connsiteY2" fmla="*/ 56561 h 151133"/>
              <a:gd name="connsiteX3" fmla="*/ 103695 w 180012"/>
              <a:gd name="connsiteY3" fmla="*/ 75415 h 151133"/>
              <a:gd name="connsiteX4" fmla="*/ 122549 w 180012"/>
              <a:gd name="connsiteY4" fmla="*/ 103695 h 151133"/>
              <a:gd name="connsiteX5" fmla="*/ 179110 w 180012"/>
              <a:gd name="connsiteY5" fmla="*/ 150829 h 151133"/>
              <a:gd name="connsiteX6" fmla="*/ 169683 w 180012"/>
              <a:gd name="connsiteY6" fmla="*/ 141402 h 15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012" h="151133">
                <a:moveTo>
                  <a:pt x="0" y="0"/>
                </a:moveTo>
                <a:cubicBezTo>
                  <a:pt x="15711" y="9427"/>
                  <a:pt x="32476" y="17288"/>
                  <a:pt x="47134" y="28281"/>
                </a:cubicBezTo>
                <a:cubicBezTo>
                  <a:pt x="57799" y="36280"/>
                  <a:pt x="65173" y="48026"/>
                  <a:pt x="75415" y="56561"/>
                </a:cubicBezTo>
                <a:cubicBezTo>
                  <a:pt x="84119" y="63814"/>
                  <a:pt x="94268" y="69130"/>
                  <a:pt x="103695" y="75415"/>
                </a:cubicBezTo>
                <a:cubicBezTo>
                  <a:pt x="109980" y="84842"/>
                  <a:pt x="115296" y="94991"/>
                  <a:pt x="122549" y="103695"/>
                </a:cubicBezTo>
                <a:cubicBezTo>
                  <a:pt x="137442" y="121567"/>
                  <a:pt x="157921" y="140236"/>
                  <a:pt x="179110" y="150829"/>
                </a:cubicBezTo>
                <a:cubicBezTo>
                  <a:pt x="183085" y="152816"/>
                  <a:pt x="172825" y="144544"/>
                  <a:pt x="169683" y="141402"/>
                </a:cubicBezTo>
              </a:path>
            </a:pathLst>
          </a:custGeom>
          <a:noFill/>
          <a:ln w="19050">
            <a:solidFill>
              <a:srgbClr val="060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8483828" y="897295"/>
            <a:ext cx="150829" cy="150829"/>
          </a:xfrm>
          <a:custGeom>
            <a:avLst/>
            <a:gdLst>
              <a:gd name="connsiteX0" fmla="*/ 0 w 150829"/>
              <a:gd name="connsiteY0" fmla="*/ 150829 h 150829"/>
              <a:gd name="connsiteX1" fmla="*/ 47134 w 150829"/>
              <a:gd name="connsiteY1" fmla="*/ 113122 h 150829"/>
              <a:gd name="connsiteX2" fmla="*/ 94268 w 150829"/>
              <a:gd name="connsiteY2" fmla="*/ 65988 h 150829"/>
              <a:gd name="connsiteX3" fmla="*/ 150829 w 150829"/>
              <a:gd name="connsiteY3" fmla="*/ 0 h 15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829" h="150829">
                <a:moveTo>
                  <a:pt x="0" y="150829"/>
                </a:moveTo>
                <a:cubicBezTo>
                  <a:pt x="15711" y="138260"/>
                  <a:pt x="32907" y="127349"/>
                  <a:pt x="47134" y="113122"/>
                </a:cubicBezTo>
                <a:cubicBezTo>
                  <a:pt x="109976" y="50279"/>
                  <a:pt x="18855" y="116261"/>
                  <a:pt x="94268" y="65988"/>
                </a:cubicBezTo>
                <a:cubicBezTo>
                  <a:pt x="135873" y="3581"/>
                  <a:pt x="111708" y="19561"/>
                  <a:pt x="150829" y="0"/>
                </a:cubicBezTo>
              </a:path>
            </a:pathLst>
          </a:custGeom>
          <a:noFill/>
          <a:ln w="19050">
            <a:solidFill>
              <a:srgbClr val="2C2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15178" y="549905"/>
            <a:ext cx="3671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называется </a:t>
            </a:r>
            <a:r>
              <a:rPr lang="ru-RU" sz="2800" dirty="0" smtClean="0">
                <a:solidFill>
                  <a:srgbClr val="00B0F0"/>
                </a:solidFill>
              </a:rPr>
              <a:t>обратной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6398" y="1037166"/>
            <a:ext cx="3709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пропорциональностью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5736680" y="1560386"/>
            <a:ext cx="6423027" cy="529761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Графиком функции является </a:t>
            </a:r>
            <a:r>
              <a:rPr lang="ru-RU" sz="2800" dirty="0" smtClean="0">
                <a:solidFill>
                  <a:srgbClr val="00B050"/>
                </a:solidFill>
              </a:rPr>
              <a:t>гипербола</a:t>
            </a:r>
          </a:p>
          <a:p>
            <a:r>
              <a:rPr lang="ru-RU" sz="2800" dirty="0" smtClean="0"/>
              <a:t>Область определения: </a:t>
            </a:r>
            <a:r>
              <a:rPr lang="en-US" sz="2800" dirty="0" smtClean="0"/>
              <a:t>(- ∞</a:t>
            </a:r>
            <a:r>
              <a:rPr lang="ru-RU" sz="2800" dirty="0" smtClean="0"/>
              <a:t>,0) </a:t>
            </a:r>
            <a:r>
              <a:rPr lang="en-US" sz="2800" dirty="0" smtClean="0"/>
              <a:t>u</a:t>
            </a:r>
            <a:r>
              <a:rPr lang="ru-RU" sz="2800" dirty="0" smtClean="0"/>
              <a:t> </a:t>
            </a:r>
            <a:r>
              <a:rPr lang="en-US" sz="2800" dirty="0" smtClean="0"/>
              <a:t>(0</a:t>
            </a:r>
            <a:r>
              <a:rPr lang="ru-RU" sz="2800" dirty="0" smtClean="0"/>
              <a:t>,+</a:t>
            </a:r>
            <a:r>
              <a:rPr lang="en-US" sz="2800" dirty="0" smtClean="0"/>
              <a:t>∞)</a:t>
            </a:r>
            <a:endParaRPr lang="ru-RU" sz="2800" dirty="0" smtClean="0"/>
          </a:p>
          <a:p>
            <a:r>
              <a:rPr lang="ru-RU" sz="2800" dirty="0" smtClean="0"/>
              <a:t>Область значений: </a:t>
            </a:r>
            <a:r>
              <a:rPr lang="en-US" sz="2800" dirty="0"/>
              <a:t>(- ∞</a:t>
            </a:r>
            <a:r>
              <a:rPr lang="ru-RU" sz="2800" dirty="0"/>
              <a:t>,0) </a:t>
            </a:r>
            <a:r>
              <a:rPr lang="en-US" sz="2800" dirty="0"/>
              <a:t>u (0</a:t>
            </a:r>
            <a:r>
              <a:rPr lang="ru-RU" sz="2800" dirty="0"/>
              <a:t>,+</a:t>
            </a:r>
            <a:r>
              <a:rPr lang="en-US" sz="2800" dirty="0"/>
              <a:t>∞)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00171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87749" y="5458120"/>
            <a:ext cx="5760563" cy="11713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2C2CFF"/>
                </a:solidFill>
              </a:rPr>
              <a:t>k&gt;0</a:t>
            </a:r>
            <a:r>
              <a:rPr lang="ru-RU" dirty="0" smtClean="0">
                <a:solidFill>
                  <a:srgbClr val="2C2CFF"/>
                </a:solidFill>
              </a:rPr>
              <a:t>; </a:t>
            </a:r>
            <a:r>
              <a:rPr lang="ru-RU" dirty="0" smtClean="0">
                <a:solidFill>
                  <a:srgbClr val="00B050"/>
                </a:solidFill>
              </a:rPr>
              <a:t>функция убывает</a:t>
            </a:r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202838" y="5458120"/>
            <a:ext cx="5684362" cy="11713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2C2CFF"/>
                </a:solidFill>
              </a:rPr>
              <a:t>K&lt;0</a:t>
            </a:r>
            <a:r>
              <a:rPr lang="ru-RU" dirty="0" smtClean="0">
                <a:solidFill>
                  <a:srgbClr val="2C2CFF"/>
                </a:solidFill>
              </a:rPr>
              <a:t>; </a:t>
            </a:r>
            <a:r>
              <a:rPr lang="ru-RU" dirty="0" smtClean="0">
                <a:solidFill>
                  <a:srgbClr val="00B050"/>
                </a:solidFill>
              </a:rPr>
              <a:t>функция возрастает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437" y="230957"/>
            <a:ext cx="5227163" cy="522716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437224" y="774511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II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461972" y="774511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396249" y="4403831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IV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432416" y="4403831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III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97" y="230956"/>
            <a:ext cx="5227163" cy="522716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499909" y="774511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II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52553" y="4403831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IV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518276" y="774511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88720" y="4403831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III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8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1627" y="428318"/>
            <a:ext cx="5181600" cy="4351338"/>
          </a:xfrm>
        </p:spPr>
        <p:txBody>
          <a:bodyPr/>
          <a:lstStyle/>
          <a:p>
            <a:r>
              <a:rPr lang="ru-RU" dirty="0" smtClean="0"/>
              <a:t>Функция вида </a:t>
            </a:r>
            <a:r>
              <a:rPr lang="en-US" dirty="0" smtClean="0">
                <a:solidFill>
                  <a:srgbClr val="2C2CFF"/>
                </a:solidFill>
              </a:rPr>
              <a:t>y=ax +</a:t>
            </a:r>
            <a:r>
              <a:rPr lang="en-US" dirty="0" err="1" smtClean="0">
                <a:solidFill>
                  <a:srgbClr val="2C2CFF"/>
                </a:solidFill>
              </a:rPr>
              <a:t>bx+c</a:t>
            </a:r>
            <a:r>
              <a:rPr lang="en-US" dirty="0" smtClean="0">
                <a:solidFill>
                  <a:srgbClr val="2C2CFF"/>
                </a:solidFill>
              </a:rPr>
              <a:t> </a:t>
            </a:r>
            <a:r>
              <a:rPr lang="ru-RU" dirty="0" smtClean="0"/>
              <a:t>– называется </a:t>
            </a:r>
            <a:r>
              <a:rPr lang="ru-RU" dirty="0" smtClean="0">
                <a:solidFill>
                  <a:srgbClr val="00B0F0"/>
                </a:solidFill>
              </a:rPr>
              <a:t>квадратичной</a:t>
            </a:r>
          </a:p>
          <a:p>
            <a:r>
              <a:rPr lang="ru-RU" dirty="0" smtClean="0"/>
              <a:t>Графиком функции является </a:t>
            </a:r>
            <a:r>
              <a:rPr lang="ru-RU" dirty="0" smtClean="0">
                <a:solidFill>
                  <a:srgbClr val="00B050"/>
                </a:solidFill>
              </a:rPr>
              <a:t>парабола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ru-RU" dirty="0"/>
              <a:t>Область определения функции - вся числовая прямая: </a:t>
            </a:r>
            <a:r>
              <a:rPr lang="ru-RU" i="1" dirty="0">
                <a:solidFill>
                  <a:srgbClr val="00B050"/>
                </a:solidFill>
              </a:rPr>
              <a:t>D</a:t>
            </a:r>
            <a:r>
              <a:rPr lang="ru-RU" dirty="0">
                <a:solidFill>
                  <a:srgbClr val="00B050"/>
                </a:solidFill>
              </a:rPr>
              <a:t>(</a:t>
            </a:r>
            <a:r>
              <a:rPr lang="ru-RU" i="1" dirty="0">
                <a:solidFill>
                  <a:srgbClr val="00B050"/>
                </a:solidFill>
              </a:rPr>
              <a:t>f</a:t>
            </a:r>
            <a:r>
              <a:rPr lang="ru-RU" dirty="0">
                <a:solidFill>
                  <a:srgbClr val="00B050"/>
                </a:solidFill>
              </a:rPr>
              <a:t>) = </a:t>
            </a:r>
            <a:r>
              <a:rPr lang="ru-RU" i="1" dirty="0" smtClean="0">
                <a:solidFill>
                  <a:srgbClr val="00B050"/>
                </a:solidFill>
              </a:rPr>
              <a:t>R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/>
              <a:t>Данная функция не </a:t>
            </a:r>
            <a:r>
              <a:rPr lang="ru-RU" dirty="0"/>
              <a:t>является ни четной, ни нечетной</a:t>
            </a:r>
            <a:endParaRPr lang="ru-RU" dirty="0" smtClean="0"/>
          </a:p>
        </p:txBody>
      </p:sp>
      <p:sp>
        <p:nvSpPr>
          <p:cNvPr id="6" name="Полилиния 5"/>
          <p:cNvSpPr/>
          <p:nvPr/>
        </p:nvSpPr>
        <p:spPr>
          <a:xfrm>
            <a:off x="9332535" y="428318"/>
            <a:ext cx="160257" cy="155542"/>
          </a:xfrm>
          <a:custGeom>
            <a:avLst/>
            <a:gdLst>
              <a:gd name="connsiteX0" fmla="*/ 65987 w 509344"/>
              <a:gd name="connsiteY0" fmla="*/ 292230 h 763571"/>
              <a:gd name="connsiteX1" fmla="*/ 18853 w 509344"/>
              <a:gd name="connsiteY1" fmla="*/ 273377 h 763571"/>
              <a:gd name="connsiteX2" fmla="*/ 9427 w 509344"/>
              <a:gd name="connsiteY2" fmla="*/ 245096 h 763571"/>
              <a:gd name="connsiteX3" fmla="*/ 0 w 509344"/>
              <a:gd name="connsiteY3" fmla="*/ 207389 h 763571"/>
              <a:gd name="connsiteX4" fmla="*/ 47134 w 509344"/>
              <a:gd name="connsiteY4" fmla="*/ 47134 h 763571"/>
              <a:gd name="connsiteX5" fmla="*/ 65987 w 509344"/>
              <a:gd name="connsiteY5" fmla="*/ 18853 h 763571"/>
              <a:gd name="connsiteX6" fmla="*/ 122548 w 509344"/>
              <a:gd name="connsiteY6" fmla="*/ 0 h 763571"/>
              <a:gd name="connsiteX7" fmla="*/ 188536 w 509344"/>
              <a:gd name="connsiteY7" fmla="*/ 9426 h 763571"/>
              <a:gd name="connsiteX8" fmla="*/ 245097 w 509344"/>
              <a:gd name="connsiteY8" fmla="*/ 47134 h 763571"/>
              <a:gd name="connsiteX9" fmla="*/ 263950 w 509344"/>
              <a:gd name="connsiteY9" fmla="*/ 75414 h 763571"/>
              <a:gd name="connsiteX10" fmla="*/ 263950 w 509344"/>
              <a:gd name="connsiteY10" fmla="*/ 235670 h 763571"/>
              <a:gd name="connsiteX11" fmla="*/ 245097 w 509344"/>
              <a:gd name="connsiteY11" fmla="*/ 311084 h 763571"/>
              <a:gd name="connsiteX12" fmla="*/ 235670 w 509344"/>
              <a:gd name="connsiteY12" fmla="*/ 348791 h 763571"/>
              <a:gd name="connsiteX13" fmla="*/ 226243 w 509344"/>
              <a:gd name="connsiteY13" fmla="*/ 386498 h 763571"/>
              <a:gd name="connsiteX14" fmla="*/ 216816 w 509344"/>
              <a:gd name="connsiteY14" fmla="*/ 414779 h 763571"/>
              <a:gd name="connsiteX15" fmla="*/ 197963 w 509344"/>
              <a:gd name="connsiteY15" fmla="*/ 499620 h 763571"/>
              <a:gd name="connsiteX16" fmla="*/ 179109 w 509344"/>
              <a:gd name="connsiteY16" fmla="*/ 575035 h 763571"/>
              <a:gd name="connsiteX17" fmla="*/ 150829 w 509344"/>
              <a:gd name="connsiteY17" fmla="*/ 688156 h 763571"/>
              <a:gd name="connsiteX18" fmla="*/ 141402 w 509344"/>
              <a:gd name="connsiteY18" fmla="*/ 725863 h 763571"/>
              <a:gd name="connsiteX19" fmla="*/ 131975 w 509344"/>
              <a:gd name="connsiteY19" fmla="*/ 763571 h 763571"/>
              <a:gd name="connsiteX20" fmla="*/ 122548 w 509344"/>
              <a:gd name="connsiteY20" fmla="*/ 659876 h 763571"/>
              <a:gd name="connsiteX21" fmla="*/ 131975 w 509344"/>
              <a:gd name="connsiteY21" fmla="*/ 622169 h 763571"/>
              <a:gd name="connsiteX22" fmla="*/ 160256 w 509344"/>
              <a:gd name="connsiteY22" fmla="*/ 612742 h 763571"/>
              <a:gd name="connsiteX23" fmla="*/ 216816 w 509344"/>
              <a:gd name="connsiteY23" fmla="*/ 622169 h 763571"/>
              <a:gd name="connsiteX24" fmla="*/ 245097 w 509344"/>
              <a:gd name="connsiteY24" fmla="*/ 641022 h 763571"/>
              <a:gd name="connsiteX25" fmla="*/ 273377 w 509344"/>
              <a:gd name="connsiteY25" fmla="*/ 650449 h 763571"/>
              <a:gd name="connsiteX26" fmla="*/ 311084 w 509344"/>
              <a:gd name="connsiteY26" fmla="*/ 669303 h 763571"/>
              <a:gd name="connsiteX27" fmla="*/ 367645 w 509344"/>
              <a:gd name="connsiteY27" fmla="*/ 688156 h 763571"/>
              <a:gd name="connsiteX28" fmla="*/ 395926 w 509344"/>
              <a:gd name="connsiteY28" fmla="*/ 697583 h 763571"/>
              <a:gd name="connsiteX29" fmla="*/ 424206 w 509344"/>
              <a:gd name="connsiteY29" fmla="*/ 707010 h 763571"/>
              <a:gd name="connsiteX30" fmla="*/ 509047 w 509344"/>
              <a:gd name="connsiteY30" fmla="*/ 669303 h 763571"/>
              <a:gd name="connsiteX31" fmla="*/ 499620 w 509344"/>
              <a:gd name="connsiteY31" fmla="*/ 593888 h 763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09344" h="763571">
                <a:moveTo>
                  <a:pt x="65987" y="292230"/>
                </a:moveTo>
                <a:cubicBezTo>
                  <a:pt x="50276" y="285946"/>
                  <a:pt x="31852" y="284210"/>
                  <a:pt x="18853" y="273377"/>
                </a:cubicBezTo>
                <a:cubicBezTo>
                  <a:pt x="11219" y="267016"/>
                  <a:pt x="12157" y="254651"/>
                  <a:pt x="9427" y="245096"/>
                </a:cubicBezTo>
                <a:cubicBezTo>
                  <a:pt x="5868" y="232639"/>
                  <a:pt x="3142" y="219958"/>
                  <a:pt x="0" y="207389"/>
                </a:cubicBezTo>
                <a:cubicBezTo>
                  <a:pt x="9127" y="125246"/>
                  <a:pt x="64" y="117743"/>
                  <a:pt x="47134" y="47134"/>
                </a:cubicBezTo>
                <a:cubicBezTo>
                  <a:pt x="53418" y="37707"/>
                  <a:pt x="56379" y="24858"/>
                  <a:pt x="65987" y="18853"/>
                </a:cubicBezTo>
                <a:cubicBezTo>
                  <a:pt x="82840" y="8320"/>
                  <a:pt x="122548" y="0"/>
                  <a:pt x="122548" y="0"/>
                </a:cubicBezTo>
                <a:cubicBezTo>
                  <a:pt x="144544" y="3142"/>
                  <a:pt x="167798" y="1450"/>
                  <a:pt x="188536" y="9426"/>
                </a:cubicBezTo>
                <a:cubicBezTo>
                  <a:pt x="209685" y="17560"/>
                  <a:pt x="245097" y="47134"/>
                  <a:pt x="245097" y="47134"/>
                </a:cubicBezTo>
                <a:cubicBezTo>
                  <a:pt x="251381" y="56561"/>
                  <a:pt x="259487" y="65001"/>
                  <a:pt x="263950" y="75414"/>
                </a:cubicBezTo>
                <a:cubicBezTo>
                  <a:pt x="284653" y="123722"/>
                  <a:pt x="270135" y="192372"/>
                  <a:pt x="263950" y="235670"/>
                </a:cubicBezTo>
                <a:cubicBezTo>
                  <a:pt x="260286" y="261321"/>
                  <a:pt x="251381" y="285946"/>
                  <a:pt x="245097" y="311084"/>
                </a:cubicBezTo>
                <a:lnTo>
                  <a:pt x="235670" y="348791"/>
                </a:lnTo>
                <a:cubicBezTo>
                  <a:pt x="232528" y="361360"/>
                  <a:pt x="230340" y="374207"/>
                  <a:pt x="226243" y="386498"/>
                </a:cubicBezTo>
                <a:cubicBezTo>
                  <a:pt x="223101" y="395925"/>
                  <a:pt x="219546" y="405224"/>
                  <a:pt x="216816" y="414779"/>
                </a:cubicBezTo>
                <a:cubicBezTo>
                  <a:pt x="203753" y="460501"/>
                  <a:pt x="209623" y="449093"/>
                  <a:pt x="197963" y="499620"/>
                </a:cubicBezTo>
                <a:cubicBezTo>
                  <a:pt x="192136" y="524868"/>
                  <a:pt x="185394" y="549897"/>
                  <a:pt x="179109" y="575035"/>
                </a:cubicBezTo>
                <a:lnTo>
                  <a:pt x="150829" y="688156"/>
                </a:lnTo>
                <a:lnTo>
                  <a:pt x="141402" y="725863"/>
                </a:lnTo>
                <a:lnTo>
                  <a:pt x="131975" y="763571"/>
                </a:lnTo>
                <a:cubicBezTo>
                  <a:pt x="100360" y="716149"/>
                  <a:pt x="108827" y="742199"/>
                  <a:pt x="122548" y="659876"/>
                </a:cubicBezTo>
                <a:cubicBezTo>
                  <a:pt x="124678" y="647096"/>
                  <a:pt x="123881" y="632286"/>
                  <a:pt x="131975" y="622169"/>
                </a:cubicBezTo>
                <a:cubicBezTo>
                  <a:pt x="138183" y="614410"/>
                  <a:pt x="150829" y="615884"/>
                  <a:pt x="160256" y="612742"/>
                </a:cubicBezTo>
                <a:cubicBezTo>
                  <a:pt x="179109" y="615884"/>
                  <a:pt x="198683" y="616125"/>
                  <a:pt x="216816" y="622169"/>
                </a:cubicBezTo>
                <a:cubicBezTo>
                  <a:pt x="227564" y="625752"/>
                  <a:pt x="234963" y="635955"/>
                  <a:pt x="245097" y="641022"/>
                </a:cubicBezTo>
                <a:cubicBezTo>
                  <a:pt x="253985" y="645466"/>
                  <a:pt x="264244" y="646535"/>
                  <a:pt x="273377" y="650449"/>
                </a:cubicBezTo>
                <a:cubicBezTo>
                  <a:pt x="286293" y="655985"/>
                  <a:pt x="298036" y="664084"/>
                  <a:pt x="311084" y="669303"/>
                </a:cubicBezTo>
                <a:cubicBezTo>
                  <a:pt x="329536" y="676684"/>
                  <a:pt x="348791" y="681872"/>
                  <a:pt x="367645" y="688156"/>
                </a:cubicBezTo>
                <a:lnTo>
                  <a:pt x="395926" y="697583"/>
                </a:lnTo>
                <a:lnTo>
                  <a:pt x="424206" y="707010"/>
                </a:lnTo>
                <a:cubicBezTo>
                  <a:pt x="447906" y="703624"/>
                  <a:pt x="505150" y="712173"/>
                  <a:pt x="509047" y="669303"/>
                </a:cubicBezTo>
                <a:cubicBezTo>
                  <a:pt x="511340" y="644073"/>
                  <a:pt x="499620" y="593888"/>
                  <a:pt x="499620" y="593888"/>
                </a:cubicBezTo>
              </a:path>
            </a:pathLst>
          </a:custGeom>
          <a:noFill/>
          <a:ln w="19050">
            <a:solidFill>
              <a:srgbClr val="060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77" y="428318"/>
            <a:ext cx="5896250" cy="59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17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5096" y="5674936"/>
            <a:ext cx="5354425" cy="104166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en-US" dirty="0" smtClean="0">
                <a:solidFill>
                  <a:srgbClr val="2C2CFF"/>
                </a:solidFill>
              </a:rPr>
              <a:t>a&lt;</a:t>
            </a:r>
            <a:r>
              <a:rPr lang="ru-RU" dirty="0">
                <a:solidFill>
                  <a:srgbClr val="2C2CFF"/>
                </a:solidFill>
              </a:rPr>
              <a:t>0</a:t>
            </a:r>
            <a:r>
              <a:rPr lang="ru-RU" dirty="0" smtClean="0"/>
              <a:t> - ветви параболы направленны </a:t>
            </a:r>
            <a:r>
              <a:rPr lang="ru-RU" dirty="0" smtClean="0">
                <a:solidFill>
                  <a:srgbClr val="2C2CFF"/>
                </a:solidFill>
              </a:rPr>
              <a:t>вниз</a:t>
            </a:r>
            <a:endParaRPr lang="ru-RU" dirty="0">
              <a:solidFill>
                <a:srgbClr val="2C2CFF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88042" y="5674936"/>
            <a:ext cx="5181600" cy="104166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при </a:t>
            </a:r>
            <a:r>
              <a:rPr lang="en-US" dirty="0" smtClean="0">
                <a:solidFill>
                  <a:srgbClr val="2C2CFF"/>
                </a:solidFill>
              </a:rPr>
              <a:t>a&gt;</a:t>
            </a:r>
            <a:r>
              <a:rPr lang="ru-RU" dirty="0" smtClean="0">
                <a:solidFill>
                  <a:srgbClr val="2C2CFF"/>
                </a:solidFill>
              </a:rPr>
              <a:t>0 </a:t>
            </a:r>
            <a:r>
              <a:rPr lang="ru-RU" dirty="0" smtClean="0"/>
              <a:t>- ветви параболы направленны </a:t>
            </a:r>
            <a:r>
              <a:rPr lang="ru-RU" dirty="0" smtClean="0">
                <a:solidFill>
                  <a:srgbClr val="2C2CFF"/>
                </a:solidFill>
              </a:rPr>
              <a:t>вверх</a:t>
            </a:r>
            <a:endParaRPr lang="ru-RU" dirty="0">
              <a:solidFill>
                <a:srgbClr val="2C2C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97" y="225529"/>
            <a:ext cx="5354425" cy="53457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190" y="225529"/>
            <a:ext cx="5341304" cy="532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734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407</Words>
  <Application>Microsoft Office PowerPoint</Application>
  <PresentationFormat>Широкоэкранный</PresentationFormat>
  <Paragraphs>75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Линейная функция</vt:lpstr>
      <vt:lpstr>Презентация PowerPoint</vt:lpstr>
      <vt:lpstr>Презентация PowerPoint</vt:lpstr>
      <vt:lpstr>Презентация PowerPoint</vt:lpstr>
      <vt:lpstr>Построение на примере графика функции   y=3x-1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Построение на примере графика функции y = x2−7x + 10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Луценко</dc:creator>
  <cp:lastModifiedBy>Владимир Луценко</cp:lastModifiedBy>
  <cp:revision>89</cp:revision>
  <dcterms:created xsi:type="dcterms:W3CDTF">2020-01-29T20:18:37Z</dcterms:created>
  <dcterms:modified xsi:type="dcterms:W3CDTF">2020-03-11T21:46:37Z</dcterms:modified>
</cp:coreProperties>
</file>