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0CA6-CC8E-604B-8F1B-C8424A214536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709A-289C-3B4D-A1B5-3E6C98ECC900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2454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709A-289C-3B4D-A1B5-3E6C98ECC900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18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2616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726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26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7640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8814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267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0958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221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2268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413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53721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7912-2597-7D40-9768-4A9144505861}" type="datetimeFigureOut">
              <a:rPr lang="en-AT" smtClean="0"/>
              <a:t>09.04.20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3258-1E3E-F447-B258-919C292FDCE8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806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0F07-83B8-A54C-AAD4-B58F3FFD1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509" y="1443174"/>
            <a:ext cx="9457268" cy="1595447"/>
          </a:xfrm>
        </p:spPr>
        <p:txBody>
          <a:bodyPr>
            <a:normAutofit/>
          </a:bodyPr>
          <a:lstStyle/>
          <a:p>
            <a:r>
              <a:rPr lang="ru-RU" sz="4000" dirty="0">
                <a:cs typeface="Arabic Typesetting" panose="020F0502020204030204" pitchFamily="34" charset="0"/>
              </a:rPr>
              <a:t>Влияние последних лет жизни Марины Цветаевой на развитие ее творчества</a:t>
            </a:r>
            <a:r>
              <a:rPr lang="ru-RU" sz="4000" dirty="0">
                <a:solidFill>
                  <a:schemeClr val="bg1"/>
                </a:solidFill>
                <a:cs typeface="Arabic Typesetting" panose="020F0502020204030204" pitchFamily="34" charset="0"/>
              </a:rPr>
              <a:t>.</a:t>
            </a:r>
            <a:endParaRPr lang="en-AT" sz="4000" dirty="0">
              <a:solidFill>
                <a:schemeClr val="bg1"/>
              </a:solidFill>
              <a:cs typeface="Arabic Typesetting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FBCDA-B62A-7346-BBD1-F40A18961819}"/>
              </a:ext>
            </a:extLst>
          </p:cNvPr>
          <p:cNvSpPr/>
          <p:nvPr/>
        </p:nvSpPr>
        <p:spPr>
          <a:xfrm>
            <a:off x="7821637" y="3535932"/>
            <a:ext cx="2307100" cy="4170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04663-87A0-AF44-A162-A4A3B175B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01" y="3535932"/>
            <a:ext cx="9144000" cy="1600818"/>
          </a:xfrm>
        </p:spPr>
        <p:txBody>
          <a:bodyPr>
            <a:normAutofit/>
          </a:bodyPr>
          <a:lstStyle/>
          <a:p>
            <a:r>
              <a:rPr lang="ru-RU" i="1" dirty="0">
                <a:latin typeface="+mj-lt"/>
                <a:cs typeface="Angsana New" panose="02020603050405020304" pitchFamily="18" charset="-34"/>
              </a:rPr>
              <a:t>Парфеновой</a:t>
            </a:r>
            <a:r>
              <a:rPr lang="ru-RU" i="1" dirty="0">
                <a:latin typeface="+mj-lt"/>
              </a:rPr>
              <a:t> Л.</a:t>
            </a:r>
            <a:endParaRPr lang="en-AT" i="1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07F115-72ED-B540-883B-28FD7A51DFD9}"/>
              </a:ext>
            </a:extLst>
          </p:cNvPr>
          <p:cNvCxnSpPr>
            <a:cxnSpLocks/>
          </p:cNvCxnSpPr>
          <p:nvPr/>
        </p:nvCxnSpPr>
        <p:spPr>
          <a:xfrm>
            <a:off x="701040" y="3178441"/>
            <a:ext cx="10789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C16CD-AFF3-D644-B6CC-01A04B51F7D9}"/>
              </a:ext>
            </a:extLst>
          </p:cNvPr>
          <p:cNvCxnSpPr>
            <a:cxnSpLocks/>
          </p:cNvCxnSpPr>
          <p:nvPr/>
        </p:nvCxnSpPr>
        <p:spPr>
          <a:xfrm>
            <a:off x="4080413" y="3332997"/>
            <a:ext cx="40311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068CB4-8827-4C4F-AE18-EE2A89792388}"/>
              </a:ext>
            </a:extLst>
          </p:cNvPr>
          <p:cNvCxnSpPr/>
          <p:nvPr/>
        </p:nvCxnSpPr>
        <p:spPr>
          <a:xfrm>
            <a:off x="7709095" y="3347065"/>
            <a:ext cx="0" cy="157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7EB0E0-EB70-5A49-A85D-6235198E3E2F}"/>
              </a:ext>
            </a:extLst>
          </p:cNvPr>
          <p:cNvCxnSpPr>
            <a:cxnSpLocks/>
          </p:cNvCxnSpPr>
          <p:nvPr/>
        </p:nvCxnSpPr>
        <p:spPr>
          <a:xfrm>
            <a:off x="7596553" y="3535932"/>
            <a:ext cx="0" cy="102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8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B727B8-9C39-4649-BDA7-4952881005D2}"/>
              </a:ext>
            </a:extLst>
          </p:cNvPr>
          <p:cNvSpPr/>
          <p:nvPr/>
        </p:nvSpPr>
        <p:spPr>
          <a:xfrm>
            <a:off x="4148667" y="0"/>
            <a:ext cx="409786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8054-9DC3-F749-976D-47A29AF0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" y="3217076"/>
            <a:ext cx="5042528" cy="1168650"/>
          </a:xfrm>
          <a:noFill/>
        </p:spPr>
        <p:txBody>
          <a:bodyPr>
            <a:noAutofit/>
          </a:bodyPr>
          <a:lstStyle/>
          <a:p>
            <a:r>
              <a:rPr lang="ru-RU" sz="2000" dirty="0"/>
              <a:t>«Марина становилась красавицей…»</a:t>
            </a:r>
            <a:endParaRPr lang="en-AT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1AA4-5172-314D-B202-98E43037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29" y="1277278"/>
            <a:ext cx="3919345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+mj-lt"/>
              </a:rPr>
              <a:t>Юность. </a:t>
            </a:r>
          </a:p>
          <a:p>
            <a:pPr marL="0" indent="0">
              <a:buNone/>
            </a:pPr>
            <a:r>
              <a:rPr lang="ru-RU" sz="3200" dirty="0">
                <a:latin typeface="+mj-lt"/>
              </a:rPr>
              <a:t>Коктебель. Цветаева и Эфрон. Революция. Аля и Ирина. </a:t>
            </a:r>
            <a:endParaRPr lang="en-AT" sz="3200" dirty="0">
              <a:latin typeface="+mj-lt"/>
            </a:endParaRPr>
          </a:p>
        </p:txBody>
      </p:sp>
      <p:pic>
        <p:nvPicPr>
          <p:cNvPr id="5" name="Picture 4" descr="A person and person posing for a photo&#10;&#10;Description automatically generated">
            <a:extLst>
              <a:ext uri="{FF2B5EF4-FFF2-40B4-BE49-F238E27FC236}">
                <a16:creationId xmlns:a16="http://schemas.microsoft.com/office/drawing/2014/main" id="{B0951806-D072-0A43-BB0D-5C649AAFC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5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508D81-7A4A-1B4D-A4B5-B96495599A5B}"/>
              </a:ext>
            </a:extLst>
          </p:cNvPr>
          <p:cNvCxnSpPr>
            <a:cxnSpLocks/>
          </p:cNvCxnSpPr>
          <p:nvPr/>
        </p:nvCxnSpPr>
        <p:spPr>
          <a:xfrm>
            <a:off x="2218267" y="4385733"/>
            <a:ext cx="24177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115C74-BA84-6643-8401-33BC2BACE1FF}"/>
              </a:ext>
            </a:extLst>
          </p:cNvPr>
          <p:cNvCxnSpPr>
            <a:cxnSpLocks/>
          </p:cNvCxnSpPr>
          <p:nvPr/>
        </p:nvCxnSpPr>
        <p:spPr>
          <a:xfrm>
            <a:off x="242529" y="4216400"/>
            <a:ext cx="43934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B6281-260C-7549-8DA6-84C542012DC3}"/>
              </a:ext>
            </a:extLst>
          </p:cNvPr>
          <p:cNvCxnSpPr/>
          <p:nvPr/>
        </p:nvCxnSpPr>
        <p:spPr>
          <a:xfrm>
            <a:off x="4636008" y="0"/>
            <a:ext cx="0" cy="17610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FB380C-CAA7-244F-8C71-97987760CD52}"/>
              </a:ext>
            </a:extLst>
          </p:cNvPr>
          <p:cNvCxnSpPr>
            <a:cxnSpLocks/>
          </p:cNvCxnSpPr>
          <p:nvPr/>
        </p:nvCxnSpPr>
        <p:spPr>
          <a:xfrm flipH="1">
            <a:off x="4161874" y="640082"/>
            <a:ext cx="14430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0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99052-31D2-B944-9821-5C52F0DC72C8}"/>
              </a:ext>
            </a:extLst>
          </p:cNvPr>
          <p:cNvSpPr/>
          <p:nvPr/>
        </p:nvSpPr>
        <p:spPr>
          <a:xfrm rot="16200000">
            <a:off x="5469469" y="-737993"/>
            <a:ext cx="4876800" cy="7941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D7DD4D-09AC-9544-9A97-5E288C09F5C5}"/>
              </a:ext>
            </a:extLst>
          </p:cNvPr>
          <p:cNvSpPr/>
          <p:nvPr/>
        </p:nvSpPr>
        <p:spPr>
          <a:xfrm>
            <a:off x="313265" y="370907"/>
            <a:ext cx="5782735" cy="56926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38127-AAEF-4C4C-9DF2-AB10CBB2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34" y="2717496"/>
            <a:ext cx="4614170" cy="1352021"/>
          </a:xfrm>
        </p:spPr>
        <p:txBody>
          <a:bodyPr>
            <a:noAutofit/>
          </a:bodyPr>
          <a:lstStyle/>
          <a:p>
            <a:r>
              <a:rPr lang="ru-RU" sz="3600" dirty="0"/>
              <a:t>Революционные годы. Эмиграция. Возвращение в Россию. Последние годы.</a:t>
            </a:r>
            <a:endParaRPr lang="en-AT" sz="3600" dirty="0"/>
          </a:p>
        </p:txBody>
      </p:sp>
      <p:pic>
        <p:nvPicPr>
          <p:cNvPr id="5" name="Content Placeholder 4" descr="A person wearing a hat&#10;&#10;Description automatically generated">
            <a:extLst>
              <a:ext uri="{FF2B5EF4-FFF2-40B4-BE49-F238E27FC236}">
                <a16:creationId xmlns:a16="http://schemas.microsoft.com/office/drawing/2014/main" id="{7DEAEDA8-627D-B34E-8B23-5F0C77CD4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861" y="229502"/>
            <a:ext cx="4216051" cy="6257591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00C4B-B210-8747-8AE7-C64C3317C009}"/>
              </a:ext>
            </a:extLst>
          </p:cNvPr>
          <p:cNvCxnSpPr/>
          <p:nvPr/>
        </p:nvCxnSpPr>
        <p:spPr>
          <a:xfrm>
            <a:off x="1270000" y="370907"/>
            <a:ext cx="0" cy="6116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9C57D9-230C-2945-9A74-719B950ACA86}"/>
              </a:ext>
            </a:extLst>
          </p:cNvPr>
          <p:cNvCxnSpPr>
            <a:cxnSpLocks/>
          </p:cNvCxnSpPr>
          <p:nvPr/>
        </p:nvCxnSpPr>
        <p:spPr>
          <a:xfrm>
            <a:off x="1134533" y="2153087"/>
            <a:ext cx="0" cy="25518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1A33D1-B45C-4F41-A8A6-1D69E16AE50A}"/>
              </a:ext>
            </a:extLst>
          </p:cNvPr>
          <p:cNvSpPr txBox="1"/>
          <p:nvPr/>
        </p:nvSpPr>
        <p:spPr>
          <a:xfrm>
            <a:off x="6426352" y="2793341"/>
            <a:ext cx="2912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</a:p>
          <a:p>
            <a:r>
              <a:rPr lang="ru-RU" dirty="0">
                <a:solidFill>
                  <a:schemeClr val="bg1"/>
                </a:solidFill>
              </a:rPr>
              <a:t>9</a:t>
            </a:r>
          </a:p>
          <a:p>
            <a:r>
              <a:rPr lang="ru-RU" dirty="0">
                <a:solidFill>
                  <a:schemeClr val="bg1"/>
                </a:solidFill>
              </a:rPr>
              <a:t>4</a:t>
            </a:r>
          </a:p>
          <a:p>
            <a:r>
              <a:rPr lang="ru-RU" dirty="0">
                <a:solidFill>
                  <a:schemeClr val="bg1"/>
                </a:solidFill>
              </a:rPr>
              <a:t>1</a:t>
            </a:r>
            <a:endParaRPr lang="en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5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3595-0077-8B41-8AE7-2DBC861A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00" y="858646"/>
            <a:ext cx="6274590" cy="2259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 err="1"/>
              <a:t>Глава</a:t>
            </a:r>
            <a:r>
              <a:rPr lang="en-US" dirty="0"/>
              <a:t> 3: </a:t>
            </a:r>
            <a:r>
              <a:rPr lang="en-US" dirty="0" err="1"/>
              <a:t>Анализ</a:t>
            </a:r>
            <a:r>
              <a:rPr lang="en-US" dirty="0"/>
              <a:t> </a:t>
            </a:r>
            <a:r>
              <a:rPr lang="en-US" dirty="0" err="1"/>
              <a:t>позднего</a:t>
            </a:r>
            <a:r>
              <a:rPr lang="en-US" dirty="0"/>
              <a:t> </a:t>
            </a:r>
            <a:r>
              <a:rPr lang="en-US" dirty="0" err="1"/>
              <a:t>творчества</a:t>
            </a:r>
            <a:r>
              <a:rPr lang="en-US" dirty="0"/>
              <a:t> </a:t>
            </a:r>
            <a:r>
              <a:rPr lang="en-US" dirty="0" err="1"/>
              <a:t>Марины</a:t>
            </a:r>
            <a:r>
              <a:rPr lang="en-US" dirty="0"/>
              <a:t> </a:t>
            </a:r>
            <a:r>
              <a:rPr lang="en-US" dirty="0" err="1"/>
              <a:t>Цветаевой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718E-BD87-3E44-BED9-8CB7B201F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733" y="3429000"/>
            <a:ext cx="5384757" cy="1590165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sz="3200" dirty="0" err="1"/>
              <a:t>Политика</a:t>
            </a:r>
            <a:r>
              <a:rPr lang="en-US" sz="3200" dirty="0"/>
              <a:t> </a:t>
            </a:r>
            <a:r>
              <a:rPr lang="en-US" sz="3200" dirty="0" err="1"/>
              <a:t>и</a:t>
            </a:r>
            <a:r>
              <a:rPr lang="en-US" sz="3200" dirty="0"/>
              <a:t> </a:t>
            </a:r>
            <a:r>
              <a:rPr lang="en-US" sz="3200" dirty="0" err="1"/>
              <a:t>неприятие</a:t>
            </a:r>
            <a:r>
              <a:rPr lang="en-US" sz="3200" dirty="0"/>
              <a:t> </a:t>
            </a:r>
            <a:r>
              <a:rPr lang="en-US" sz="3200" dirty="0" err="1"/>
              <a:t>мира</a:t>
            </a:r>
            <a:r>
              <a:rPr lang="en-US" sz="3200" dirty="0"/>
              <a:t>. «</a:t>
            </a:r>
            <a:r>
              <a:rPr lang="en-US" sz="3200" dirty="0" err="1"/>
              <a:t>Наша</a:t>
            </a:r>
            <a:r>
              <a:rPr lang="en-US" sz="3200" dirty="0"/>
              <a:t> </a:t>
            </a:r>
            <a:r>
              <a:rPr lang="en-US" sz="3200" dirty="0" err="1"/>
              <a:t>совесть</a:t>
            </a:r>
            <a:r>
              <a:rPr lang="en-US" sz="3200" dirty="0"/>
              <a:t> – </a:t>
            </a:r>
            <a:r>
              <a:rPr lang="en-US" sz="3200" dirty="0" err="1"/>
              <a:t>не</a:t>
            </a:r>
            <a:r>
              <a:rPr lang="en-US" sz="3200" dirty="0"/>
              <a:t> </a:t>
            </a:r>
            <a:r>
              <a:rPr lang="en-US" sz="3200" dirty="0" err="1"/>
              <a:t>ваша</a:t>
            </a:r>
            <a:r>
              <a:rPr lang="en-US" sz="3200" dirty="0"/>
              <a:t> </a:t>
            </a:r>
            <a:r>
              <a:rPr lang="en-US" sz="3200" dirty="0" err="1"/>
              <a:t>совесть</a:t>
            </a:r>
            <a:r>
              <a:rPr lang="en-US" sz="3200" dirty="0"/>
              <a:t>…» </a:t>
            </a:r>
            <a:r>
              <a:rPr lang="en-US" sz="3200" dirty="0" err="1"/>
              <a:t>Библейские</a:t>
            </a:r>
            <a:r>
              <a:rPr lang="en-US" sz="3200" dirty="0"/>
              <a:t> </a:t>
            </a:r>
            <a:r>
              <a:rPr lang="en-US" sz="3200" dirty="0" err="1"/>
              <a:t>мотивы</a:t>
            </a:r>
            <a:r>
              <a:rPr lang="en-US" sz="3200" dirty="0"/>
              <a:t>.	</a:t>
            </a:r>
          </a:p>
        </p:txBody>
      </p:sp>
      <p:pic>
        <p:nvPicPr>
          <p:cNvPr id="5" name="Picture 4" descr="An old photo of a person&#10;&#10;Description automatically generated">
            <a:extLst>
              <a:ext uri="{FF2B5EF4-FFF2-40B4-BE49-F238E27FC236}">
                <a16:creationId xmlns:a16="http://schemas.microsoft.com/office/drawing/2014/main" id="{6E879CA6-B20A-3C4D-BC22-4E6D77B1A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3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E61B7-30DA-2542-BB1B-DD66E8291288}"/>
              </a:ext>
            </a:extLst>
          </p:cNvPr>
          <p:cNvCxnSpPr/>
          <p:nvPr/>
        </p:nvCxnSpPr>
        <p:spPr>
          <a:xfrm>
            <a:off x="0" y="3251200"/>
            <a:ext cx="81957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6AB7D-FE26-B54E-BBE9-84EC9A789B4B}"/>
              </a:ext>
            </a:extLst>
          </p:cNvPr>
          <p:cNvCxnSpPr/>
          <p:nvPr/>
        </p:nvCxnSpPr>
        <p:spPr>
          <a:xfrm>
            <a:off x="955900" y="858646"/>
            <a:ext cx="0" cy="3814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3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2020-B3D3-054E-B8F4-5CA1FAF1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50" y="2387296"/>
            <a:ext cx="3667039" cy="167660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Судьба Чехии. Тема поэта и поэзии. «Отголоски любви».</a:t>
            </a:r>
            <a:br>
              <a:rPr lang="ru-RU" dirty="0"/>
            </a:br>
            <a:r>
              <a:rPr lang="ru-RU" dirty="0"/>
              <a:t>1940– 1941 года.</a:t>
            </a:r>
            <a:br>
              <a:rPr lang="en-AT" dirty="0"/>
            </a:br>
            <a:endParaRPr lang="en-AT" dirty="0"/>
          </a:p>
        </p:txBody>
      </p:sp>
      <p:pic>
        <p:nvPicPr>
          <p:cNvPr id="5" name="Picture 4" descr="A person with collar shirt&#10;&#10;Description automatically generated">
            <a:extLst>
              <a:ext uri="{FF2B5EF4-FFF2-40B4-BE49-F238E27FC236}">
                <a16:creationId xmlns:a16="http://schemas.microsoft.com/office/drawing/2014/main" id="{2E23394A-495E-1C44-A1C7-1B32D1A6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7" r="-2" b="28526"/>
          <a:stretch/>
        </p:blipFill>
        <p:spPr>
          <a:xfrm>
            <a:off x="649544" y="681037"/>
            <a:ext cx="6916329" cy="5577837"/>
          </a:xfrm>
          <a:prstGeom prst="rect">
            <a:avLst/>
          </a:prstGeom>
          <a:noFill/>
          <a:ln>
            <a:solidFill>
              <a:schemeClr val="accent3">
                <a:shade val="50000"/>
              </a:schemeClr>
            </a:solidFill>
          </a:ln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860C82-E426-0F41-B933-C3E962DF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B8E37B-A506-C044-835B-F1711949AF2E}"/>
              </a:ext>
            </a:extLst>
          </p:cNvPr>
          <p:cNvCxnSpPr/>
          <p:nvPr/>
        </p:nvCxnSpPr>
        <p:spPr>
          <a:xfrm>
            <a:off x="11525522" y="388088"/>
            <a:ext cx="0" cy="6163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DD91D-8F20-2B4F-9466-C38A5E558628}"/>
              </a:ext>
            </a:extLst>
          </p:cNvPr>
          <p:cNvCxnSpPr/>
          <p:nvPr/>
        </p:nvCxnSpPr>
        <p:spPr>
          <a:xfrm>
            <a:off x="8009467" y="5266267"/>
            <a:ext cx="391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90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29FA0B-0937-CA47-8BBE-7AC5E82E6A2E}"/>
              </a:ext>
            </a:extLst>
          </p:cNvPr>
          <p:cNvSpPr/>
          <p:nvPr/>
        </p:nvSpPr>
        <p:spPr>
          <a:xfrm>
            <a:off x="0" y="-304800"/>
            <a:ext cx="12598400" cy="7501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037E2-9A14-8A46-A9D1-8C4A441928EE}"/>
              </a:ext>
            </a:extLst>
          </p:cNvPr>
          <p:cNvSpPr/>
          <p:nvPr/>
        </p:nvSpPr>
        <p:spPr>
          <a:xfrm>
            <a:off x="262467" y="365125"/>
            <a:ext cx="11667066" cy="630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10593-0AC3-714C-9D1F-399AE3B5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Выводы:</a:t>
            </a:r>
            <a:endParaRPr lang="en-AT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DA94-3645-6F44-A523-25A16735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Поздняя лирика Цветаевой все больше ориентируется на внешние политические показатели. Конец состояния борьбы.</a:t>
            </a:r>
          </a:p>
          <a:p>
            <a:r>
              <a:rPr lang="ru-RU" dirty="0"/>
              <a:t>Поэтический дар и талант приобретают негативную коннотацию. Тема поэта и поэзии кардинально меняет вектор. </a:t>
            </a:r>
          </a:p>
          <a:p>
            <a:r>
              <a:rPr lang="ru-RU" dirty="0"/>
              <a:t>Любовь к 1930 – 1940-ым становится для лирической героини Цветаевой невозможной роскошью.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Кажется, что время где-то оказывается сильнее Цветаевой. В последних ее стихотворениях все чаще звучит мотив принятия, смиренности, разочарования и трагизма.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1FA82-2135-E14E-8D05-8CD03B4A5796}"/>
              </a:ext>
            </a:extLst>
          </p:cNvPr>
          <p:cNvCxnSpPr/>
          <p:nvPr/>
        </p:nvCxnSpPr>
        <p:spPr>
          <a:xfrm>
            <a:off x="935567" y="4385733"/>
            <a:ext cx="10320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AEBE42-8B3B-D748-BEFA-24640CB1CFF0}"/>
              </a:ext>
            </a:extLst>
          </p:cNvPr>
          <p:cNvCxnSpPr/>
          <p:nvPr/>
        </p:nvCxnSpPr>
        <p:spPr>
          <a:xfrm>
            <a:off x="2844800" y="4555067"/>
            <a:ext cx="650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E096-112C-2344-A1AD-0CCB6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8858"/>
            <a:ext cx="10515600" cy="1325563"/>
          </a:xfrm>
        </p:spPr>
        <p:txBody>
          <a:bodyPr/>
          <a:lstStyle/>
          <a:p>
            <a:r>
              <a:rPr lang="ru-RU" dirty="0"/>
              <a:t>Библиографический сборник: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9ACA-0120-3145-B6D3-B1E49F7E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11274"/>
            <a:ext cx="11887200" cy="536786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Цветаева М. И. Полное собрание сочинений в одном томе: классическая и отечественная поэзия / М. И. Цветаева, Е. Г. Басова —  Москва: Альфа-книга, 2017. — 1216 с. </a:t>
            </a:r>
            <a:endParaRPr lang="en-AT" dirty="0"/>
          </a:p>
          <a:p>
            <a:r>
              <a:rPr lang="ru-RU" dirty="0"/>
              <a:t>Мнухин Л.</a:t>
            </a:r>
            <a:r>
              <a:rPr lang="en-GB" dirty="0"/>
              <a:t>A</a:t>
            </a:r>
            <a:r>
              <a:rPr lang="ru-RU" dirty="0"/>
              <a:t>. Итоги и истоки: Десять лет спустя. М. Собрание, 2019. — 560 с. </a:t>
            </a:r>
            <a:endParaRPr lang="en-AT" dirty="0"/>
          </a:p>
          <a:p>
            <a:r>
              <a:rPr lang="ru-RU" dirty="0" err="1"/>
              <a:t>Гаспаров</a:t>
            </a:r>
            <a:r>
              <a:rPr lang="ru-RU" dirty="0"/>
              <a:t> М. Л. Избранные труды. Т </a:t>
            </a:r>
            <a:r>
              <a:rPr lang="en-GB" dirty="0"/>
              <a:t>II</a:t>
            </a:r>
            <a:r>
              <a:rPr lang="ru-RU" dirty="0"/>
              <a:t>. О стихах. “Снова тучи надо мною…” Методика анализа: статья / М. Л. </a:t>
            </a:r>
            <a:r>
              <a:rPr lang="ru-RU" dirty="0" err="1"/>
              <a:t>Гаспаров</a:t>
            </a:r>
            <a:r>
              <a:rPr lang="ru-RU" dirty="0"/>
              <a:t> — М., 1997. — 920 с. </a:t>
            </a:r>
            <a:endParaRPr lang="en-AT" dirty="0"/>
          </a:p>
          <a:p>
            <a:r>
              <a:rPr lang="ru-RU" dirty="0" err="1"/>
              <a:t>Кудрова</a:t>
            </a:r>
            <a:r>
              <a:rPr lang="ru-RU" dirty="0"/>
              <a:t> И. Гибель Марины Цветаевой: биография / И. </a:t>
            </a:r>
            <a:r>
              <a:rPr lang="ru-RU" dirty="0" err="1"/>
              <a:t>Кудрова</a:t>
            </a:r>
            <a:r>
              <a:rPr lang="ru-RU" dirty="0"/>
              <a:t> — Москва: Независимая газета, 1995. — 567 с. </a:t>
            </a:r>
            <a:endParaRPr lang="en-AT" dirty="0"/>
          </a:p>
          <a:p>
            <a:r>
              <a:rPr lang="ru-RU" dirty="0"/>
              <a:t>Цветаева А. И. Воспоминания: мемуары / А. И. Цветаева — Москва: АСТ, 2012. — 1163 с. </a:t>
            </a:r>
            <a:endParaRPr lang="en-AT" dirty="0"/>
          </a:p>
          <a:p>
            <a:r>
              <a:rPr lang="ru-RU" dirty="0"/>
              <a:t>Белкина М. Скрещение судеб: биография и мемуары / М. Белкина — Москва: Благовест-</a:t>
            </a:r>
            <a:r>
              <a:rPr lang="ru-RU" dirty="0" err="1"/>
              <a:t>Рудомино</a:t>
            </a:r>
            <a:r>
              <a:rPr lang="ru-RU" dirty="0"/>
              <a:t>, 1992. — 1172 с. </a:t>
            </a:r>
            <a:endParaRPr lang="en-AT" dirty="0"/>
          </a:p>
          <a:p>
            <a:r>
              <a:rPr lang="ru-RU" dirty="0"/>
              <a:t>Эфрон А. С. История жизни, история души: мемуары / А. С. Эфрон — Москва: Возвращение, 2008. — 549 с. </a:t>
            </a:r>
            <a:endParaRPr lang="en-AT" dirty="0"/>
          </a:p>
          <a:p>
            <a:r>
              <a:rPr lang="ru-RU" dirty="0"/>
              <a:t>Каган Ю. Марина Цветаева в Москве. Путь к гибели: биография / Ю. Каган — Москва: Отечество, 1992 с. — 612 с. </a:t>
            </a:r>
            <a:endParaRPr lang="en-AT" dirty="0"/>
          </a:p>
          <a:p>
            <a:r>
              <a:rPr lang="ru-RU" dirty="0"/>
              <a:t>Фокин П. Е. Цветаева без глянца: литературоведение и критика / Фокин П. Е. — Москва: Амфора, 2008. — 715 с. </a:t>
            </a:r>
            <a:endParaRPr lang="en-AT" dirty="0"/>
          </a:p>
          <a:p>
            <a:r>
              <a:rPr lang="ru-RU" dirty="0"/>
              <a:t>Мнухин Л. А. Письма Марины Цветаевой к Анне </a:t>
            </a:r>
            <a:r>
              <a:rPr lang="ru-RU" dirty="0" err="1"/>
              <a:t>Тесковой</a:t>
            </a:r>
            <a:r>
              <a:rPr lang="ru-RU" dirty="0"/>
              <a:t>: архив / Л. А. Мнухин — Санкт-Петербург: </a:t>
            </a:r>
            <a:r>
              <a:rPr lang="ru-RU" dirty="0" err="1"/>
              <a:t>Спб</a:t>
            </a:r>
            <a:r>
              <a:rPr lang="ru-RU" dirty="0"/>
              <a:t>, 1991. — 578 с. </a:t>
            </a:r>
            <a:endParaRPr lang="en-AT" dirty="0"/>
          </a:p>
          <a:p>
            <a:r>
              <a:rPr lang="ru-RU" dirty="0"/>
              <a:t>Эфрон Г. С. Дневники: мемуары / Г. С. Эфрон — Москва: Вагриус, 2007. — 560 с. </a:t>
            </a:r>
            <a:endParaRPr lang="en-AT" dirty="0"/>
          </a:p>
          <a:p>
            <a:r>
              <a:rPr lang="ru-RU" dirty="0"/>
              <a:t>Цветаева М. И. Мемуарная проза: мемуары / М. И. Цветаева — Москва: </a:t>
            </a:r>
            <a:r>
              <a:rPr lang="ru-RU" dirty="0" err="1"/>
              <a:t>Директ</a:t>
            </a:r>
            <a:r>
              <a:rPr lang="ru-RU" dirty="0"/>
              <a:t>-Медиа, 2018. — 586 с. </a:t>
            </a:r>
            <a:endParaRPr lang="en-AT" dirty="0"/>
          </a:p>
          <a:p>
            <a:r>
              <a:rPr lang="ru-RU" dirty="0"/>
              <a:t>Цветаева М. И. В огромном городе моем ночь. Стихотворения 1906 - 1941: стихотворения / М. И. Цветаева — Москва: АСТ, 2018. — 320 с. </a:t>
            </a:r>
            <a:endParaRPr lang="en-AT" dirty="0"/>
          </a:p>
          <a:p>
            <a:r>
              <a:rPr lang="ru-RU" dirty="0"/>
              <a:t>Никитин И. С., Надсон, С. Я.  Голгофа. Библейские мотивы в русской поэзии: русская классическая проза, поэзия / И. С. Никитин, С. Я. Хадсон — Харьков: Фолио, 2008. — 1243 с. </a:t>
            </a:r>
            <a:endParaRPr lang="en-AT" dirty="0"/>
          </a:p>
          <a:p>
            <a:r>
              <a:rPr lang="ru-RU" dirty="0"/>
              <a:t>Бахтин</a:t>
            </a:r>
            <a:r>
              <a:rPr lang="en-GB" dirty="0"/>
              <a:t> </a:t>
            </a:r>
            <a:r>
              <a:rPr lang="ru-RU" dirty="0"/>
              <a:t>М.</a:t>
            </a:r>
            <a:r>
              <a:rPr lang="en-GB" dirty="0"/>
              <a:t> </a:t>
            </a:r>
            <a:r>
              <a:rPr lang="ru-RU" dirty="0"/>
              <a:t>М. Вопросы литературы и эстетики: очерки по исторической поэтике / М. М. Бахтин — Москва: Художественная литература, 1975. — 407 с. </a:t>
            </a:r>
            <a:endParaRPr lang="en-AT" dirty="0"/>
          </a:p>
          <a:p>
            <a:r>
              <a:rPr lang="ru-RU" dirty="0"/>
              <a:t>Цветаева М. И. Собрание сочинений в 7-х тт.: собрание сочинений. Поэт и время: статья / М. И. Цветаева — Москва: Эллис Лак, 1994. — 15 с.</a:t>
            </a:r>
            <a:endParaRPr lang="en-AT" dirty="0"/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30288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6724-76E7-EA44-92F8-D5192B82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727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34BC-2BDE-5D42-BF81-23C86411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5690" y="4589268"/>
            <a:ext cx="10515600" cy="4351338"/>
          </a:xfrm>
        </p:spPr>
        <p:txBody>
          <a:bodyPr/>
          <a:lstStyle/>
          <a:p>
            <a:endParaRPr lang="en-AT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5CD698-01F4-AB44-A5FD-FD16E72A3C82}"/>
              </a:ext>
            </a:extLst>
          </p:cNvPr>
          <p:cNvCxnSpPr/>
          <p:nvPr/>
        </p:nvCxnSpPr>
        <p:spPr>
          <a:xfrm>
            <a:off x="2487637" y="3263705"/>
            <a:ext cx="72167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DC5317-99E7-A740-A132-2F32FBC7887C}"/>
              </a:ext>
            </a:extLst>
          </p:cNvPr>
          <p:cNvCxnSpPr/>
          <p:nvPr/>
        </p:nvCxnSpPr>
        <p:spPr>
          <a:xfrm>
            <a:off x="4154658" y="3411415"/>
            <a:ext cx="38826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8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3654FE-D149-8D47-B3E8-73A067856E2A}"/>
              </a:ext>
            </a:extLst>
          </p:cNvPr>
          <p:cNvSpPr/>
          <p:nvPr/>
        </p:nvSpPr>
        <p:spPr>
          <a:xfrm>
            <a:off x="245791" y="365125"/>
            <a:ext cx="5003801" cy="58118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FB3E9-4DEF-CE49-A2DC-9713BBE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5" y="60325"/>
            <a:ext cx="3621258" cy="1325563"/>
          </a:xfrm>
        </p:spPr>
        <p:txBody>
          <a:bodyPr/>
          <a:lstStyle/>
          <a:p>
            <a:r>
              <a:rPr lang="ru-RU" dirty="0"/>
              <a:t>Цели работы:</a:t>
            </a:r>
            <a:endParaRPr lang="en-A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50C18-4945-CF4C-B65C-56BAB28F1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1158" y="1284818"/>
            <a:ext cx="6534576" cy="4916488"/>
          </a:xfrm>
        </p:spPr>
        <p:txBody>
          <a:bodyPr wrap="square" lIns="108000">
            <a:normAutofit/>
          </a:bodyPr>
          <a:lstStyle/>
          <a:p>
            <a:pPr marL="0" indent="0">
              <a:buNone/>
            </a:pPr>
            <a:r>
              <a:rPr lang="ru-RU" dirty="0"/>
              <a:t>Проанализировать последний период (1940 - 1941) творчества Марины Цветаевой</a:t>
            </a:r>
            <a:r>
              <a:rPr lang="en-AT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Произвести сравнительный анализ раннего и позднего творчества</a:t>
            </a:r>
          </a:p>
          <a:p>
            <a:pPr marL="0" indent="0">
              <a:buNone/>
            </a:pPr>
            <a:r>
              <a:rPr lang="ru-RU" dirty="0"/>
              <a:t>Изучить взаимоотношения Цветаевой и близких ей людей, выяснить, в какой мере они повлияли на ее творчество</a:t>
            </a:r>
          </a:p>
          <a:p>
            <a:pPr marL="0" indent="0">
              <a:buNone/>
            </a:pPr>
            <a:r>
              <a:rPr lang="ru-RU" dirty="0"/>
              <a:t>Восстановить биографические подробности жизни М. И. Цветаевой</a:t>
            </a:r>
          </a:p>
          <a:p>
            <a:endParaRPr lang="ru-RU" sz="3300" dirty="0"/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61E21C7-A851-DA45-B9D1-D82E5436C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5943" y="715962"/>
            <a:ext cx="4003496" cy="5110163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2C237A-299A-8347-910B-8102AC5844FD}"/>
              </a:ext>
            </a:extLst>
          </p:cNvPr>
          <p:cNvCxnSpPr>
            <a:cxnSpLocks/>
          </p:cNvCxnSpPr>
          <p:nvPr/>
        </p:nvCxnSpPr>
        <p:spPr>
          <a:xfrm>
            <a:off x="5249592" y="2483050"/>
            <a:ext cx="59097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4BE245-3F0A-364A-B011-4373C7542821}"/>
              </a:ext>
            </a:extLst>
          </p:cNvPr>
          <p:cNvCxnSpPr>
            <a:cxnSpLocks/>
          </p:cNvCxnSpPr>
          <p:nvPr/>
        </p:nvCxnSpPr>
        <p:spPr>
          <a:xfrm>
            <a:off x="5249591" y="3454628"/>
            <a:ext cx="5909735" cy="846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24FAFA-A0A8-E54F-9491-7D8C846D21F4}"/>
              </a:ext>
            </a:extLst>
          </p:cNvPr>
          <p:cNvCxnSpPr>
            <a:cxnSpLocks/>
          </p:cNvCxnSpPr>
          <p:nvPr/>
        </p:nvCxnSpPr>
        <p:spPr>
          <a:xfrm>
            <a:off x="5249590" y="4673598"/>
            <a:ext cx="59097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9600D6-692D-BF4A-B392-87C3826036F5}"/>
              </a:ext>
            </a:extLst>
          </p:cNvPr>
          <p:cNvCxnSpPr>
            <a:cxnSpLocks/>
          </p:cNvCxnSpPr>
          <p:nvPr/>
        </p:nvCxnSpPr>
        <p:spPr>
          <a:xfrm>
            <a:off x="5249589" y="5685896"/>
            <a:ext cx="59097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923773-B567-AC40-8514-12C17E0A1B18}"/>
              </a:ext>
            </a:extLst>
          </p:cNvPr>
          <p:cNvCxnSpPr>
            <a:cxnSpLocks/>
          </p:cNvCxnSpPr>
          <p:nvPr/>
        </p:nvCxnSpPr>
        <p:spPr>
          <a:xfrm>
            <a:off x="6976533" y="1032933"/>
            <a:ext cx="37621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Graphic 26" descr="Paperclip">
            <a:extLst>
              <a:ext uri="{FF2B5EF4-FFF2-40B4-BE49-F238E27FC236}">
                <a16:creationId xmlns:a16="http://schemas.microsoft.com/office/drawing/2014/main" id="{477C5E3B-6ACC-3044-B0C0-43FF8D215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25654">
            <a:off x="5044648" y="1330155"/>
            <a:ext cx="457201" cy="457201"/>
          </a:xfrm>
          <a:prstGeom prst="rect">
            <a:avLst/>
          </a:prstGeom>
        </p:spPr>
      </p:pic>
      <p:pic>
        <p:nvPicPr>
          <p:cNvPr id="28" name="Graphic 27" descr="Paperclip">
            <a:extLst>
              <a:ext uri="{FF2B5EF4-FFF2-40B4-BE49-F238E27FC236}">
                <a16:creationId xmlns:a16="http://schemas.microsoft.com/office/drawing/2014/main" id="{4CB1B22F-007F-DB4B-A34C-472FC6C65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64543">
            <a:off x="5065680" y="2543855"/>
            <a:ext cx="457196" cy="457196"/>
          </a:xfrm>
          <a:prstGeom prst="rect">
            <a:avLst/>
          </a:prstGeom>
        </p:spPr>
      </p:pic>
      <p:pic>
        <p:nvPicPr>
          <p:cNvPr id="29" name="Graphic 28" descr="Paperclip">
            <a:extLst>
              <a:ext uri="{FF2B5EF4-FFF2-40B4-BE49-F238E27FC236}">
                <a16:creationId xmlns:a16="http://schemas.microsoft.com/office/drawing/2014/main" id="{850E2FF9-3949-8D4C-AF99-65E8219F9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34707">
            <a:off x="5065636" y="3540336"/>
            <a:ext cx="457196" cy="457196"/>
          </a:xfrm>
          <a:prstGeom prst="rect">
            <a:avLst/>
          </a:prstGeom>
        </p:spPr>
      </p:pic>
      <p:pic>
        <p:nvPicPr>
          <p:cNvPr id="30" name="Graphic 29" descr="Paperclip">
            <a:extLst>
              <a:ext uri="{FF2B5EF4-FFF2-40B4-BE49-F238E27FC236}">
                <a16:creationId xmlns:a16="http://schemas.microsoft.com/office/drawing/2014/main" id="{5E4A0ACF-4134-1647-9B5B-860935CB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83640">
            <a:off x="5065508" y="4768102"/>
            <a:ext cx="457196" cy="4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40C0B7A2-8E6C-2448-BBCD-92438915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38700" y="273549"/>
            <a:ext cx="8867547" cy="6208718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8D04E6E2-A30A-7B41-96C9-8E16EC7D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58" y="241496"/>
            <a:ext cx="4838135" cy="2167817"/>
          </a:xfrm>
        </p:spPr>
        <p:txBody>
          <a:bodyPr>
            <a:normAutofit/>
          </a:bodyPr>
          <a:lstStyle/>
          <a:p>
            <a:r>
              <a:rPr lang="ru-RU" sz="3600" i="1" dirty="0"/>
              <a:t>       </a:t>
            </a:r>
            <a:r>
              <a:rPr lang="ru-RU" sz="3600" u="sng" dirty="0"/>
              <a:t>Задачи работы:</a:t>
            </a:r>
            <a:endParaRPr lang="en-AT" sz="3600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0ACB43-F6F0-204C-970C-33A078865C6A}"/>
              </a:ext>
            </a:extLst>
          </p:cNvPr>
          <p:cNvSpPr/>
          <p:nvPr/>
        </p:nvSpPr>
        <p:spPr>
          <a:xfrm>
            <a:off x="259756" y="2065100"/>
            <a:ext cx="7066646" cy="391323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C50D-B1CE-0D46-B676-620E3462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1905465"/>
            <a:ext cx="7392653" cy="4232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lvl="0">
              <a:buFont typeface="Wingdings" pitchFamily="2" charset="2"/>
              <a:buChar char="v"/>
            </a:pPr>
            <a:r>
              <a:rPr lang="ru-RU" sz="2000" dirty="0"/>
              <a:t> </a:t>
            </a:r>
            <a:r>
              <a:rPr lang="ru-RU" sz="2400" dirty="0"/>
              <a:t>Проанализировать стихотворения Марины Цветаевой, сравнить ранние и поздние произведения на одну тему.</a:t>
            </a:r>
            <a:endParaRPr lang="en-AT" sz="2400" dirty="0"/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 Разобрать отношения Цветаевой с родителями, рассмотреть феномен «творческой семьи»</a:t>
            </a:r>
            <a:endParaRPr lang="en-AT" sz="2400" dirty="0"/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 Описать факт отношений Цветаевой с Сергеем Эфроном.</a:t>
            </a:r>
            <a:endParaRPr lang="en-AT" sz="2400" dirty="0"/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 Осветить тему Цветаевой и её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/>
              <a:t> Показать тему Цветаевой и её партнеров.</a:t>
            </a:r>
          </a:p>
          <a:p>
            <a:pPr marL="0" indent="0">
              <a:buNone/>
            </a:pPr>
            <a:endParaRPr lang="en-AT" sz="2000" dirty="0"/>
          </a:p>
        </p:txBody>
      </p:sp>
    </p:spTree>
    <p:extLst>
      <p:ext uri="{BB962C8B-B14F-4D97-AF65-F5344CB8AC3E}">
        <p14:creationId xmlns:p14="http://schemas.microsoft.com/office/powerpoint/2010/main" val="153942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86C59CB3-2B72-B648-BBA7-15FFF51C4AC0}"/>
              </a:ext>
            </a:extLst>
          </p:cNvPr>
          <p:cNvSpPr txBox="1"/>
          <p:nvPr/>
        </p:nvSpPr>
        <p:spPr>
          <a:xfrm>
            <a:off x="296334" y="1642533"/>
            <a:ext cx="939800" cy="645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AT" dirty="0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333B4D9B-A45C-9440-AD47-7CF1BBB5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970465"/>
            <a:ext cx="5223933" cy="102449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/>
              <a:t>Актуальность работы:</a:t>
            </a:r>
            <a:endParaRPr lang="en-AT" u="sng" dirty="0"/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A51959D1-CEC7-AA45-8308-9AEFE71AE2BE}"/>
              </a:ext>
            </a:extLst>
          </p:cNvPr>
          <p:cNvSpPr txBox="1"/>
          <p:nvPr/>
        </p:nvSpPr>
        <p:spPr>
          <a:xfrm>
            <a:off x="296334" y="2526268"/>
            <a:ext cx="673946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dirty="0"/>
              <a:t>Изучение творчества такой поэтессы, как Марина Цветаева, никогда не останется без внимания. К тому же, большинство исследователей делают упор на раннее творчество, поэтому данная работа анализирует то, чего нет во многих источниках. </a:t>
            </a:r>
            <a:endParaRPr lang="en-AT" sz="2400" dirty="0"/>
          </a:p>
          <a:p>
            <a:endParaRPr lang="en-AT" dirty="0"/>
          </a:p>
        </p:txBody>
      </p:sp>
      <p:pic>
        <p:nvPicPr>
          <p:cNvPr id="13" name="Content Placeholder 12" descr="A picture containing person, cellphone, phone, looking&#10;&#10;Description automatically generated">
            <a:extLst>
              <a:ext uri="{FF2B5EF4-FFF2-40B4-BE49-F238E27FC236}">
                <a16:creationId xmlns:a16="http://schemas.microsoft.com/office/drawing/2014/main" id="{81C75D5F-29BF-3144-A1D3-7220E0692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974" y="473706"/>
            <a:ext cx="4475159" cy="5910588"/>
          </a:xfrm>
        </p:spPr>
      </p:pic>
    </p:spTree>
    <p:extLst>
      <p:ext uri="{BB962C8B-B14F-4D97-AF65-F5344CB8AC3E}">
        <p14:creationId xmlns:p14="http://schemas.microsoft.com/office/powerpoint/2010/main" val="17393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building&#10;&#10;Description automatically generated">
            <a:extLst>
              <a:ext uri="{FF2B5EF4-FFF2-40B4-BE49-F238E27FC236}">
                <a16:creationId xmlns:a16="http://schemas.microsoft.com/office/drawing/2014/main" id="{C60649A4-F8D2-D541-8CF9-E1B648F2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667"/>
            <a:ext cx="4687175" cy="7027333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F8DB86DC-9070-8C4F-AC26-4CAF3C97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467" y="945885"/>
            <a:ext cx="5257800" cy="1325563"/>
          </a:xfrm>
        </p:spPr>
        <p:txBody>
          <a:bodyPr>
            <a:normAutofit/>
          </a:bodyPr>
          <a:lstStyle/>
          <a:p>
            <a:r>
              <a:rPr lang="ru-RU" u="sng" dirty="0"/>
              <a:t>Проблема работы:</a:t>
            </a:r>
            <a:endParaRPr lang="en-AT" u="sng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924F29C-079F-B64B-8A51-A1895E59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467" y="2133600"/>
            <a:ext cx="8229600" cy="3115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в человеческом сознании находится граница, переступая через которую личность оказывается в западне собственной психики? И, самое главное, одинаково ли располагается эта граница у обывателей и творческих людей? </a:t>
            </a:r>
            <a:r>
              <a:rPr lang="ru-RU" u="sng" dirty="0"/>
              <a:t>Какое отражение подобное явление находит в творчестве Цветаевой?</a:t>
            </a:r>
            <a:endParaRPr lang="en-AT" u="sng" dirty="0"/>
          </a:p>
        </p:txBody>
      </p:sp>
    </p:spTree>
    <p:extLst>
      <p:ext uri="{BB962C8B-B14F-4D97-AF65-F5344CB8AC3E}">
        <p14:creationId xmlns:p14="http://schemas.microsoft.com/office/powerpoint/2010/main" val="297012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4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69F22-0943-574C-83E1-670F635B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6" y="1119279"/>
            <a:ext cx="3606800" cy="354192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Глава 1: Анализ раннего творчества</a:t>
            </a:r>
            <a:endParaRPr lang="en-AT" sz="4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room that has a sign on a wall&#10;&#10;Description automatically generated">
            <a:extLst>
              <a:ext uri="{FF2B5EF4-FFF2-40B4-BE49-F238E27FC236}">
                <a16:creationId xmlns:a16="http://schemas.microsoft.com/office/drawing/2014/main" id="{6691BB40-E84A-3140-8747-899D9374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77" y="331058"/>
            <a:ext cx="3872427" cy="6195884"/>
          </a:xfrm>
          <a:prstGeom prst="rect">
            <a:avLst/>
          </a:prstGeom>
        </p:spPr>
      </p:pic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6E184CF5-A7CC-0241-9D7B-AB576537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92" y="1084574"/>
            <a:ext cx="5156342" cy="4080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Основные темы:</a:t>
            </a:r>
          </a:p>
          <a:p>
            <a:pPr marL="0" indent="0">
              <a:buNone/>
            </a:pPr>
            <a:endParaRPr lang="ru-RU" sz="2600" dirty="0"/>
          </a:p>
          <a:p>
            <a:pPr>
              <a:buFont typeface="Wingdings" pitchFamily="2" charset="2"/>
              <a:buChar char="v"/>
            </a:pPr>
            <a:r>
              <a:rPr lang="ru-RU" sz="2600" dirty="0"/>
              <a:t> Тема судьбы и наличие фатума. Отношение Цветаевой к образу «Времени». Бог и религия. Символизм, отношение к смерти и принцип двоемирия. Цветаева и образ природы. </a:t>
            </a:r>
          </a:p>
          <a:p>
            <a:pPr marL="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70904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F92-C4A7-3A46-AA2C-C0F9CE5A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7000" y="9747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«Поэт – вечный эмигрант…»</a:t>
            </a:r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5AB21-15DA-4E41-B364-3C1CAFEF0E4D}"/>
              </a:ext>
            </a:extLst>
          </p:cNvPr>
          <p:cNvSpPr/>
          <p:nvPr/>
        </p:nvSpPr>
        <p:spPr>
          <a:xfrm>
            <a:off x="406400" y="2300288"/>
            <a:ext cx="6858000" cy="29998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DCFA2-868C-8A4A-AEC8-3DF1ECB8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641071"/>
            <a:ext cx="6350000" cy="448627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Тема поэта и поэзии. Предназначение поэта. Уникальность поэта. Рассуждения о судьбе своих стихотворений. Противопоставление поэта и большинства. 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AC04ED3-478C-9C4E-A50E-E64436F8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67" y="498320"/>
            <a:ext cx="4131733" cy="60538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A2570-0E0A-4B4E-902F-EEB5C97613D5}"/>
              </a:ext>
            </a:extLst>
          </p:cNvPr>
          <p:cNvCxnSpPr/>
          <p:nvPr/>
        </p:nvCxnSpPr>
        <p:spPr>
          <a:xfrm>
            <a:off x="6756400" y="4284133"/>
            <a:ext cx="0" cy="2268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6BF46-19A0-AB43-9AF8-57CE7433DA45}"/>
              </a:ext>
            </a:extLst>
          </p:cNvPr>
          <p:cNvCxnSpPr/>
          <p:nvPr/>
        </p:nvCxnSpPr>
        <p:spPr>
          <a:xfrm>
            <a:off x="6756400" y="4419600"/>
            <a:ext cx="0" cy="127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9F7250-7E8E-BA4E-8E22-8951B456092F}"/>
              </a:ext>
            </a:extLst>
          </p:cNvPr>
          <p:cNvCxnSpPr/>
          <p:nvPr/>
        </p:nvCxnSpPr>
        <p:spPr>
          <a:xfrm>
            <a:off x="6620934" y="4665133"/>
            <a:ext cx="0" cy="127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2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9EA70D56-AD24-1344-A237-D41C681C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99" y="152403"/>
            <a:ext cx="8410565" cy="2034987"/>
          </a:xfrm>
        </p:spPr>
        <p:txBody>
          <a:bodyPr>
            <a:normAutofit/>
          </a:bodyPr>
          <a:lstStyle/>
          <a:p>
            <a:r>
              <a:rPr lang="ru-RU" sz="2100" dirty="0"/>
              <a:t>«Любовь для нее была чем-то невозможно сильным, как вдохновение, творчество, захватывающим и не отпускающим до конца…»</a:t>
            </a:r>
            <a:endParaRPr lang="en-AT" sz="2100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123971D-AB95-CB4F-AEBD-5A89CE58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8" y="402849"/>
            <a:ext cx="2966743" cy="389081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indoor, person, man, photo&#10;&#10;Description automatically generated">
            <a:extLst>
              <a:ext uri="{FF2B5EF4-FFF2-40B4-BE49-F238E27FC236}">
                <a16:creationId xmlns:a16="http://schemas.microsoft.com/office/drawing/2014/main" id="{91E2197D-2059-0E43-9BAA-96E67008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03" y="2478157"/>
            <a:ext cx="3248828" cy="3890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C283-5CD2-6B43-B9B7-15DB9BCD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659" y="2929791"/>
            <a:ext cx="6163289" cy="2987543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Тема любви. Влияние символистов. Стихотворения к Блоку, Парнок, Эфрону, Родзевичу. Сила и приземленность любви. Возвышение Цветаевой избранников.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AT" sz="24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22BD34-2A37-9E41-82B2-4261070300BA}"/>
              </a:ext>
            </a:extLst>
          </p:cNvPr>
          <p:cNvCxnSpPr/>
          <p:nvPr/>
        </p:nvCxnSpPr>
        <p:spPr>
          <a:xfrm>
            <a:off x="3369733" y="402849"/>
            <a:ext cx="0" cy="1730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4902B3-7701-EB49-B837-CA97CA16D0C6}"/>
              </a:ext>
            </a:extLst>
          </p:cNvPr>
          <p:cNvCxnSpPr>
            <a:cxnSpLocks/>
          </p:cNvCxnSpPr>
          <p:nvPr/>
        </p:nvCxnSpPr>
        <p:spPr>
          <a:xfrm>
            <a:off x="3505200" y="948267"/>
            <a:ext cx="0" cy="11853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9203DF-281D-8645-AAAD-A90896DA7DEF}"/>
              </a:ext>
            </a:extLst>
          </p:cNvPr>
          <p:cNvCxnSpPr/>
          <p:nvPr/>
        </p:nvCxnSpPr>
        <p:spPr>
          <a:xfrm>
            <a:off x="999066" y="4293660"/>
            <a:ext cx="0" cy="1730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6D9D1-4593-004D-8CE4-5D7321418A0C}"/>
              </a:ext>
            </a:extLst>
          </p:cNvPr>
          <p:cNvCxnSpPr>
            <a:cxnSpLocks/>
          </p:cNvCxnSpPr>
          <p:nvPr/>
        </p:nvCxnSpPr>
        <p:spPr>
          <a:xfrm>
            <a:off x="846666" y="4293660"/>
            <a:ext cx="0" cy="12191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0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A912-89C1-C243-9C91-372B7D22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7" y="-787400"/>
            <a:ext cx="6880804" cy="34290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Глава</a:t>
            </a:r>
            <a:r>
              <a:rPr lang="en-US" sz="6000" dirty="0"/>
              <a:t> 2: </a:t>
            </a:r>
            <a:r>
              <a:rPr lang="en-US" sz="6000" dirty="0" err="1"/>
              <a:t>Биография</a:t>
            </a:r>
            <a:r>
              <a:rPr lang="en-US" sz="6000" dirty="0"/>
              <a:t> </a:t>
            </a:r>
            <a:r>
              <a:rPr lang="en-US" sz="6000" dirty="0" err="1"/>
              <a:t>Марины</a:t>
            </a:r>
            <a:r>
              <a:rPr lang="en-US" sz="6000" dirty="0"/>
              <a:t> </a:t>
            </a:r>
            <a:r>
              <a:rPr lang="en-US" sz="6000" dirty="0" err="1"/>
              <a:t>Цветаевой</a:t>
            </a:r>
            <a:r>
              <a:rPr lang="en-US" sz="6000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631755-CF9A-4141-8FBB-E02F9EB1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234" y="2878667"/>
            <a:ext cx="4859867" cy="33561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+mj-lt"/>
              </a:rPr>
              <a:t>Детство</a:t>
            </a:r>
            <a:r>
              <a:rPr lang="en-US" sz="3600" dirty="0">
                <a:latin typeface="+mj-lt"/>
              </a:rPr>
              <a:t>. </a:t>
            </a:r>
            <a:endParaRPr lang="ru-RU" sz="3600" dirty="0">
              <a:latin typeface="+mj-lt"/>
            </a:endParaRPr>
          </a:p>
          <a:p>
            <a:pPr marL="0" indent="0">
              <a:buNone/>
            </a:pPr>
            <a:r>
              <a:rPr lang="en-US" sz="3200" dirty="0" err="1">
                <a:latin typeface="+mj-lt"/>
              </a:rPr>
              <a:t>Родители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и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феномен</a:t>
            </a:r>
            <a:r>
              <a:rPr lang="en-US" sz="3200" dirty="0">
                <a:latin typeface="+mj-lt"/>
              </a:rPr>
              <a:t> «</a:t>
            </a:r>
            <a:r>
              <a:rPr lang="en-US" sz="3200" dirty="0" err="1">
                <a:latin typeface="+mj-lt"/>
              </a:rPr>
              <a:t>творческой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семьи</a:t>
            </a:r>
            <a:r>
              <a:rPr lang="en-US" sz="3200" dirty="0">
                <a:latin typeface="+mj-lt"/>
              </a:rPr>
              <a:t>». </a:t>
            </a:r>
            <a:r>
              <a:rPr lang="en-US" sz="3200" dirty="0" err="1">
                <a:latin typeface="+mj-lt"/>
              </a:rPr>
              <a:t>Ася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Пансион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Музей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Ивана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Цветаева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Таруса</a:t>
            </a:r>
            <a:r>
              <a:rPr lang="en-US" sz="3200" dirty="0">
                <a:latin typeface="+mj-lt"/>
              </a:rPr>
              <a:t>. </a:t>
            </a:r>
          </a:p>
        </p:txBody>
      </p:sp>
      <p:pic>
        <p:nvPicPr>
          <p:cNvPr id="15" name="Picture 1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A2084C35-E1F5-024E-90CC-F5448707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F02814-18F7-7945-A1C2-349CA8179699}"/>
              </a:ext>
            </a:extLst>
          </p:cNvPr>
          <p:cNvCxnSpPr/>
          <p:nvPr/>
        </p:nvCxnSpPr>
        <p:spPr>
          <a:xfrm>
            <a:off x="4654297" y="2878667"/>
            <a:ext cx="70974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3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1000</Words>
  <Application>Microsoft Macintosh PowerPoint</Application>
  <PresentationFormat>Widescreen</PresentationFormat>
  <Paragraphs>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Влияние последних лет жизни Марины Цветаевой на развитие ее творчества.</vt:lpstr>
      <vt:lpstr>Цели работы:</vt:lpstr>
      <vt:lpstr>       Задачи работы:</vt:lpstr>
      <vt:lpstr>Актуальность работы:</vt:lpstr>
      <vt:lpstr>Проблема работы:</vt:lpstr>
      <vt:lpstr>Глава 1: Анализ раннего творчества</vt:lpstr>
      <vt:lpstr>«Поэт – вечный эмигрант…»</vt:lpstr>
      <vt:lpstr>«Любовь для нее была чем-то невозможно сильным, как вдохновение, творчество, захватывающим и не отпускающим до конца…»</vt:lpstr>
      <vt:lpstr>Глава 2: Биография Марины Цветаевой.</vt:lpstr>
      <vt:lpstr>«Марина становилась красавицей…»</vt:lpstr>
      <vt:lpstr>Революционные годы. Эмиграция. Возвращение в Россию. Последние годы.</vt:lpstr>
      <vt:lpstr>Глава 3: Анализ позднего творчества Марины Цветаевой. </vt:lpstr>
      <vt:lpstr>Судьба Чехии. Тема поэта и поэзии. «Отголоски любви». 1940– 1941 года. </vt:lpstr>
      <vt:lpstr>Выводы:</vt:lpstr>
      <vt:lpstr>Библиографический сборник: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последних лет жизни Марины Цветаевой на развитие ее творчества.</dc:title>
  <dc:creator>lyu merus</dc:creator>
  <cp:lastModifiedBy>lyu merus</cp:lastModifiedBy>
  <cp:revision>4</cp:revision>
  <dcterms:created xsi:type="dcterms:W3CDTF">2020-04-08T23:59:26Z</dcterms:created>
  <dcterms:modified xsi:type="dcterms:W3CDTF">2020-04-09T00:27:18Z</dcterms:modified>
</cp:coreProperties>
</file>