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96D"/>
    <a:srgbClr val="130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112" d="100"/>
          <a:sy n="112" d="100"/>
        </p:scale>
        <p:origin x="4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3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1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17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95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15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0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75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6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E35A-B405-42A5-AFBC-8B50F5AF11B0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4F6F-4C10-48C3-B32A-DA26016EB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9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ichology.vuzlib.su/book_o508_page_5.html" TargetMode="External"/><Relationship Id="rId2" Type="http://schemas.openxmlformats.org/officeDocument/2006/relationships/hyperlink" Target="https://cyberleninka.ru/article/n/predstavlenie-o-tsennostyah-v-uchenii-v-frankla/view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66690" y="540688"/>
            <a:ext cx="4913907" cy="3094487"/>
          </a:xfrm>
          <a:prstGeom prst="rect">
            <a:avLst/>
          </a:prstGeom>
          <a:noFill/>
          <a:ln w="28575" cap="rnd" cmpd="sng">
            <a:solidFill>
              <a:srgbClr val="10096D"/>
            </a:solidFill>
            <a:prstDash val="solid"/>
            <a:miter lim="800000"/>
          </a:ln>
        </p:spPr>
        <p:txBody>
          <a:bodyPr wrap="square" lIns="252000" tIns="108000" rIns="180000" bIns="0" rtlCol="0" anchor="t" anchorCtr="1">
            <a:spAutoFit/>
          </a:bodyPr>
          <a:lstStyle/>
          <a:p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Различие понимания бессознательного в философии </a:t>
            </a:r>
            <a:r>
              <a:rPr lang="ru-RU" sz="4400" b="1" dirty="0" err="1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З.Фрейда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и </a:t>
            </a:r>
            <a:r>
              <a:rPr lang="ru-RU" sz="4400" b="1" dirty="0" err="1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В.Франкла</a:t>
            </a:r>
            <a:endParaRPr lang="ru-RU" sz="4400" b="1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99582" y="5017507"/>
            <a:ext cx="4898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spc="300" dirty="0" err="1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Посадскова</a:t>
            </a:r>
            <a:r>
              <a:rPr lang="ru-RU" sz="2400" spc="3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Анастасия 9 «В»</a:t>
            </a:r>
            <a:br>
              <a:rPr lang="ru-RU" sz="2400" spc="3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400" spc="3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Руководитель:</a:t>
            </a:r>
            <a:r>
              <a:rPr lang="ru-RU" sz="2400" i="1" spc="3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2400" spc="3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к.ф.н. </a:t>
            </a:r>
            <a:r>
              <a:rPr lang="ru-RU" sz="2400" spc="300" dirty="0" err="1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Гутлин</a:t>
            </a:r>
            <a:r>
              <a:rPr lang="ru-RU" sz="2400" spc="3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М.Н.</a:t>
            </a:r>
          </a:p>
          <a:p>
            <a:pPr algn="r"/>
            <a:r>
              <a:rPr lang="ru-RU" sz="2400" spc="3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Рецензент: Фалько А.П.</a:t>
            </a:r>
          </a:p>
        </p:txBody>
      </p:sp>
    </p:spTree>
    <p:extLst>
      <p:ext uri="{BB962C8B-B14F-4D97-AF65-F5344CB8AC3E}">
        <p14:creationId xmlns:p14="http://schemas.microsoft.com/office/powerpoint/2010/main" val="9402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2983" y="486816"/>
            <a:ext cx="8253452" cy="1569660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lIns="144000" rIns="72000" rtlCol="0" anchor="ctr" anchorCtr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Проблема</a:t>
            </a:r>
            <a:r>
              <a:rPr lang="ru-RU" sz="24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: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Condensed" panose="020B0502040204020203" pitchFamily="34" charset="0"/>
              </a:rPr>
              <a:t>Бессознательное имеет много интерпретаций и значений, которые довольно сложно понять человеку. Поэтому часто бессознательные действия просто не замечаются, хотя это может быть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Condensed" panose="020B0502040204020203" pitchFamily="34" charset="0"/>
              </a:rPr>
              <a:t>признаком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Condensed" panose="020B0502040204020203" pitchFamily="34" charset="0"/>
              </a:rPr>
              <a:t>серьезной психологической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Condensed" panose="020B0502040204020203" pitchFamily="34" charset="0"/>
              </a:rPr>
              <a:t>травмы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6743" y="2515123"/>
            <a:ext cx="5160395" cy="1603104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lIns="0" tIns="216000" rIns="216000" bIns="0" rtlCol="0" anchor="ctr">
            <a:spAutoFit/>
          </a:bodyPr>
          <a:lstStyle/>
          <a:p>
            <a:pPr algn="r"/>
            <a:r>
              <a:rPr lang="ru-RU" sz="24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Цель: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изучить бессознательное в представлениях З. Фрейда и В.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Франкла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и выявить разнообразность их подходов</a:t>
            </a:r>
          </a:p>
          <a:p>
            <a:endParaRPr lang="ru-RU" dirty="0">
              <a:solidFill>
                <a:srgbClr val="10096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91" y="4658915"/>
            <a:ext cx="7323154" cy="1513679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Актуальность работы: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Condensed" panose="020B0502040204020203" pitchFamily="34" charset="0"/>
              </a:rPr>
              <a:t>Бессознательность часто понимается отрицательно. Своей работой я хочу объяснить истинную суть бессознательности человеческого поведения для людей, которые не имеют представления об этом процессе человеческого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hnschrift Condensed" panose="020B0502040204020203" pitchFamily="34" charset="0"/>
              </a:rPr>
              <a:t>мозга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2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343" y="1771457"/>
            <a:ext cx="4039263" cy="830997"/>
          </a:xfrm>
          <a:prstGeom prst="rect">
            <a:avLst/>
          </a:prstGeom>
          <a:noFill/>
          <a:ln w="38100" cmpd="dbl">
            <a:solidFill>
              <a:srgbClr val="10096D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Объект исследования:</a:t>
            </a:r>
            <a:r>
              <a:rPr lang="ru-RU" sz="24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сущность бессознательного в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философии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343" y="3224613"/>
            <a:ext cx="4079019" cy="1200329"/>
          </a:xfrm>
          <a:prstGeom prst="rect">
            <a:avLst/>
          </a:prstGeom>
          <a:noFill/>
          <a:ln w="38100" cmpd="dbl">
            <a:solidFill>
              <a:srgbClr val="10096D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Предмет исследования:</a:t>
            </a:r>
            <a:r>
              <a:rPr lang="ru-RU" sz="24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изменения в понимании бессознательного от Фрейда к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Франклу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2255" y="1771457"/>
            <a:ext cx="3864334" cy="2677656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Задачи</a:t>
            </a:r>
            <a:r>
              <a:rPr lang="ru-RU" sz="24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Изучить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и осветить мнение авторов о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бессознательном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Сравнить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точки зрения этих философов на бессознательное  </a:t>
            </a:r>
            <a:endParaRPr lang="ru-RU" sz="2400" dirty="0" smtClean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Выявить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противоположность в подходах Фрейда и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</a:t>
            </a:r>
            <a:r>
              <a:rPr lang="ru-RU" sz="2400" dirty="0" err="1" smtClean="0">
                <a:latin typeface="Bahnschrift Condensed" panose="020B0502040204020203" pitchFamily="34" charset="0"/>
              </a:rPr>
              <a:t>кла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341832" y="2186955"/>
            <a:ext cx="5725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0378" y="2186955"/>
            <a:ext cx="0" cy="16378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1832" y="3824777"/>
            <a:ext cx="5725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3541" y="239283"/>
            <a:ext cx="7939042" cy="1692068"/>
          </a:xfrm>
          <a:ln w="28575">
            <a:solidFill>
              <a:srgbClr val="10096D"/>
            </a:solidFill>
          </a:ln>
        </p:spPr>
        <p:txBody>
          <a:bodyPr lIns="0" tIns="0" rIns="0" bIns="0">
            <a:normAutofit/>
          </a:bodyPr>
          <a:lstStyle/>
          <a:p>
            <a:pPr algn="ctr" fontAlgn="base"/>
            <a:r>
              <a:rPr lang="ru-RU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ГЛАВА 1  </a:t>
            </a:r>
            <a:br>
              <a:rPr lang="ru-RU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«БЕССОЗНАТЕЛЬНОЕ </a:t>
            </a:r>
            <a:r>
              <a:rPr lang="ru-RU" sz="3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В ФИЛОСОФИИ И ЕГО ИНТЕРПРИТАЦИИ ЗИГМУНДОМ ФРЕЙДОМ И ВИКТОРОМ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ФРАНКЛОМ»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012" y="2620281"/>
            <a:ext cx="5452217" cy="3847207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rtlCol="0" anchor="ctr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Зигмунд Фрейд:</a:t>
            </a:r>
          </a:p>
          <a:p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П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олагал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, что бессознательные действия связаны с неврозами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человека, которые в свою очередь связаны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 психологической травмой, полученной во время какого-то шокирующего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события.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В представление Фрейда,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эта травма чаще всего проявляется во сне, то есть в наиболее бессознательным действие, по мнению Фрейда.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Согласно учению Фрейда, поведение человека в основе своей эгоистично, определяется животными потребностями и влечениями, прежде всего сексуальными и агрессивными. 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2793" y="2273181"/>
            <a:ext cx="5734229" cy="4524315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Виктор </a:t>
            </a:r>
            <a:r>
              <a:rPr lang="ru-RU" sz="2400" dirty="0" err="1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Франкл</a:t>
            </a:r>
            <a:r>
              <a:rPr lang="ru-RU" sz="24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: </a:t>
            </a:r>
          </a:p>
          <a:p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Выдвинул гипотезу, что причиной психических фрустраций может быть подавленное стремление (воля) к смыслу. По мнению </a:t>
            </a:r>
            <a:r>
              <a:rPr lang="ru-RU" sz="2200" dirty="0" err="1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Франкла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, существует  духовность, неосознаваемый характер которой заключается в отсутствии рефлексивного </a:t>
            </a:r>
            <a:r>
              <a:rPr lang="ru-RU" sz="2200" dirty="0" err="1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самоосознания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при сохранении самопознания человеческого бытия, м</a:t>
            </a:r>
            <a:r>
              <a:rPr lang="ru-RU" sz="2200" dirty="0" smtClean="0">
                <a:latin typeface="Bahnschrift Condensed" panose="020B0502040204020203" pitchFamily="34" charset="0"/>
              </a:rPr>
              <a:t>ы знаем и признаем и духовное бессознательное, не связанное с влечениями, видя в нем несущую основу всей сознательной духовности. По его мнению, совесть – глубина бессознательного, ведь истинные решения в жизни человека всегда </a:t>
            </a:r>
            <a:r>
              <a:rPr lang="ru-RU" sz="2200" dirty="0" err="1" smtClean="0">
                <a:latin typeface="Bahnschrift Condensed" panose="020B0502040204020203" pitchFamily="34" charset="0"/>
              </a:rPr>
              <a:t>неосознанны</a:t>
            </a:r>
            <a:r>
              <a:rPr lang="ru-RU" sz="2200" dirty="0" smtClean="0">
                <a:latin typeface="Bahnschrift Condensed" panose="020B0502040204020203" pitchFamily="34" charset="0"/>
              </a:rPr>
              <a:t>, а истоки совести восходят к бессознательному.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9534" y="74569"/>
            <a:ext cx="7901298" cy="1258576"/>
          </a:xfrm>
          <a:ln w="28575">
            <a:solidFill>
              <a:srgbClr val="10096D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ГЛАВА 2 </a:t>
            </a:r>
            <a:r>
              <a:rPr lang="ru-RU" sz="3200" dirty="0">
                <a:latin typeface="Bahnschrift Condensed" panose="020B0502040204020203" pitchFamily="34" charset="0"/>
              </a:rPr>
              <a:t/>
            </a:r>
            <a:br>
              <a:rPr lang="ru-RU" sz="3200" dirty="0">
                <a:latin typeface="Bahnschrift Condensed" panose="020B0502040204020203" pitchFamily="34" charset="0"/>
              </a:rPr>
            </a:br>
            <a:r>
              <a:rPr lang="ru-RU" sz="3200" dirty="0">
                <a:latin typeface="Bahnschrift Condensed" panose="020B0502040204020203" pitchFamily="34" charset="0"/>
              </a:rPr>
              <a:t>КРИТИКИ ОБ ИНТЕРПРИТАЦИЯХ З. ФРЕЙДА И В. ФРАНКЛА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66" y="1486969"/>
            <a:ext cx="6922093" cy="5170646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Р.К. </a:t>
            </a:r>
            <a:r>
              <a:rPr lang="ru-RU" sz="2200" b="1" dirty="0" err="1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Баландин</a:t>
            </a:r>
            <a:r>
              <a:rPr lang="ru-RU" sz="22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 о Фрейде: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Эдипов комплекс</a:t>
            </a:r>
          </a:p>
          <a:p>
            <a:r>
              <a:rPr lang="ru-RU" sz="2200" dirty="0" smtClean="0">
                <a:latin typeface="Bahnschrift Condensed" panose="020B0502040204020203" pitchFamily="34" charset="0"/>
              </a:rPr>
              <a:t>«</a:t>
            </a:r>
            <a:r>
              <a:rPr lang="ru-RU" sz="2200" dirty="0">
                <a:latin typeface="Bahnschrift Condensed" panose="020B0502040204020203" pitchFamily="34" charset="0"/>
              </a:rPr>
              <a:t>Складывается парадоксальная ситуация. Приписав виртуальному «</a:t>
            </a:r>
            <a:r>
              <a:rPr lang="ru-RU" sz="2200" dirty="0" err="1">
                <a:latin typeface="Bahnschrift Condensed" panose="020B0502040204020203" pitchFamily="34" charset="0"/>
              </a:rPr>
              <a:t>общечеловеку</a:t>
            </a:r>
            <a:r>
              <a:rPr lang="ru-RU" sz="2200" dirty="0">
                <a:latin typeface="Bahnschrift Condensed" panose="020B0502040204020203" pitchFamily="34" charset="0"/>
              </a:rPr>
              <a:t>» сексуальную страсть к матери и ревность к отцу, Фрейд не испытывает ни тени сомнений, а тем более своей вины за настойчивое внушение читателю этих противоестественных – с позиций здравого смысла и традиционной нравственности – чувств.»</a:t>
            </a:r>
            <a:endParaRPr lang="ru-RU" sz="2200" dirty="0" smtClean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Символика сновидений</a:t>
            </a:r>
          </a:p>
          <a:p>
            <a:r>
              <a:rPr lang="ru-RU" sz="2200" dirty="0" smtClean="0">
                <a:latin typeface="Bahnschrift Condensed" panose="020B0502040204020203" pitchFamily="34" charset="0"/>
              </a:rPr>
              <a:t>«Порой </a:t>
            </a:r>
            <a:r>
              <a:rPr lang="ru-RU" sz="2200" dirty="0">
                <a:latin typeface="Bahnschrift Condensed" panose="020B0502040204020203" pitchFamily="34" charset="0"/>
              </a:rPr>
              <a:t>мимолётные мысли, мелькнувшие во время бодрствования и забытые, во сне всплывают из подсознания в виде образов и сюжетов, которые иногда бывают </a:t>
            </a:r>
            <a:r>
              <a:rPr lang="ru-RU" sz="2200" dirty="0" smtClean="0">
                <a:latin typeface="Bahnschrift Condensed" panose="020B0502040204020203" pitchFamily="34" charset="0"/>
              </a:rPr>
              <a:t>вещими. Стремясь </a:t>
            </a:r>
            <a:r>
              <a:rPr lang="ru-RU" sz="2200" dirty="0">
                <a:latin typeface="Bahnschrift Condensed" panose="020B0502040204020203" pitchFamily="34" charset="0"/>
              </a:rPr>
              <a:t>всеми средствами доказывать верность своих теоретических схем, Зигмунд Фрейд упустил из вида разнообразие смыслов (а то и бессмыслицы). Их может нам подсказывать мозг во время сна. И они, эти смыслы, редко связаны с подавленным либидо</a:t>
            </a:r>
            <a:r>
              <a:rPr lang="ru-RU" sz="2200" dirty="0" smtClean="0">
                <a:latin typeface="Bahnschrift Condensed" panose="020B0502040204020203" pitchFamily="34" charset="0"/>
              </a:rPr>
              <a:t>.</a:t>
            </a:r>
            <a:endParaRPr lang="ru-RU" sz="2200" dirty="0">
              <a:latin typeface="Bahnschrift Condensed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55380" y="1486969"/>
            <a:ext cx="4868254" cy="5170646"/>
          </a:xfrm>
          <a:prstGeom prst="rect">
            <a:avLst/>
          </a:prstGeom>
          <a:noFill/>
          <a:ln w="28575">
            <a:solidFill>
              <a:srgbClr val="10096D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В.Н</a:t>
            </a:r>
            <a:r>
              <a:rPr lang="ru-RU" sz="22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. Тетерин </a:t>
            </a:r>
            <a:r>
              <a:rPr lang="ru-RU" sz="22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о </a:t>
            </a:r>
            <a:r>
              <a:rPr lang="ru-RU" sz="2200" b="1" dirty="0" err="1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Франкле</a:t>
            </a:r>
            <a:r>
              <a:rPr lang="ru-RU" sz="22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:</a:t>
            </a:r>
          </a:p>
          <a:p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«Выводы, к которым приходили сами экзистенциалисты,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Франкла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не устраивали: они не могли служить фундаментом для жизнеутверждающего мировоззрения. Действительно, если подлинной сущностью человеческого бытия считается страх, порождающий бегство в мир иллюзорных ценностей, то ни о каком жизнеутверждающем начале говорить не приходится. А без этого бороться с рациональным суицидом практически невозможно. Вот почему </a:t>
            </a:r>
            <a:r>
              <a:rPr lang="ru-RU" sz="2200" dirty="0" err="1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Франкл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предложил подвергнуть экзистенциальному </a:t>
            </a:r>
          </a:p>
          <a:p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анализу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не сознание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индивида, </a:t>
            </a: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а переживания самого обычного 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человека.»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751034" cy="1325563"/>
          </a:xfrm>
          <a:ln w="28575">
            <a:solidFill>
              <a:srgbClr val="10096D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Заключение:</a:t>
            </a:r>
            <a:endParaRPr lang="ru-RU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3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Э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ти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философы в своей работе используют два крайне разных подхода. Фрейд применяет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профанирующий подход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, то есть преобразование сложного устройства психики человека к простейшим инстинктам, а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Франкл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сублимирующий или возвышающий подход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, то есть такой подход, в котором простейшие инстинкты ведут человека к открытию смыслов жизни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Bahnschrift Condensed" panose="020B0502040204020203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На </a:t>
            </a:r>
            <a:r>
              <a:rPr lang="ru-RU" sz="2400" dirty="0">
                <a:latin typeface="Bahnschrift Condensed" panose="020B0502040204020203" pitchFamily="34" charset="0"/>
              </a:rPr>
              <a:t>протяжении жизни оба этих философа изучали вопрос бессознательного очень тщательно и благодаря их исследованиям появился существующий психоанализ для бессознательной части мозга человека. Несмотря на то, что они рассматривали бессознательное с разных точек зрения и придавали ей разные окраски, это не стало поводом для конфликта, а послужило двигателем прогресса. Так как они рассматривали этот вопрос с разных сторон, то бессознательность получила много интерпретаций, поэтому и психология человека начала восприниматься по-разному. Их разные отношения смогли обеспечить человечество материалом, который можно использовать при абсолютно разных ситуациях. Именно поэтому их вклад в развитие мировой психотерапии незаменим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923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599" y="271119"/>
            <a:ext cx="3274108" cy="1325563"/>
          </a:xfrm>
          <a:ln w="28575">
            <a:solidFill>
              <a:srgbClr val="10096D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БИБЛИОГРАФИЯ:</a:t>
            </a:r>
            <a:endParaRPr lang="ru-RU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599" y="2023972"/>
            <a:ext cx="10515600" cy="4975033"/>
          </a:xfrm>
        </p:spPr>
        <p:txBody>
          <a:bodyPr>
            <a:normAutofit fontScale="47500" lnSpcReduction="20000"/>
          </a:bodyPr>
          <a:lstStyle/>
          <a:p>
            <a:pPr lvl="0" fontAlgn="base"/>
            <a:r>
              <a:rPr lang="ru-RU" sz="4600" dirty="0" smtClean="0">
                <a:latin typeface="Bahnschrift Condensed" panose="020B0502040204020203" pitchFamily="34" charset="0"/>
              </a:rPr>
              <a:t>Виктор </a:t>
            </a:r>
            <a:r>
              <a:rPr lang="ru-RU" sz="4600" dirty="0" err="1">
                <a:latin typeface="Bahnschrift Condensed" panose="020B0502040204020203" pitchFamily="34" charset="0"/>
              </a:rPr>
              <a:t>Франкл</a:t>
            </a:r>
            <a:r>
              <a:rPr lang="ru-RU" sz="4600" dirty="0">
                <a:latin typeface="Bahnschrift Condensed" panose="020B0502040204020203" pitchFamily="34" charset="0"/>
              </a:rPr>
              <a:t>, Человек в поисках смысла, Москва, Прогресс, 1990 г.</a:t>
            </a:r>
          </a:p>
          <a:p>
            <a:pPr lvl="0" fontAlgn="base"/>
            <a:r>
              <a:rPr lang="ru-RU" sz="4600" dirty="0">
                <a:latin typeface="Bahnschrift Condensed" panose="020B0502040204020203" pitchFamily="34" charset="0"/>
              </a:rPr>
              <a:t>Зигмунд Фрейд, Введение в психоанализ, Лекции 1-35 </a:t>
            </a:r>
            <a:r>
              <a:rPr lang="en-US" sz="4600" i="1" dirty="0">
                <a:latin typeface="Bahnschrift Condensed" panose="020B0502040204020203" pitchFamily="34" charset="0"/>
              </a:rPr>
              <a:t>www</a:t>
            </a:r>
            <a:r>
              <a:rPr lang="ru-RU" sz="4600" i="1" dirty="0">
                <a:latin typeface="Bahnschrift Condensed" panose="020B0502040204020203" pitchFamily="34" charset="0"/>
              </a:rPr>
              <a:t>.</a:t>
            </a:r>
            <a:r>
              <a:rPr lang="en-US" sz="4600" i="1" dirty="0" err="1">
                <a:latin typeface="Bahnschrift Condensed" panose="020B0502040204020203" pitchFamily="34" charset="0"/>
              </a:rPr>
              <a:t>koob</a:t>
            </a:r>
            <a:r>
              <a:rPr lang="ru-RU" sz="4600" i="1" dirty="0">
                <a:latin typeface="Bahnschrift Condensed" panose="020B0502040204020203" pitchFamily="34" charset="0"/>
              </a:rPr>
              <a:t>.</a:t>
            </a:r>
            <a:r>
              <a:rPr lang="en-US" sz="4600" i="1" dirty="0" err="1">
                <a:latin typeface="Bahnschrift Condensed" panose="020B0502040204020203" pitchFamily="34" charset="0"/>
              </a:rPr>
              <a:t>ru</a:t>
            </a:r>
            <a:endParaRPr lang="ru-RU" sz="4600" dirty="0">
              <a:latin typeface="Bahnschrift Condensed" panose="020B0502040204020203" pitchFamily="34" charset="0"/>
            </a:endParaRPr>
          </a:p>
          <a:p>
            <a:pPr lvl="0" fontAlgn="base"/>
            <a:r>
              <a:rPr lang="ru-RU" sz="4600" dirty="0">
                <a:latin typeface="Bahnschrift Condensed" panose="020B0502040204020203" pitchFamily="34" charset="0"/>
              </a:rPr>
              <a:t>«Тупики психоанализа. Роковая ошибка Фрейда / Р.К. </a:t>
            </a:r>
            <a:r>
              <a:rPr lang="ru-RU" sz="4600" dirty="0" err="1">
                <a:latin typeface="Bahnschrift Condensed" panose="020B0502040204020203" pitchFamily="34" charset="0"/>
              </a:rPr>
              <a:t>Баландин</a:t>
            </a:r>
            <a:r>
              <a:rPr lang="ru-RU" sz="4600" dirty="0">
                <a:latin typeface="Bahnschrift Condensed" panose="020B0502040204020203" pitchFamily="34" charset="0"/>
              </a:rPr>
              <a:t>.»: Вече; Москва; 2014</a:t>
            </a:r>
          </a:p>
          <a:p>
            <a:pPr lvl="0" fontAlgn="base"/>
            <a:r>
              <a:rPr lang="ru-RU" sz="4600" dirty="0">
                <a:latin typeface="Bahnschrift Condensed" panose="020B0502040204020203" pitchFamily="34" charset="0"/>
              </a:rPr>
              <a:t>Виктор Николаевич Тетерин «Ценности и смыслы Виктора </a:t>
            </a:r>
            <a:r>
              <a:rPr lang="ru-RU" sz="4600" dirty="0" err="1">
                <a:latin typeface="Bahnschrift Condensed" panose="020B0502040204020203" pitchFamily="34" charset="0"/>
              </a:rPr>
              <a:t>Франкла</a:t>
            </a:r>
            <a:r>
              <a:rPr lang="ru-RU" sz="4600" dirty="0">
                <a:latin typeface="Bahnschrift Condensed" panose="020B0502040204020203" pitchFamily="34" charset="0"/>
              </a:rPr>
              <a:t>» </a:t>
            </a:r>
            <a:r>
              <a:rPr lang="ru-RU" sz="4600" u="sng" dirty="0">
                <a:latin typeface="Bahnschrift Condensed" panose="020B0502040204020203" pitchFamily="34" charset="0"/>
                <a:hlinkClick r:id="rId2"/>
              </a:rPr>
              <a:t>https://cyberleninka.ru/article/n/predstavlenie-o-tsennostyah-v-uchenii-v-frankla/viewer</a:t>
            </a:r>
            <a:r>
              <a:rPr lang="ru-RU" sz="4600" dirty="0">
                <a:latin typeface="Bahnschrift Condensed" panose="020B0502040204020203" pitchFamily="34" charset="0"/>
              </a:rPr>
              <a:t> </a:t>
            </a:r>
          </a:p>
          <a:p>
            <a:pPr lvl="0" fontAlgn="base"/>
            <a:r>
              <a:rPr lang="ru-RU" sz="4600" dirty="0">
                <a:latin typeface="Bahnschrift Condensed" panose="020B0502040204020203" pitchFamily="34" charset="0"/>
              </a:rPr>
              <a:t>Психоанализ. Популярная энциклопедия / Сост., науч. ред. П.С. Гуревич. - М.: Олимп; ООО «Фирма «Издательство АСТ», 1998. -г 592 с.</a:t>
            </a:r>
          </a:p>
          <a:p>
            <a:pPr lvl="0" fontAlgn="base"/>
            <a:r>
              <a:rPr lang="ru-RU" sz="4600" dirty="0" err="1">
                <a:latin typeface="Bahnschrift Condensed" panose="020B0502040204020203" pitchFamily="34" charset="0"/>
              </a:rPr>
              <a:t>Франкл</a:t>
            </a:r>
            <a:r>
              <a:rPr lang="ru-RU" sz="4600" dirty="0">
                <a:latin typeface="Bahnschrift Condensed" panose="020B0502040204020203" pitchFamily="34" charset="0"/>
              </a:rPr>
              <a:t> В. Воля к смыслу/Пер. с англ. — М.: Апрель-Пресс, Изд-во ЭКСМО-Пресс, 2000. — 368 с.</a:t>
            </a:r>
          </a:p>
          <a:p>
            <a:pPr lvl="0" fontAlgn="base"/>
            <a:r>
              <a:rPr lang="ru-RU" sz="4600" dirty="0">
                <a:latin typeface="Bahnschrift Condensed" panose="020B0502040204020203" pitchFamily="34" charset="0"/>
              </a:rPr>
              <a:t>  Виктор </a:t>
            </a:r>
            <a:r>
              <a:rPr lang="ru-RU" sz="4600" dirty="0" err="1">
                <a:latin typeface="Bahnschrift Condensed" panose="020B0502040204020203" pitchFamily="34" charset="0"/>
              </a:rPr>
              <a:t>Франкл</a:t>
            </a:r>
            <a:r>
              <a:rPr lang="ru-RU" sz="4600" dirty="0">
                <a:latin typeface="Bahnschrift Condensed" panose="020B0502040204020203" pitchFamily="34" charset="0"/>
              </a:rPr>
              <a:t>, Поиск смысла жизни и </a:t>
            </a:r>
            <a:r>
              <a:rPr lang="ru-RU" sz="4600" dirty="0" err="1">
                <a:latin typeface="Bahnschrift Condensed" panose="020B0502040204020203" pitchFamily="34" charset="0"/>
              </a:rPr>
              <a:t>логотерапия</a:t>
            </a:r>
            <a:r>
              <a:rPr lang="ru-RU" sz="4600" dirty="0">
                <a:latin typeface="Bahnschrift Condensed" panose="020B0502040204020203" pitchFamily="34" charset="0"/>
              </a:rPr>
              <a:t>, </a:t>
            </a:r>
            <a:r>
              <a:rPr lang="ru-RU" sz="4600" dirty="0" err="1">
                <a:latin typeface="Bahnschrift Condensed" panose="020B0502040204020203" pitchFamily="34" charset="0"/>
              </a:rPr>
              <a:t>Стр</a:t>
            </a:r>
            <a:r>
              <a:rPr lang="ru-RU" sz="4600" dirty="0">
                <a:latin typeface="Bahnschrift Condensed" panose="020B0502040204020203" pitchFamily="34" charset="0"/>
              </a:rPr>
              <a:t> 1, Смысл страдания </a:t>
            </a:r>
            <a:r>
              <a:rPr lang="ru-RU" sz="4600" u="sng" dirty="0">
                <a:latin typeface="Bahnschrift Condensed" panose="020B0502040204020203" pitchFamily="34" charset="0"/>
                <a:hlinkClick r:id="rId3"/>
              </a:rPr>
              <a:t>https://www.psichology.vuzlib.su/book_o508_page_5.html</a:t>
            </a:r>
            <a:endParaRPr lang="ru-RU" sz="4600" dirty="0">
              <a:latin typeface="Bahnschrift Condensed" panose="020B0502040204020203" pitchFamily="34" charset="0"/>
            </a:endParaRPr>
          </a:p>
          <a:p>
            <a:pPr lvl="0"/>
            <a:r>
              <a:rPr lang="ru-RU" sz="4600" dirty="0">
                <a:latin typeface="Bahnschrift Condensed" panose="020B0502040204020203" pitchFamily="34" charset="0"/>
              </a:rPr>
              <a:t>Зигмунд Фрейд, Введение в психоанализ, 2 часть цикл лекций «Сновидения» (1915—1916), пер. с нем. Г. В. Барышниковой — Москва : Издательство АСТ</a:t>
            </a:r>
          </a:p>
          <a:p>
            <a:pPr lvl="0"/>
            <a:r>
              <a:rPr lang="ru-RU" sz="4600" dirty="0">
                <a:latin typeface="Bahnschrift Condensed" panose="020B0502040204020203" pitchFamily="34" charset="0"/>
              </a:rPr>
              <a:t>Зигмунд Фрейд, Сказание о царе Эдипе и Эдипов комплекс </a:t>
            </a:r>
            <a:r>
              <a:rPr lang="ru-RU" sz="5100" dirty="0">
                <a:latin typeface="Bahnschrift Condensed" panose="020B0502040204020203" pitchFamily="34" charset="0"/>
              </a:rPr>
              <a:t>https://studwood.ru/1540150/psihologiya/skazanie_tsare_edipe_edipov_kompleks_zfreyd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521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849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Bahnschrift Condensed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ГЛАВА 1   «БЕССОЗНАТЕЛЬНОЕ В ФИЛОСОФИИ И ЕГО ИНТЕРПРИТАЦИИ ЗИГМУНДОМ ФРЕЙДОМ И ВИКТОРОМ ФРАНКЛОМ»</vt:lpstr>
      <vt:lpstr>ГЛАВА 2  КРИТИКИ ОБ ИНТЕРПРИТАЦИЯХ З. ФРЕЙДА И В. ФРАНКЛА</vt:lpstr>
      <vt:lpstr>Заключение:</vt:lpstr>
      <vt:lpstr>БИБЛИОГРАФИЯ: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Различие понимания бессознательного в философии З.Фрейда и В.Франкла</dc:title>
  <dc:creator>faceof thegod</dc:creator>
  <cp:lastModifiedBy>faceof thegod</cp:lastModifiedBy>
  <cp:revision>23</cp:revision>
  <dcterms:created xsi:type="dcterms:W3CDTF">2020-04-18T21:36:47Z</dcterms:created>
  <dcterms:modified xsi:type="dcterms:W3CDTF">2020-04-20T17:08:13Z</dcterms:modified>
</cp:coreProperties>
</file>