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Proxima Nova" charset="0"/>
      <p:regular r:id="rId16"/>
      <p:bold r:id="rId17"/>
      <p:italic r:id="rId18"/>
      <p:boldItalic r:id="rId19"/>
    </p:embeddedFont>
    <p:embeddedFont>
      <p:font typeface="Alfa Slab One" charset="0"/>
      <p:regular r:id="rId20"/>
    </p:embeddedFon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Roboto Slab" pitchFamily="2" charset="0"/>
      <p:regular r:id="rId25"/>
      <p:bold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F7C96EC-B661-4561-A48D-3FBB0A5E84C0}">
  <a:tblStyle styleId="{DF7C96EC-B661-4561-A48D-3FBB0A5E84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ABD4F5E-D9B0-4061-8732-2DF4AE58753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 snapToGrid="0">
      <p:cViewPr>
        <p:scale>
          <a:sx n="152" d="100"/>
          <a:sy n="152" d="100"/>
        </p:scale>
        <p:origin x="-360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69062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19158dd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19158dd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ecf2f5ed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ecf2f5ed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19158dd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019158dd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cec1f110686cb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cec1f110686cb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019158dd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019158dd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2a105889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2a105889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019158dd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019158dd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8c14bc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8c14bc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019158dd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019158dd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19158dd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019158dd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2a105889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2a105889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019158dd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019158dd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1632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0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hyperlink" Target="https://livescience.ru/%D0%A1%D1%82%D0%B0%D1%82%D1%8C%D0%B8:%D0%98%D0%B7%D1%83%D1%87%D0%B5%D0%BD%D0%B8%D0%B5-%D0%B0%D1%81%D0%B8%D0%BC%D0%BC%D0%B5%D1%82%D1%80%D0%B8%D0%B8-%D0%BB%D0%B8%D1%81%D1%82%D1%8C%D0%B5%D0%B2-%D0%B1%D0%B5%D1%80%D0%B5%D0%B7%D1%8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72912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dirty="0">
                <a:latin typeface="Verdana"/>
                <a:ea typeface="Verdana"/>
                <a:cs typeface="Verdana"/>
                <a:sym typeface="Verdana"/>
              </a:rPr>
              <a:t>Исследование проявления асимметрии листа березы в онтогенезе </a:t>
            </a:r>
            <a:endParaRPr sz="40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84575" y="2819728"/>
            <a:ext cx="8520600" cy="1806900"/>
          </a:xfrm>
          <a:prstGeom prst="rect">
            <a:avLst/>
          </a:prstGeom>
        </p:spPr>
        <p:txBody>
          <a:bodyPr spcFirstLastPara="1" wrap="square" lIns="90000" tIns="91425" rIns="55550" bIns="91425" anchor="t" anchorCtr="0">
            <a:noAutofit/>
          </a:bodyPr>
          <a:lstStyle/>
          <a:p>
            <a:pPr marL="0" marR="8890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3"/>
    </mc:Choice>
    <mc:Fallback xmlns="">
      <p:transition spd="slow" advTm="60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latin typeface="Verdana"/>
                <a:ea typeface="Verdana"/>
                <a:cs typeface="Verdana"/>
                <a:sym typeface="Verdana"/>
              </a:rPr>
              <a:t>Результаты 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6" name="Google Shape;116;p22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50190"/>
            <a:ext cx="4730676" cy="292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 title="Диаграмма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4675" y="1450200"/>
            <a:ext cx="4730676" cy="29251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29"/>
    </mc:Choice>
    <mc:Fallback xmlns="">
      <p:transition spd="slow" advTm="3892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p23"/>
          <p:cNvGraphicFramePr/>
          <p:nvPr>
            <p:extLst>
              <p:ext uri="{D42A27DB-BD31-4B8C-83A1-F6EECF244321}">
                <p14:modId xmlns:p14="http://schemas.microsoft.com/office/powerpoint/2010/main" val="4161669267"/>
              </p:ext>
            </p:extLst>
          </p:nvPr>
        </p:nvGraphicFramePr>
        <p:xfrm>
          <a:off x="2709590" y="3351706"/>
          <a:ext cx="3371850" cy="1249680"/>
        </p:xfrm>
        <a:graphic>
          <a:graphicData uri="http://schemas.openxmlformats.org/drawingml/2006/table">
            <a:tbl>
              <a:tblPr>
                <a:noFill/>
                <a:tableStyleId>{DF7C96EC-B661-4561-A48D-3FBB0A5E84C0}</a:tableStyleId>
              </a:tblPr>
              <a:tblGrid>
                <a:gridCol w="1079533"/>
                <a:gridCol w="1215992"/>
                <a:gridCol w="1076325"/>
              </a:tblGrid>
              <a:tr h="38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Times New Roman"/>
                        </a:rPr>
                        <a:t>№ 2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Times New Roman"/>
                      </a:endParaRPr>
                    </a:p>
                  </a:txBody>
                  <a:tcPr marL="25400" marR="25400" marT="25400" marB="254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Times New Roman"/>
                        </a:rPr>
                        <a:t>Маленькие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Times New Roman"/>
                      </a:endParaRPr>
                    </a:p>
                  </a:txBody>
                  <a:tcPr marL="25400" marR="25400" marT="25400" marB="254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Times New Roman"/>
                        </a:rPr>
                        <a:t>Большие</a:t>
                      </a:r>
                      <a:endParaRPr sz="160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Times New Roman"/>
                      </a:endParaRPr>
                    </a:p>
                  </a:txBody>
                  <a:tcPr marL="25400" marR="25400" marT="25400" marB="254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8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Times New Roman"/>
                        </a:rPr>
                        <a:t>Июнь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Times New Roman"/>
                      </a:endParaRPr>
                    </a:p>
                  </a:txBody>
                  <a:tcPr marL="25400" marR="25400" marT="25400" marB="254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Times New Roman"/>
                        </a:rPr>
                        <a:t>5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Times New Roman"/>
                      </a:endParaRPr>
                    </a:p>
                  </a:txBody>
                  <a:tcPr marL="25400" marR="25400" marT="25400" marB="254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Times New Roman"/>
                        </a:rPr>
                        <a:t>2</a:t>
                      </a:r>
                      <a:endParaRPr sz="160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Times New Roman"/>
                      </a:endParaRPr>
                    </a:p>
                  </a:txBody>
                  <a:tcPr marL="25400" marR="25400" marT="25400" marB="254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3805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Times New Roman"/>
                        </a:rPr>
                        <a:t>Сентябрь</a:t>
                      </a:r>
                      <a:endParaRPr sz="160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Times New Roman"/>
                      </a:endParaRPr>
                    </a:p>
                  </a:txBody>
                  <a:tcPr marL="25400" marR="25400" marT="25400" marB="254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Times New Roman"/>
                        </a:rPr>
                        <a:t>–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Times New Roman"/>
                      </a:endParaRPr>
                    </a:p>
                  </a:txBody>
                  <a:tcPr marL="25400" marR="25400" marT="25400" marB="254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Times New Roman"/>
                        </a:rPr>
                        <a:t>2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Times New Roman"/>
                      </a:endParaRPr>
                    </a:p>
                  </a:txBody>
                  <a:tcPr marL="25400" marR="25400" marT="25400" marB="254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292911" y="7550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Verdana"/>
                <a:ea typeface="Verdana"/>
                <a:cs typeface="Verdana"/>
                <a:sym typeface="Verdana"/>
              </a:rPr>
              <a:t>Результаты. Сравнение баллов состояния </a:t>
            </a:r>
            <a:r>
              <a:rPr lang="ru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24" name="Google Shape;124;p23"/>
          <p:cNvGraphicFramePr/>
          <p:nvPr>
            <p:extLst>
              <p:ext uri="{D42A27DB-BD31-4B8C-83A1-F6EECF244321}">
                <p14:modId xmlns:p14="http://schemas.microsoft.com/office/powerpoint/2010/main" val="547796849"/>
              </p:ext>
            </p:extLst>
          </p:nvPr>
        </p:nvGraphicFramePr>
        <p:xfrm>
          <a:off x="851770" y="1346180"/>
          <a:ext cx="7446723" cy="1860483"/>
        </p:xfrm>
        <a:graphic>
          <a:graphicData uri="http://schemas.openxmlformats.org/drawingml/2006/table">
            <a:tbl>
              <a:tblPr>
                <a:noFill/>
                <a:tableStyleId>{4ABD4F5E-D9B0-4061-8732-2DF4AE587530}</a:tableStyleId>
              </a:tblPr>
              <a:tblGrid>
                <a:gridCol w="1258866"/>
                <a:gridCol w="2037143"/>
                <a:gridCol w="2159076"/>
                <a:gridCol w="1991638"/>
              </a:tblGrid>
              <a:tr h="495300">
                <a:tc>
                  <a:txBody>
                    <a:bodyPr/>
                    <a:lstStyle/>
                    <a:p>
                      <a:pPr marL="0" lvl="0" indent="899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Площадка </a:t>
                      </a:r>
                      <a:r>
                        <a:rPr lang="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№1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899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Маленькие(</a:t>
                      </a:r>
                      <a:r>
                        <a:rPr lang="ru-RU" sz="16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⩽</a:t>
                      </a:r>
                      <a:r>
                        <a:rPr lang="ru-RU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2см)</a:t>
                      </a:r>
                      <a:endParaRPr sz="16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899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Средние(</a:t>
                      </a: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2-3,5 см)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899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Большие(4см</a:t>
                      </a:r>
                      <a:r>
                        <a:rPr lang="ru-RU" sz="16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Arial"/>
                        </a:rPr>
                        <a:t>⩽)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b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lvl="0" indent="899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Июнь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899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5 </a:t>
                      </a: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(0,080±0,001)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899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3</a:t>
                      </a: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 (0,0389±0,0006)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1</a:t>
                      </a:r>
                      <a:r>
                        <a:rPr lang="ru" sz="160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 (0,0253±0,0002)</a:t>
                      </a:r>
                      <a:endParaRPr sz="160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37219">
                <a:tc>
                  <a:txBody>
                    <a:bodyPr/>
                    <a:lstStyle/>
                    <a:p>
                      <a:pPr marL="0" lvl="0" indent="899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Сентябрь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899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89999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2</a:t>
                      </a: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 (0,043±0,001)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1</a:t>
                      </a:r>
                      <a:r>
                        <a:rPr lang="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(0,0389±0,0005</a:t>
                      </a:r>
                      <a:r>
                        <a:rPr lang="ru" sz="16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sym typeface="Verdana"/>
                        </a:rPr>
                        <a:t>)</a:t>
                      </a:r>
                      <a:endParaRPr sz="16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Verdana"/>
                      </a:endParaRPr>
                    </a:p>
                  </a:txBody>
                  <a:tcPr marL="25400" marR="25400" marT="25400" marB="254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070"/>
    </mc:Choice>
    <mc:Fallback xmlns="">
      <p:transition spd="slow" advTm="9107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36544" y="6924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Verdana"/>
                <a:ea typeface="Verdana"/>
                <a:cs typeface="Verdana"/>
                <a:sym typeface="Verdana"/>
              </a:rPr>
              <a:t>Выводы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286648" y="989637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ts val="2400"/>
              </a:lnSpc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AutoNum type="arabicPeriod"/>
            </a:pP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Неэффективно использовать листья маленького размера из-за большого разброса коэффициента асимметрии.</a:t>
            </a: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just" rtl="0">
              <a:lnSpc>
                <a:spcPts val="2400"/>
              </a:lnSpc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AutoNum type="arabicPeriod"/>
            </a:pP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Результаты не зависят от времени сбора листьев. </a:t>
            </a: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just" rtl="0">
              <a:lnSpc>
                <a:spcPts val="2400"/>
              </a:lnSpc>
              <a:spcAft>
                <a:spcPts val="0"/>
              </a:spcAft>
              <a:buClr>
                <a:srgbClr val="000000"/>
              </a:buClr>
              <a:buSzPts val="2000"/>
              <a:buFont typeface="Verdana"/>
              <a:buAutoNum type="arabicPeriod"/>
            </a:pP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 увеличением длины листовой пластины балл асимметрии уменьшается.</a:t>
            </a: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indent="-355600" algn="just">
              <a:lnSpc>
                <a:spcPts val="2400"/>
              </a:lnSpc>
              <a:buClr>
                <a:srgbClr val="000000"/>
              </a:buClr>
              <a:buSzPts val="2000"/>
              <a:buFont typeface="Verdana"/>
              <a:buAutoNum type="arabicPeriod"/>
            </a:pP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Гипотеза о том, что </a:t>
            </a:r>
            <a:r>
              <a:rPr lang="ru" sz="2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коэффициент </a:t>
            </a: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асимметрии </a:t>
            </a: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увеличивается под влиянием окружающей среды во время роста листа, не подтвердилась.</a:t>
            </a: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78"/>
    </mc:Choice>
    <mc:Fallback xmlns="">
      <p:transition spd="slow" advTm="7607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581400" y="46660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latin typeface="Verdana"/>
                <a:ea typeface="Verdana"/>
                <a:cs typeface="Verdana"/>
                <a:sym typeface="Verdana"/>
              </a:rPr>
              <a:t>Спасибо за внимание!</a:t>
            </a:r>
            <a:endParaRPr sz="4000">
              <a:latin typeface="Verdana"/>
              <a:ea typeface="Verdana"/>
              <a:cs typeface="Verdana"/>
              <a:sym typeface="Verdan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5"/>
    </mc:Choice>
    <mc:Fallback xmlns="">
      <p:transition spd="slow" advTm="37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42806" y="6889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Verdana"/>
                <a:ea typeface="Verdana"/>
                <a:cs typeface="Verdana"/>
                <a:sym typeface="Verdana"/>
              </a:rPr>
              <a:t>Флуктуирующая асимметрия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92911" y="881983"/>
            <a:ext cx="8520600" cy="3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ts val="2400"/>
              </a:lnSpc>
              <a:spcAft>
                <a:spcPts val="0"/>
              </a:spcAft>
              <a:buNone/>
            </a:pPr>
            <a:r>
              <a:rPr lang="ru" sz="20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Флуктуирующая асимметрия</a:t>
            </a: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— </a:t>
            </a: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ts val="2400"/>
              </a:lnSpc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небольшие случайные отклонения от двусторонней симметрии у организмов или их частей, в норме обладающих билатеральной симметрией. </a:t>
            </a: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C:\Users\Администратор\Desktop\ШКОЛА\урок\Михайлов-день-1024x8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05" y="2250654"/>
            <a:ext cx="3382027" cy="24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66"/>
    </mc:Choice>
    <mc:Fallback xmlns="">
      <p:transition spd="slow" advTm="3056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74123" y="8768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Метод </a:t>
            </a:r>
            <a:r>
              <a:rPr lang="ru" sz="3600" dirty="0"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флуктуирующей асимметрии</a:t>
            </a:r>
            <a:endParaRPr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136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ts val="2400"/>
              </a:lnSpc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Метод флуктуирующей асимметрии используют для для оценки состояния среды.</a:t>
            </a:r>
            <a:endParaRPr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/>
            </a:endParaRPr>
          </a:p>
          <a:p>
            <a:pPr marL="0" lvl="0" indent="0" algn="just" rtl="0">
              <a:lnSpc>
                <a:spcPts val="2400"/>
              </a:lnSpc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Впервые метод флуктуирующей асимметрии использовали Владимир Михайлович Захаров и Федор Николаевич Шкиль в своей работе.</a:t>
            </a:r>
            <a:endParaRPr sz="2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7"/>
    </mc:Choice>
    <mc:Fallback xmlns="">
      <p:transition spd="slow" advTm="127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274122" y="75156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Verdana"/>
                <a:ea typeface="Verdana"/>
                <a:cs typeface="Verdana"/>
                <a:sym typeface="Verdana"/>
              </a:rPr>
              <a:t>Проблема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298476" y="913783"/>
            <a:ext cx="8230800" cy="3416400"/>
          </a:xfrm>
          <a:prstGeom prst="rect">
            <a:avLst/>
          </a:prstGeom>
        </p:spPr>
        <p:txBody>
          <a:bodyPr spcFirstLastPara="1" wrap="square" lIns="91425" tIns="91425" rIns="301575" bIns="91425" anchor="t" anchorCtr="0">
            <a:noAutofit/>
          </a:bodyPr>
          <a:lstStyle/>
          <a:p>
            <a:pPr marL="342900" lvl="0" algn="just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Verdana" pitchFamily="34" charset="0"/>
              <a:buChar char="?"/>
            </a:pPr>
            <a:r>
              <a:rPr lang="ru" sz="2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Какие </a:t>
            </a: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листья </a:t>
            </a:r>
            <a:r>
              <a:rPr lang="ru" sz="2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собирать?</a:t>
            </a:r>
          </a:p>
          <a:p>
            <a:pPr marL="342900" algn="just">
              <a:lnSpc>
                <a:spcPts val="2400"/>
              </a:lnSpc>
              <a:buClr>
                <a:schemeClr val="accent3"/>
              </a:buClr>
              <a:buFont typeface="Verdana" pitchFamily="34" charset="0"/>
              <a:buChar char="?"/>
            </a:pPr>
            <a:r>
              <a:rPr lang="ru" sz="2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какой период </a:t>
            </a:r>
            <a:r>
              <a:rPr lang="ru" sz="2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времени?</a:t>
            </a:r>
          </a:p>
          <a:p>
            <a:pPr marL="342900" lvl="0" algn="just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Verdana" pitchFamily="34" charset="0"/>
              <a:buChar char="?"/>
            </a:pPr>
            <a:r>
              <a:rPr lang="ru" sz="200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какой период развития листа закладываются изменения? </a:t>
            </a: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405" y="2259100"/>
            <a:ext cx="311467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28"/>
    </mc:Choice>
    <mc:Fallback xmlns="">
      <p:transition spd="slow" advTm="2802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05437" y="84558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ts val="2400"/>
              </a:lnSpc>
              <a:buNone/>
            </a:pP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Татьяна Архипова «</a:t>
            </a:r>
            <a:r>
              <a:rPr lang="ru-RU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Изучение асимметрии листьев березы для оценки качества среды в поселке </a:t>
            </a:r>
            <a:r>
              <a:rPr lang="ru-RU" sz="2000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Мисцево</a:t>
            </a:r>
            <a:r>
              <a:rPr lang="ru-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»:</a:t>
            </a: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  <a:sym typeface="Verdana"/>
            </a:endParaRPr>
          </a:p>
          <a:p>
            <a:pPr marL="0" lvl="0" indent="0" algn="just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«</a:t>
            </a:r>
            <a:r>
              <a:rPr lang="ru" sz="2000" dirty="0">
                <a:solidFill>
                  <a:srgbClr val="000000"/>
                </a:solidFill>
                <a:highlight>
                  <a:srgbClr val="FFFFFF"/>
                </a:highlight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По мере накопления токсических веществ при формировании листовой пластины,</a:t>
            </a:r>
            <a:r>
              <a:rPr lang="ru" sz="2000" dirty="0">
                <a:solidFill>
                  <a:srgbClr val="FF0000"/>
                </a:solidFill>
                <a:highlight>
                  <a:srgbClr val="FFFFFF"/>
                </a:highlight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 </a:t>
            </a:r>
            <a:r>
              <a:rPr lang="ru" sz="2000" dirty="0">
                <a:solidFill>
                  <a:srgbClr val="000000"/>
                </a:solidFill>
                <a:highlight>
                  <a:srgbClr val="FFFFFF"/>
                </a:highlight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происходит торможение ростовых процессов и деформация листа</a:t>
            </a:r>
            <a:r>
              <a:rPr lang="ru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».</a:t>
            </a:r>
          </a:p>
          <a:p>
            <a:pPr marL="0" lvl="0" indent="0" algn="just" rtl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u="sng" dirty="0" smtClean="0">
                <a:solidFill>
                  <a:srgbClr val="1155CC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  <a:hlinkClick r:id="rId4"/>
              </a:rPr>
              <a:t>https</a:t>
            </a:r>
            <a:r>
              <a:rPr lang="ru" sz="1200" u="sng" dirty="0">
                <a:solidFill>
                  <a:srgbClr val="1155CC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  <a:hlinkClick r:id="rId4"/>
              </a:rPr>
              <a:t>://livescience.ru/Статьи:Изучение-асимметрии-листьев-березы</a:t>
            </a:r>
            <a:endParaRPr sz="12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  <a:sym typeface="Verdana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92911" y="6298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Гипотеза</a:t>
            </a:r>
            <a:endParaRPr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6" name="Picture 4" descr="C:\Users\Администратор\Desktop\ШКОЛА\Био\Дипп\s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981" y="2771648"/>
            <a:ext cx="2763826" cy="183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84"/>
    </mc:Choice>
    <mc:Fallback xmlns="">
      <p:transition spd="slow" advTm="4828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299174" y="8177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Verdana"/>
                <a:ea typeface="Verdana"/>
                <a:cs typeface="Verdana"/>
                <a:sym typeface="Verdana"/>
              </a:rPr>
              <a:t>Цель работы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286648" y="92074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Цель работы – проверка гипотезы о том, что изменения коэффициента асимметрии происходит под влиянием окружающей среды во время роста листа.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1157" y="2016690"/>
            <a:ext cx="3889332" cy="265134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64"/>
    </mc:Choice>
    <mc:Fallback xmlns="">
      <p:transition spd="slow" advTm="7106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274122" y="880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Verdana"/>
                <a:ea typeface="Verdana"/>
                <a:cs typeface="Verdana"/>
                <a:sym typeface="Verdana"/>
              </a:rPr>
              <a:t>Материалы и методы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299174" y="93004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tx2">
                    <a:lumMod val="10000"/>
                  </a:schemeClr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Береза </a:t>
            </a:r>
            <a:r>
              <a:rPr lang="ru" sz="2000" dirty="0">
                <a:solidFill>
                  <a:schemeClr val="tx2">
                    <a:lumMod val="10000"/>
                  </a:schemeClr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повислая (Betula pendula Roth.)</a:t>
            </a:r>
            <a:endParaRPr sz="20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2 площадки </a:t>
            </a:r>
            <a:r>
              <a:rPr lang="ru" sz="2000" dirty="0" smtClean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(Открытое шоссе - улица </a:t>
            </a:r>
            <a:r>
              <a:rPr lang="ru" sz="20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 оживленным </a:t>
            </a:r>
            <a:r>
              <a:rPr lang="ru" sz="2000" dirty="0" smtClean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движением; 2-я Пугачевская - пешеходная зона).</a:t>
            </a:r>
            <a:endParaRPr sz="20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Было собрано 298 листьев. </a:t>
            </a:r>
            <a:endParaRPr sz="20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Измеряемые параметры:</a:t>
            </a:r>
            <a:endParaRPr sz="20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tx2">
                  <a:lumMod val="10000"/>
                </a:schemeClr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tx2">
                    <a:lumMod val="1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Математическая </a:t>
            </a:r>
            <a:r>
              <a:rPr lang="ru" sz="2000" dirty="0">
                <a:solidFill>
                  <a:schemeClr val="tx2">
                    <a:lumMod val="1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обработка происходила с использованием программы </a:t>
            </a:r>
            <a:r>
              <a:rPr lang="ru" sz="2000" dirty="0">
                <a:solidFill>
                  <a:schemeClr val="tx2">
                    <a:lumMod val="10000"/>
                  </a:schemeClr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Excel.</a:t>
            </a:r>
            <a:endParaRPr sz="2000" dirty="0">
              <a:solidFill>
                <a:schemeClr val="tx2">
                  <a:lumMod val="1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4047" y="2429323"/>
            <a:ext cx="1173734" cy="144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Администратор\Desktop\ШКОЛА\Био\Дипп\лис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4057">
            <a:off x="5938940" y="912051"/>
            <a:ext cx="510784" cy="5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52"/>
    </mc:Choice>
    <mc:Fallback xmlns="">
      <p:transition spd="slow" advTm="267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236544" y="10682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Подсчёт </a:t>
            </a:r>
            <a:r>
              <a:rPr lang="ru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коэффициента асимметрии</a:t>
            </a:r>
            <a:endParaRPr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80918"/>
              </p:ext>
            </p:extLst>
          </p:nvPr>
        </p:nvGraphicFramePr>
        <p:xfrm>
          <a:off x="288098" y="1347454"/>
          <a:ext cx="7766139" cy="3235863"/>
        </p:xfrm>
        <a:graphic>
          <a:graphicData uri="http://schemas.openxmlformats.org/drawingml/2006/table">
            <a:tbl>
              <a:tblPr/>
              <a:tblGrid>
                <a:gridCol w="622909"/>
                <a:gridCol w="622909"/>
                <a:gridCol w="622909"/>
                <a:gridCol w="622909"/>
                <a:gridCol w="622909"/>
                <a:gridCol w="622909"/>
                <a:gridCol w="622909"/>
                <a:gridCol w="622909"/>
                <a:gridCol w="622909"/>
                <a:gridCol w="622909"/>
                <a:gridCol w="622909"/>
                <a:gridCol w="914140"/>
              </a:tblGrid>
              <a:tr h="550301">
                <a:tc>
                  <a:txBody>
                    <a:bodyPr/>
                    <a:lstStyle/>
                    <a:p>
                      <a:pPr fontAlgn="b"/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Площадка №1. Сентябрь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4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301">
                <a:tc>
                  <a:txBody>
                    <a:bodyPr/>
                    <a:lstStyle/>
                    <a:p>
                      <a:pPr fontAlgn="b"/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коэф.2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коэф.3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коэф.4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Средний коэф.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301">
                <a:tc>
                  <a:txBody>
                    <a:bodyPr/>
                    <a:lstStyle/>
                    <a:p>
                      <a:pPr fontAlgn="b"/>
                      <a: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лево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право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лево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право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лево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право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33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5,7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2,7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2,8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0,02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49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0,02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0,09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0,04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5,6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0,03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0,02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0,02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5,5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2,5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0,02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44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0,05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0,02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5,5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2,6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2,9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0,05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36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0,04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0,04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0,04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5,5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2,3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0,02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0,01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1,2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1,3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0,04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0,02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733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5,5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2,3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0,02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0,03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1,5</a:t>
                      </a:r>
                      <a:endParaRPr lang="ru-RU" sz="14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0,00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0,02</a:t>
                      </a:r>
                      <a:endParaRPr lang="ru-RU" sz="14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25400" marR="25400" marT="25400" marB="2540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s://lh4.googleusercontent.com/lr_JN92-0B8GWMttnJldAOoINJB1fakCLvq_IBsmINBb_FBGwsKwCo4VIaexKZ7BzGiztXeaKrzbpggVPPbqAwFcLo0QKBfDZZbOsxeDRuZw0JolpVrZxWoEreRSTpJ-cTkKjWZ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603" y="2336735"/>
            <a:ext cx="73342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94"/>
    </mc:Choice>
    <mc:Fallback xmlns="">
      <p:transition spd="slow" advTm="6549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35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09" name="Google Shape;109;p21"/>
          <p:cNvGraphicFramePr/>
          <p:nvPr>
            <p:extLst>
              <p:ext uri="{D42A27DB-BD31-4B8C-83A1-F6EECF244321}">
                <p14:modId xmlns:p14="http://schemas.microsoft.com/office/powerpoint/2010/main" val="2078519121"/>
              </p:ext>
            </p:extLst>
          </p:nvPr>
        </p:nvGraphicFramePr>
        <p:xfrm>
          <a:off x="511275" y="1851650"/>
          <a:ext cx="8004950" cy="2683772"/>
        </p:xfrm>
        <a:graphic>
          <a:graphicData uri="http://schemas.openxmlformats.org/drawingml/2006/table">
            <a:tbl>
              <a:tblPr>
                <a:noFill/>
                <a:tableStyleId>{DF7C96EC-B661-4561-A48D-3FBB0A5E84C0}</a:tableStyleId>
              </a:tblPr>
              <a:tblGrid>
                <a:gridCol w="1767325"/>
                <a:gridCol w="1130075"/>
                <a:gridCol w="1041450"/>
                <a:gridCol w="1041450"/>
                <a:gridCol w="1041450"/>
                <a:gridCol w="1983200"/>
              </a:tblGrid>
              <a:tr h="647450">
                <a:tc rowSpan="2"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8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525" marR="9525" marT="9525" marB="95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5"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Балл состояния</a:t>
                      </a:r>
                      <a:endParaRPr sz="18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7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55925">
                <a:tc>
                  <a:txBody>
                    <a:bodyPr/>
                    <a:lstStyle/>
                    <a:p>
                      <a:pPr marL="63500" lvl="0" indent="0" algn="just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Коэффициент асимметрии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525" marR="9525" marT="9525" marB="9525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&lt;0,040 (условная норма)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0,040-0,044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0,045-0,049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0,050-0,054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&gt;0,054 (критическое состояние)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9525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Шкала перевода коэффициентов асимметрии в баллы</a:t>
            </a:r>
            <a:endParaRPr sz="3600">
              <a:latin typeface="Verdana"/>
              <a:ea typeface="Verdana"/>
              <a:cs typeface="Verdana"/>
              <a:sym typeface="Verdan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8"/>
    </mc:Choice>
    <mc:Fallback xmlns="">
      <p:transition spd="slow" advTm="1041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3F6F0390-F305-4F38-8E79-930572F8D556}"/>
  <p:tag name="ISPRING_PROJECT_VERSION" val="9.3"/>
  <p:tag name="ISPRING_PROJECT_FOLDER_UPDATED" val="1"/>
  <p:tag name="ISPRING_SCREEN_RECS_UPDATED" val="C:\Users\Администратор\Desktop\ШКОЛА\Био\Дипп\Презентация для конференции\"/>
  <p:tag name="ISPRING_RESOURCE_FOLDER" val="C:\Users\Администратор\Desktop\ШКОЛА\Био\Дипп\Презентация для конференции\"/>
  <p:tag name="ISPRING_PRESENTATION_PATH" val="C:\Users\Администратор\Desktop\ШКОЛА\Био\Дипп\Презентация для конференции.pptx"/>
  <p:tag name="FLASHSPRING_ZOOM_TAG" val="76"/>
  <p:tag name="ISPRING_PRESENTATION_INFO_2" val="&lt;?xml version=&quot;1.0&quot; encoding=&quot;UTF-8&quot; standalone=&quot;no&quot; ?&gt;&#10;&lt;presentation2&gt;&#10;&#10;  &lt;slides&gt;&#10;    &lt;slide id=&quot;{60F73CFF-E0EE-4E8E-BCEC-AECDCAB19D6A}&quot; pptId=&quot;256&quot;/&gt;&#10;    &lt;slide id=&quot;{CCE3BBB8-AFA0-4F1C-BD28-BED40CEE240A}&quot; pptId=&quot;257&quot;/&gt;&#10;    &lt;slide id=&quot;{4BF5D2EC-505E-4849-8C6A-82C628AE4407}&quot; pptId=&quot;258&quot;/&gt;&#10;    &lt;slide id=&quot;{B9065F11-2D0F-4A22-8F18-BC1CEA96FBC2}&quot; pptId=&quot;259&quot;/&gt;&#10;    &lt;slide id=&quot;{D9FAAFF7-63B5-403A-AF02-E7DA62E8F2E6}&quot; pptId=&quot;260&quot;/&gt;&#10;    &lt;slide id=&quot;{3411F5CE-683D-44F9-B0B7-91FCE30738F0}&quot; pptId=&quot;261&quot;/&gt;&#10;    &lt;slide id=&quot;{93DC8709-E45E-4DBD-8526-4919D37A79EE}&quot; pptId=&quot;262&quot;/&gt;&#10;    &lt;slide id=&quot;{C021FA3C-9DF1-4A5F-B584-A120C6783911}&quot; pptId=&quot;263&quot;/&gt;&#10;    &lt;slide id=&quot;{C4961BCD-5EF1-4BEE-B00D-14ABB0118812}&quot; pptId=&quot;264&quot;/&gt;&#10;    &lt;slide id=&quot;{74630DC8-0A26-48C3-A1EE-DCFB7CE3F74A}&quot; pptId=&quot;265&quot;/&gt;&#10;    &lt;slide id=&quot;{518AD04B-931E-420E-8F91-F36C29F0A446}&quot; pptId=&quot;266&quot;/&gt;&#10;    &lt;slide id=&quot;{15E6BA1B-55A8-4FE8-BB75-5A76775DA837}&quot; pptId=&quot;267&quot;/&gt;&#10;    &lt;slide id=&quot;{3866D0D3-2925-46A7-9764-5CD57DA1D137}&quot; pptId=&quot;268&quot;/&gt;&#10;  &lt;/slides&gt;&#10;&#10;  &lt;narration&gt;&#10;    &lt;audioTracks/&gt;&#10;    &lt;videoTracks&gt;&#10;      &lt;videoTrack muted=&quot;false&quot; name=&quot;IMG_0194 (convert-video-online.com)&quot; resource=&quot;f06c7876&quot; slideId=&quot;{60F73CFF-E0EE-4E8E-BCEC-AECDCAB19D6A}&quot; startTime=&quot;0&quot; stepIndex=&quot;0&quot; volume=&quot;1&quot;&gt;&#10;        &lt;video format=&quot;yuv420p&quot; frameRate=&quot;25&quot; height=&quot;720&quot; pixelAspectRatio=&quot;1&quot; width=&quot;1280&quot;/&gt;&#10;        &lt;audio channels=&quot;1&quot; format=&quot;fltp&quot; sampleRate=&quot;44100&quot;/&gt;&#10;      &lt;/videoTrack&gt;&#10;      &lt;videoTrack muted=&quot;false&quot; name=&quot;IMG_0211 (convert-video-online.com)&quot; resource=&quot;700deeaf&quot; slideId=&quot;{B9065F11-2D0F-4A22-8F18-BC1CEA96FBC2}&quot; startTime=&quot;0&quot; stepIndex=&quot;0&quot; volume=&quot;1&quot;&gt;&#10;        &lt;video format=&quot;yuv420p&quot; frameRate=&quot;25&quot; height=&quot;720&quot; pixelAspectRatio=&quot;1&quot; width=&quot;1280&quot;/&gt;&#10;        &lt;audio channels=&quot;1&quot; format=&quot;fltp&quot; sampleRate=&quot;44100&quot;/&gt;&#10;      &lt;/videoTrack&gt;&#10;      &lt;videoTrack muted=&quot;false&quot; name=&quot;IMG_0226 (convert-video-online.com) (2)&quot; resource=&quot;41752392&quot; slideId=&quot;{3411F5CE-683D-44F9-B0B7-91FCE30738F0}&quot; startTime=&quot;32&quot; stepIndex=&quot;0&quot; volume=&quot;1&quot;&gt;&#10;        &lt;video format=&quot;yuv420p&quot; frameRate=&quot;25&quot; height=&quot;720&quot; pixelAspectRatio=&quot;1&quot; width=&quot;1280&quot;/&gt;&#10;        &lt;audio channels=&quot;1&quot; format=&quot;fltp&quot; sampleRate=&quot;44100&quot;/&gt;&#10;      &lt;/videoTrack&gt;&#10;      &lt;videoTrack muted=&quot;false&quot; name=&quot;IMG_0243 (convert-video-online.com) (1)&quot; resource=&quot;03465ee0&quot; slideId=&quot;{93DC8709-E45E-4DBD-8526-4919D37A79EE}&quot; startTime=&quot;0&quot; stepIndex=&quot;0&quot; volume=&quot;1&quot;&gt;&#10;        &lt;video format=&quot;yuv420p&quot; frameRate=&quot;25&quot; height=&quot;720&quot; pixelAspectRatio=&quot;1&quot; width=&quot;1280&quot;/&gt;&#10;        &lt;audio channels=&quot;1&quot; format=&quot;fltp&quot; sampleRate=&quot;44100&quot;/&gt;&#10;      &lt;/videoTrack&gt;&#10;      &lt;videoTrack muted=&quot;false&quot; name=&quot;IMG_0246 (convert-video-online.com)&quot; resource=&quot;43d336f3&quot; slideId=&quot;{C4961BCD-5EF1-4BEE-B00D-14ABB0118812}&quot; startTime=&quot;2754&quot; stepIndex=&quot;0&quot; volume=&quot;1&quot;&gt;&#10;        &lt;video format=&quot;yuv420p&quot; frameRate=&quot;25&quot; height=&quot;720&quot; pixelAspectRatio=&quot;1&quot; width=&quot;1280&quot;/&gt;&#10;        &lt;audio channels=&quot;1&quot; format=&quot;fltp&quot; sampleRate=&quot;44100&quot;/&gt;&#10;      &lt;/videoTrack&gt;&#10;      &lt;videoTrack muted=&quot;false&quot; name=&quot;IMG_0254 (convert-video-online.com)&quot; resource=&quot;0548e690&quot; slideId=&quot;{518AD04B-931E-420E-8F91-F36C29F0A446}&quot; startTime=&quot;18&quot; stepIndex=&quot;0&quot; volume=&quot;1&quot;&gt;&#10;        &lt;video format=&quot;yuv420p&quot; frameRate=&quot;25&quot; height=&quot;720&quot; pixelAspectRatio=&quot;1&quot; width=&quot;1280&quot;/&gt;&#10;        &lt;audio channels=&quot;1&quot; format=&quot;fltp&quot; sampleRate=&quot;44100&quot;/&gt;&#10;      &lt;/videoTrack&gt;&#10;      &lt;videoTrack muted=&quot;false&quot; name=&quot;IMG_0261 (convert-video-online.com)&quot; resource=&quot;b63a065b&quot; slideId=&quot;{15E6BA1B-55A8-4FE8-BB75-5A76775DA837}&quot; startTime=&quot;0&quot; stepIndex=&quot;0&quot; volume=&quot;1&quot;&gt;&#10;        &lt;video format=&quot;yuv420p&quot; frameRate=&quot;25&quot; height=&quot;720&quot; pixelAspectRatio=&quot;1&quot; width=&quot;1280&quot;/&gt;&#10;        &lt;audio channels=&quot;1&quot; format=&quot;fltp&quot; sampleRate=&quot;44100&quot;/&gt;&#10;      &lt;/videoTrack&gt;&#10;      &lt;videoTrack muted=&quot;false&quot; name=&quot;IMG_0266 (convert-video-online.com)&quot; resource=&quot;bb928cbf&quot; slideId=&quot;{15E6BA1B-55A8-4FE8-BB75-5A76775DA837}&quot; startTime=&quot;42070&quot; stepIndex=&quot;0&quot; volume=&quot;1&quot;&gt;&#10;        &lt;video format=&quot;yuv420p&quot; frameRate=&quot;25&quot; height=&quot;720&quot; pixelAspectRatio=&quot;1&quot; width=&quot;1280&quot;/&gt;&#10;        &lt;audio channels=&quot;1&quot; format=&quot;fltp&quot; sampleRate=&quot;44100&quot;/&gt;&#10;      &lt;/videoTrack&gt;&#10;      &lt;videoTrack muted=&quot;false&quot; name=&quot;IMG_0267 (convert-video-online.com)&quot; resource=&quot;1765b9d0&quot; slideId=&quot;{3866D0D3-2925-46A7-9764-5CD57DA1D137}&quot; startTime=&quot;0&quot; stepIndex=&quot;0&quot; volume=&quot;1&quot;&gt;&#10;        &lt;video format=&quot;yuv420p&quot; frameRate=&quot;25&quot; height=&quot;720&quot; pixelAspectRatio=&quot;1&quot; width=&quot;1280&quot;/&gt;&#10;        &lt;audio channels=&quot;1&quot; format=&quot;fltp&quot; sampleRate=&quot;44100&quot;/&gt;&#10;      &lt;/videoTrack&gt;&#10;    &lt;/videoTracks&gt;&#10;  &lt;/narration&gt;&#10;&#10;&lt;/presentation2&gt;&#10;"/>
  <p:tag name="ISPRING_PRESENTATION_TITLE" val="Презентация для конференции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418"/>
  <p:tag name="ISPRING_SLIDE_ID_2" val="{C4961BCD-5EF1-4BEE-B00D-14ABB0118812}"/>
  <p:tag name="ISPRING_SLIDE_INDENT_LEVEL" val="0"/>
  <p:tag name="ISPRING_PLAYER_LAYOUT_TYPE" val="F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8.929"/>
  <p:tag name="ISPRING_SLIDE_ID_2" val="{74630DC8-0A26-48C3-A1EE-DCFB7CE3F74A}"/>
  <p:tag name="ISPRING_SLIDE_INDENT_LEVEL" val="0"/>
  <p:tag name="ISPRING_PLAYER_LAYOUT_TYPE" val="F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1.070"/>
  <p:tag name="ISPRING_SLIDE_ID_2" val="{518AD04B-931E-420E-8F91-F36C29F0A446}"/>
  <p:tag name="ISPRING_SLIDE_INDENT_LEVEL" val="0"/>
  <p:tag name="ISPRING_PLAYER_LAYOUT_TYPE" val="NoSideba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6.078"/>
  <p:tag name="ISPRING_SLIDE_ID_2" val="{15E6BA1B-55A8-4FE8-BB75-5A76775DA837}"/>
  <p:tag name="ISPRING_SLIDE_INDENT_LEVEL" val="0"/>
  <p:tag name="ISPRING_PLAYER_LAYOUT_TYPE" val="F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.725"/>
  <p:tag name="ISPRING_SLIDE_ID_2" val="{3866D0D3-2925-46A7-9764-5CD57DA1D137}"/>
  <p:tag name="ISPRING_SLIDE_INDENT_LEVEL" val="0"/>
  <p:tag name="ISPRING_PLAYER_LAYOUT_TYPE" val="Vide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.073"/>
  <p:tag name="ISPRING_SLIDE_HAS_SCREEN_REC" val="1"/>
  <p:tag name="ISPRING_SLIDE_ID_2" val="{60F73CFF-E0EE-4E8E-BCEC-AECDCAB19D6A}"/>
  <p:tag name="ISPRING_SLIDE_INDENT_LEVEL" val="0"/>
  <p:tag name="ISPRING_PLAYER_LAYOUT_TYPE" val="F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HAS_SCREEN_REC" val="1"/>
  <p:tag name="GENSWF_ADVANCE_TIME" val="30.566"/>
  <p:tag name="ISPRING_SLIDE_ID_2" val="{CCE3BBB8-AFA0-4F1C-BD28-BED40CEE240A}"/>
  <p:tag name="ISPRING_SLIDE_INDENT_LEVEL" val="0"/>
  <p:tag name="ISPRING_PLAYER_LAYOUT_TYPE" val="F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2.737"/>
  <p:tag name="ISPRING_SLIDE_ID_2" val="{4BF5D2EC-505E-4849-8C6A-82C628AE4407}"/>
  <p:tag name="ISPRING_SLIDE_INDENT_LEVEL" val="0"/>
  <p:tag name="ISPRING_PLAYER_LAYOUT_TYPE" val="F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8.028"/>
  <p:tag name="ISPRING_SLIDE_ID_2" val="{B9065F11-2D0F-4A22-8F18-BC1CEA96FBC2}"/>
  <p:tag name="ISPRING_SLIDE_INDENT_LEVEL" val="0"/>
  <p:tag name="ISPRING_PLAYER_LAYOUT_TYPE" val="Vide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8.284"/>
  <p:tag name="ISPRING_SLIDE_ID_2" val="{D9FAAFF7-63B5-403A-AF02-E7DA62E8F2E6}"/>
  <p:tag name="ISPRING_SLIDE_INDENT_LEVEL" val="0"/>
  <p:tag name="ISPRING_PLAYER_LAYOUT_TYPE" val="F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1.064"/>
  <p:tag name="ISPRING_SLIDE_ID_2" val="{3411F5CE-683D-44F9-B0B7-91FCE30738F0}"/>
  <p:tag name="ISPRING_SLIDE_INDENT_LEVEL" val="0"/>
  <p:tag name="ISPRING_PLAYER_LAYOUT_TYPE" val="F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752"/>
  <p:tag name="ISPRING_SLIDE_ID_2" val="{93DC8709-E45E-4DBD-8526-4919D37A79EE}"/>
  <p:tag name="ISPRING_SLIDE_INDENT_LEVEL" val="0"/>
  <p:tag name="ISPRING_PLAYER_LAYOUT_TYPE" val="F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5.494"/>
  <p:tag name="ISPRING_SLIDE_ID_2" val="{C021FA3C-9DF1-4A5F-B584-A120C6783911}"/>
  <p:tag name="ISPRING_SLIDE_INDENT_LEVEL" val="0"/>
  <p:tag name="ISPRING_PLAYER_LAYOUT_TYPE" val="Full"/>
</p:tagLst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413</Words>
  <Application>Microsoft Office PowerPoint</Application>
  <PresentationFormat>Экран (16:9)</PresentationFormat>
  <Paragraphs>166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Proxima Nova</vt:lpstr>
      <vt:lpstr>Alfa Slab One</vt:lpstr>
      <vt:lpstr>Verdana</vt:lpstr>
      <vt:lpstr>Roboto Slab</vt:lpstr>
      <vt:lpstr>Times New Roman</vt:lpstr>
      <vt:lpstr>Gameday</vt:lpstr>
      <vt:lpstr>Исследование проявления асимметрии листа березы в онтогенезе </vt:lpstr>
      <vt:lpstr>Флуктуирующая асимметрия</vt:lpstr>
      <vt:lpstr>Метод флуктуирующей асимметрии</vt:lpstr>
      <vt:lpstr>Проблема</vt:lpstr>
      <vt:lpstr>Гипотеза</vt:lpstr>
      <vt:lpstr>Цель работы</vt:lpstr>
      <vt:lpstr>Материалы и методы</vt:lpstr>
      <vt:lpstr>Подсчёт коэффициента асимметрии</vt:lpstr>
      <vt:lpstr>Шкала перевода коэффициентов асимметрии в баллы</vt:lpstr>
      <vt:lpstr>Результаты </vt:lpstr>
      <vt:lpstr>Результаты. Сравнение баллов состояния  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конференции</dc:title>
  <cp:lastModifiedBy>Администратор</cp:lastModifiedBy>
  <cp:revision>14</cp:revision>
  <dcterms:modified xsi:type="dcterms:W3CDTF">2020-04-21T07:36:55Z</dcterms:modified>
</cp:coreProperties>
</file>