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0" r:id="rId9"/>
    <p:sldId id="263" r:id="rId10"/>
    <p:sldId id="267" r:id="rId11"/>
    <p:sldId id="268" r:id="rId12"/>
    <p:sldId id="269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29093B8-096F-4CDD-843E-E02820F420B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58C8912-B12F-4114-B575-5485C97FC57C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59070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93B8-096F-4CDD-843E-E02820F420B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8912-B12F-4114-B575-5485C97FC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5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93B8-096F-4CDD-843E-E02820F420B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8912-B12F-4114-B575-5485C97FC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7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93B8-096F-4CDD-843E-E02820F420B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8912-B12F-4114-B575-5485C97FC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0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9093B8-096F-4CDD-843E-E02820F420B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8C8912-B12F-4114-B575-5485C97FC57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96896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93B8-096F-4CDD-843E-E02820F420B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8912-B12F-4114-B575-5485C97FC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01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93B8-096F-4CDD-843E-E02820F420B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8912-B12F-4114-B575-5485C97FC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26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93B8-096F-4CDD-843E-E02820F420B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8912-B12F-4114-B575-5485C97FC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29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93B8-096F-4CDD-843E-E02820F420B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8912-B12F-4114-B575-5485C97FC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92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9093B8-096F-4CDD-843E-E02820F420B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8C8912-B12F-4114-B575-5485C97FC57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365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9093B8-096F-4CDD-843E-E02820F420B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8C8912-B12F-4114-B575-5485C97FC57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210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29093B8-096F-4CDD-843E-E02820F420B0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58C8912-B12F-4114-B575-5485C97FC57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084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B4E64-C4F3-4F5F-B030-6C1CC459B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5" y="1365662"/>
            <a:ext cx="8361229" cy="1591294"/>
          </a:xfrm>
        </p:spPr>
        <p:txBody>
          <a:bodyPr/>
          <a:lstStyle/>
          <a:p>
            <a:r>
              <a:rPr lang="ru-RU" sz="4800" dirty="0"/>
              <a:t>Смерть царевича Дмитрия в угличе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97EB55-AF68-4A6D-BFC4-2E1C4C689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4" y="3429000"/>
            <a:ext cx="6831673" cy="2268186"/>
          </a:xfrm>
        </p:spPr>
        <p:txBody>
          <a:bodyPr>
            <a:normAutofit/>
          </a:bodyPr>
          <a:lstStyle/>
          <a:p>
            <a:r>
              <a:rPr lang="ru-RU" sz="2200" dirty="0"/>
              <a:t>Реферат ученицы 9 класса </a:t>
            </a:r>
            <a:r>
              <a:rPr lang="ru-RU" sz="2200" dirty="0" err="1"/>
              <a:t>Бибарсовой</a:t>
            </a:r>
            <a:r>
              <a:rPr lang="ru-RU" sz="2200" dirty="0"/>
              <a:t> Э. Е.</a:t>
            </a:r>
          </a:p>
          <a:p>
            <a:pPr algn="r"/>
            <a:r>
              <a:rPr lang="ru-RU" sz="2200" dirty="0"/>
              <a:t>Консультант:</a:t>
            </a:r>
          </a:p>
          <a:p>
            <a:pPr algn="r"/>
            <a:r>
              <a:rPr lang="ru-RU" sz="2200" dirty="0"/>
              <a:t>Малиновская Мария Владимировна</a:t>
            </a:r>
          </a:p>
          <a:p>
            <a:pPr algn="r"/>
            <a:r>
              <a:rPr lang="ru-RU" sz="2200" dirty="0"/>
              <a:t>Рецензент:</a:t>
            </a:r>
          </a:p>
          <a:p>
            <a:pPr algn="r"/>
            <a:r>
              <a:rPr lang="ru-RU" sz="2200" dirty="0"/>
              <a:t>Меньшинина Елена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3645986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A65D7D-B0F7-40E8-BA57-E10F9E5358E0}"/>
              </a:ext>
            </a:extLst>
          </p:cNvPr>
          <p:cNvSpPr txBox="1"/>
          <p:nvPr/>
        </p:nvSpPr>
        <p:spPr>
          <a:xfrm>
            <a:off x="1964267" y="519289"/>
            <a:ext cx="9685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/>
              <a:t>Глава 4. Версия о чудесном спасении царевича</a:t>
            </a:r>
            <a:endParaRPr lang="ru-RU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4687A3-7263-4638-9BE1-51C6714D92E4}"/>
              </a:ext>
            </a:extLst>
          </p:cNvPr>
          <p:cNvSpPr txBox="1"/>
          <p:nvPr/>
        </p:nvSpPr>
        <p:spPr>
          <a:xfrm>
            <a:off x="2043290" y="2652889"/>
            <a:ext cx="44478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Через три дня после смерти, как только приезжает следственная комиссия, мальчика быстро хоронят. Сами Нагие по этому поводу говорили: ≪чтоб </a:t>
            </a:r>
            <a:r>
              <a:rPr lang="ru-RU" dirty="0" err="1"/>
              <a:t>хто</a:t>
            </a:r>
            <a:r>
              <a:rPr lang="ru-RU" dirty="0"/>
              <a:t> царевича тела не украл≫. Следователи были на похоронах, и никому из них не закрадывалась мысль о том, что это ненастоящий царевич. Настоящего, живого </a:t>
            </a:r>
            <a:r>
              <a:rPr lang="ru-RU" dirty="0" err="1"/>
              <a:t>Углицкого</a:t>
            </a:r>
            <a:r>
              <a:rPr lang="ru-RU" dirty="0"/>
              <a:t> князя в это время увозят. Это было сделано, как защита от подосланных людей Годунова. Они убили не настоящего царевича, а другого, очень похожего на него мальчика.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BC5A2A-1AF9-459D-BFB1-6261818C6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675214"/>
            <a:ext cx="3946967" cy="481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02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F8B556C4-7E49-4C36-845D-FC58F5073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75011E-AF78-49C2-B873-9A312E0DC1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907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7A58FB-35C2-4CFB-B79C-820A8EF39ACD}"/>
              </a:ext>
            </a:extLst>
          </p:cNvPr>
          <p:cNvSpPr txBox="1"/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Заключение</a:t>
            </a: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Наша</a:t>
            </a: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версия</a:t>
            </a:r>
            <a:endParaRPr lang="en-US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6C19A2-76E3-49A4-B56E-A9925F667476}"/>
              </a:ext>
            </a:extLst>
          </p:cNvPr>
          <p:cNvSpPr txBox="1"/>
          <p:nvPr/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>
                <a:solidFill>
                  <a:schemeClr val="tx2"/>
                </a:solidFill>
              </a:rPr>
              <a:t>Мы считаем, что Углицкого князя убили. Царевич не имел права на трон, но за неимением наследников у Федора, вероятность того, что царем станет именно Дмитрий, существовала. Тем не менее, мы считаем, что заказчиком убийства был не Борис Годунов, как многие считают, а Василий Шуйский. Если бы Дмитрий стал царем, Годунов все так же смог бы управлять государством за него, как и делал во время правления Федор. В то же время за власть боролся княжеский род Шуйских. После прекращения династии Рюриковичей, они имели право занять престол, что и произошло позже в 1606 году. Именно поэтому мы и считаем, что в смерти царевича виноват Василий Шуйский. </a:t>
            </a:r>
          </a:p>
        </p:txBody>
      </p:sp>
    </p:spTree>
    <p:extLst>
      <p:ext uri="{BB962C8B-B14F-4D97-AF65-F5344CB8AC3E}">
        <p14:creationId xmlns:p14="http://schemas.microsoft.com/office/powerpoint/2010/main" val="1332342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8B556C4-7E49-4C36-845D-FC58F5073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2EC40B-698C-4FAD-BF9C-DA2BBC7182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907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7BC251-869F-48A2-BA52-5568189EFDDA}"/>
              </a:ext>
            </a:extLst>
          </p:cNvPr>
          <p:cNvSpPr txBox="1"/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Заключение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9D2106-265A-4948-90F5-265AE2F9FC45}"/>
              </a:ext>
            </a:extLst>
          </p:cNvPr>
          <p:cNvSpPr/>
          <p:nvPr/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>
                <a:solidFill>
                  <a:schemeClr val="tx2"/>
                </a:solidFill>
              </a:rPr>
              <a:t>Несмотря на огромное количество всевозможных научных работ о смерти царевича Дмитрия, на данном этапе развитии науки мы не можем реконструировать это событие. Надеемся, что в ближайшем будущем с развитием технологий следующие поколения смогут установить истину событий, повлекших за собой смерть последнего представителя царской династии Рюриковичей. </a:t>
            </a:r>
          </a:p>
        </p:txBody>
      </p:sp>
    </p:spTree>
    <p:extLst>
      <p:ext uri="{BB962C8B-B14F-4D97-AF65-F5344CB8AC3E}">
        <p14:creationId xmlns:p14="http://schemas.microsoft.com/office/powerpoint/2010/main" val="1888489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BFEC2C-77FA-4004-8035-2D588CD7774A}"/>
              </a:ext>
            </a:extLst>
          </p:cNvPr>
          <p:cNvSpPr txBox="1"/>
          <p:nvPr/>
        </p:nvSpPr>
        <p:spPr>
          <a:xfrm>
            <a:off x="5073635" y="564444"/>
            <a:ext cx="2044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Источники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E2165-212D-4E85-94F5-8217952B68DA}"/>
              </a:ext>
            </a:extLst>
          </p:cNvPr>
          <p:cNvSpPr txBox="1"/>
          <p:nvPr/>
        </p:nvSpPr>
        <p:spPr>
          <a:xfrm>
            <a:off x="1185332" y="1582340"/>
            <a:ext cx="98213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Столярова Л.В., Белоусов П.В. Смерть царевича Дмитрия в Угличе 15 Мая 1591 г.: новая версия / Л.В. Столярова, П.В. Белоусов // Петербургский исторический журнал. —  2014. — Номер 1. — С. 5-24.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err="1"/>
              <a:t>Боннер</a:t>
            </a:r>
            <a:r>
              <a:rPr lang="ru-RU" dirty="0"/>
              <a:t> А.Т. Страницы истории смерть царевича Димитрия: несчастный случай или умышленное убийство? / А. Т. </a:t>
            </a:r>
            <a:r>
              <a:rPr lang="ru-RU" dirty="0" err="1"/>
              <a:t>Боннер</a:t>
            </a:r>
            <a:r>
              <a:rPr lang="ru-RU" dirty="0"/>
              <a:t> // Вестник Университета имени О.Е. </a:t>
            </a:r>
            <a:r>
              <a:rPr lang="ru-RU" dirty="0" err="1"/>
              <a:t>Кутафина</a:t>
            </a:r>
            <a:r>
              <a:rPr lang="ru-RU" dirty="0"/>
              <a:t> (МГЮА). — 2017. — Номер 3(31). — С. 220-235.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err="1"/>
              <a:t>Неделько</a:t>
            </a:r>
            <a:r>
              <a:rPr lang="ru-RU" dirty="0"/>
              <a:t> Н.Ф.  / Угличская трагедия (судебно-медицинские аспекты смерти царя Дмитрия Иоанновича) / Н.Ф. </a:t>
            </a:r>
            <a:r>
              <a:rPr lang="ru-RU" dirty="0" err="1"/>
              <a:t>Неделько</a:t>
            </a:r>
            <a:r>
              <a:rPr lang="ru-RU" dirty="0"/>
              <a:t> // Сибирский медицинский журнал. — 2006. — Номер 4 том 62. — С. 88-92.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Лурье Л. Я. Дмитрий </a:t>
            </a:r>
            <a:r>
              <a:rPr lang="ru-RU" dirty="0" err="1"/>
              <a:t>Углицкий</a:t>
            </a:r>
            <a:r>
              <a:rPr lang="ru-RU" dirty="0"/>
              <a:t> / Л. Я. Лурье // 22 смерти, 63 версии. — Санкт-Петербург, 2015. — С. 20-28.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Тюменев А.И. Пересмотр известий о смерти царевича Дмитрия / А.И. Тюменев // Журнал Министерства народного просвещения. — Часть 15. — 1908. — С. 93-359. </a:t>
            </a:r>
          </a:p>
        </p:txBody>
      </p:sp>
    </p:spTree>
    <p:extLst>
      <p:ext uri="{BB962C8B-B14F-4D97-AF65-F5344CB8AC3E}">
        <p14:creationId xmlns:p14="http://schemas.microsoft.com/office/powerpoint/2010/main" val="261997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170B9C-85A5-4673-981C-DDDBAC51F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9C8257-76ED-4B03-9926-D88AE739B0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288"/>
          <a:stretch/>
        </p:blipFill>
        <p:spPr>
          <a:xfrm>
            <a:off x="20" y="10"/>
            <a:ext cx="4966232" cy="6857990"/>
          </a:xfrm>
          <a:prstGeom prst="rect">
            <a:avLst/>
          </a:prstGeom>
        </p:spPr>
      </p:pic>
      <p:sp>
        <p:nvSpPr>
          <p:cNvPr id="14" name="Freeform 6">
            <a:extLst>
              <a:ext uri="{FF2B5EF4-FFF2-40B4-BE49-F238E27FC236}">
                <a16:creationId xmlns:a16="http://schemas.microsoft.com/office/drawing/2014/main" id="{1C82216A-4221-434A-B11C-7E13B4A1F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412340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CC032C-840D-4641-ADDA-3932B7E7FBE3}"/>
              </a:ext>
            </a:extLst>
          </p:cNvPr>
          <p:cNvSpPr txBox="1"/>
          <p:nvPr/>
        </p:nvSpPr>
        <p:spPr>
          <a:xfrm>
            <a:off x="5831234" y="921792"/>
            <a:ext cx="5607908" cy="11875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Проблема</a:t>
            </a:r>
            <a:endParaRPr lang="en-US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1C6118-0FF0-47AE-AE8A-5ACC15FF27AB}"/>
              </a:ext>
            </a:extLst>
          </p:cNvPr>
          <p:cNvSpPr txBox="1"/>
          <p:nvPr/>
        </p:nvSpPr>
        <p:spPr>
          <a:xfrm>
            <a:off x="5831234" y="2286648"/>
            <a:ext cx="51775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1591 году умер младший сын Ивана IV Грозного. 25 мая (15 мая по юлианскому календарю) того же года было возбуждено самое первое следственное дело в истории России, а его материалы даже сохранились до нашего времени. Это происшествие привело к угасанию династии Рюриковичей, а позже и к Смутному времени.  Но обстоятельства смерти царевича Дмитрия до сих пор не известны. </a:t>
            </a:r>
          </a:p>
        </p:txBody>
      </p:sp>
    </p:spTree>
    <p:extLst>
      <p:ext uri="{BB962C8B-B14F-4D97-AF65-F5344CB8AC3E}">
        <p14:creationId xmlns:p14="http://schemas.microsoft.com/office/powerpoint/2010/main" val="396866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6DAA77-5C41-482B-A08C-A9040240E457}"/>
              </a:ext>
            </a:extLst>
          </p:cNvPr>
          <p:cNvSpPr txBox="1"/>
          <p:nvPr/>
        </p:nvSpPr>
        <p:spPr>
          <a:xfrm>
            <a:off x="784743" y="685800"/>
            <a:ext cx="5793475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Актуальность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Рисунок 1" descr="Изображение выглядит как трава, забор, здание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3E78D0F0-02D0-492F-A054-E05B740303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92" r="763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033B7F-1943-41E8-942B-835EAF1B48E0}"/>
              </a:ext>
            </a:extLst>
          </p:cNvPr>
          <p:cNvSpPr txBox="1"/>
          <p:nvPr/>
        </p:nvSpPr>
        <p:spPr>
          <a:xfrm>
            <a:off x="706694" y="1859339"/>
            <a:ext cx="53893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Актуальность моей работы состоит в том, что историки все еще не могут найти точный ответ на этот вопрос и прийти к единому мнению. Это происходит из-за большого количества точек зрений на данный вопрос, разных исторических событий, как, например, появление Лжедмитрия или восхождение Василия Шуйского на престол Российского царства.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801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DF293C-2783-42B4-AB75-5335F1238287}"/>
              </a:ext>
            </a:extLst>
          </p:cNvPr>
          <p:cNvSpPr txBox="1"/>
          <p:nvPr/>
        </p:nvSpPr>
        <p:spPr>
          <a:xfrm>
            <a:off x="976155" y="673925"/>
            <a:ext cx="3282695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Цель</a:t>
            </a:r>
            <a:endParaRPr lang="en-US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33BEF9-29ED-4C97-B04C-28161F490C2C}"/>
              </a:ext>
            </a:extLst>
          </p:cNvPr>
          <p:cNvSpPr txBox="1"/>
          <p:nvPr/>
        </p:nvSpPr>
        <p:spPr>
          <a:xfrm>
            <a:off x="1227733" y="1638300"/>
            <a:ext cx="3282694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118651-1AED-4619-B844-A0392E2D7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1467" y="1102055"/>
            <a:ext cx="6517065" cy="433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2F6A1E-7E6D-4F5E-84DB-E3FBB0C7C99C}"/>
              </a:ext>
            </a:extLst>
          </p:cNvPr>
          <p:cNvSpPr txBox="1"/>
          <p:nvPr/>
        </p:nvSpPr>
        <p:spPr>
          <a:xfrm>
            <a:off x="976155" y="3511540"/>
            <a:ext cx="19184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4400" dirty="0"/>
              <a:t>Задачи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DC8FEB-EECA-4C66-AF93-972EF46F4A49}"/>
              </a:ext>
            </a:extLst>
          </p:cNvPr>
          <p:cNvSpPr txBox="1"/>
          <p:nvPr/>
        </p:nvSpPr>
        <p:spPr>
          <a:xfrm>
            <a:off x="976155" y="4475915"/>
            <a:ext cx="317071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/>
              <a:t>Изучение источников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/>
              <a:t>Анализ источников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/>
              <a:t>Сравнение источников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/>
              <a:t>Нахождение подходящей версии смерти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5881711-DB87-4DCC-81CA-D1EDFA4249CF}"/>
              </a:ext>
            </a:extLst>
          </p:cNvPr>
          <p:cNvSpPr/>
          <p:nvPr/>
        </p:nvSpPr>
        <p:spPr>
          <a:xfrm>
            <a:off x="976155" y="1473770"/>
            <a:ext cx="37803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Цель моей работы-найти наиболее правдивую, логичную и обоснованную, по моему мнению, версию причины смерти Дмитрия </a:t>
            </a:r>
            <a:r>
              <a:rPr lang="ru-RU" dirty="0" err="1"/>
              <a:t>Углицкого</a:t>
            </a:r>
            <a:r>
              <a:rPr lang="ru-RU" dirty="0"/>
              <a:t>, ее обстоятельства.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102193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63221341-A042-4586-B0C9-376FED16288F}"/>
              </a:ext>
            </a:extLst>
          </p:cNvPr>
          <p:cNvSpPr/>
          <p:nvPr/>
        </p:nvSpPr>
        <p:spPr>
          <a:xfrm>
            <a:off x="2642260" y="249382"/>
            <a:ext cx="7386452" cy="2018806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Версии смерти Царевича Дмитрия</a:t>
            </a: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4BB18444-13F4-4299-8102-915BAFD9FBF5}"/>
              </a:ext>
            </a:extLst>
          </p:cNvPr>
          <p:cNvSpPr/>
          <p:nvPr/>
        </p:nvSpPr>
        <p:spPr>
          <a:xfrm>
            <a:off x="2683824" y="2592901"/>
            <a:ext cx="957944" cy="1672198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7BBF6C2C-D4C9-49DC-8C0C-DB14EA818A88}"/>
              </a:ext>
            </a:extLst>
          </p:cNvPr>
          <p:cNvSpPr/>
          <p:nvPr/>
        </p:nvSpPr>
        <p:spPr>
          <a:xfrm>
            <a:off x="5856514" y="2592901"/>
            <a:ext cx="957944" cy="1672198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6D3DB18C-F95C-4E72-ABBB-C30A0CB63D3A}"/>
              </a:ext>
            </a:extLst>
          </p:cNvPr>
          <p:cNvSpPr/>
          <p:nvPr/>
        </p:nvSpPr>
        <p:spPr>
          <a:xfrm>
            <a:off x="9029204" y="2592901"/>
            <a:ext cx="957944" cy="1672198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77DEB1-8155-400C-A1DF-0190D5F28141}"/>
              </a:ext>
            </a:extLst>
          </p:cNvPr>
          <p:cNvSpPr txBox="1"/>
          <p:nvPr/>
        </p:nvSpPr>
        <p:spPr>
          <a:xfrm>
            <a:off x="2004466" y="4699933"/>
            <a:ext cx="2316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Эпилепсия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A1CD5E-4B5F-43A8-ABCB-B4029F8F6DBE}"/>
              </a:ext>
            </a:extLst>
          </p:cNvPr>
          <p:cNvSpPr txBox="1"/>
          <p:nvPr/>
        </p:nvSpPr>
        <p:spPr>
          <a:xfrm>
            <a:off x="5334923" y="4736907"/>
            <a:ext cx="2001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Убийство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D94371-0EA5-469C-A8FB-A11E4A4E4312}"/>
              </a:ext>
            </a:extLst>
          </p:cNvPr>
          <p:cNvSpPr txBox="1"/>
          <p:nvPr/>
        </p:nvSpPr>
        <p:spPr>
          <a:xfrm>
            <a:off x="8514955" y="4699932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Подмена</a:t>
            </a:r>
          </a:p>
        </p:txBody>
      </p:sp>
    </p:spTree>
    <p:extLst>
      <p:ext uri="{BB962C8B-B14F-4D97-AF65-F5344CB8AC3E}">
        <p14:creationId xmlns:p14="http://schemas.microsoft.com/office/powerpoint/2010/main" val="4177158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743B6-513C-4AF0-A6C6-B50C8E1AC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17369"/>
          </a:xfrm>
        </p:spPr>
        <p:txBody>
          <a:bodyPr/>
          <a:lstStyle/>
          <a:p>
            <a:r>
              <a:rPr lang="ru-RU" dirty="0"/>
              <a:t>Глава 1. Источники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8A1C83-4220-4C47-AED7-8B817B065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646" y="5865383"/>
            <a:ext cx="5933027" cy="647047"/>
          </a:xfrm>
        </p:spPr>
        <p:txBody>
          <a:bodyPr/>
          <a:lstStyle/>
          <a:p>
            <a:r>
              <a:rPr lang="ru-RU" sz="2000" dirty="0"/>
              <a:t>Столярова Л. В. и Белоусов П. В. «Смерть царевича Дмитрия в Угличе 15 мая 1591 г.: новая версия».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E909D3A-93A7-4EC1-A354-0ACA16B0B7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60646" y="1900052"/>
            <a:ext cx="2521782" cy="3822827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D0FE368B-96A4-496C-B77D-269D9B914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56406" y="5722879"/>
            <a:ext cx="4443984" cy="1091540"/>
          </a:xfrm>
        </p:spPr>
        <p:txBody>
          <a:bodyPr/>
          <a:lstStyle/>
          <a:p>
            <a:r>
              <a:rPr lang="ru-RU" sz="2000" dirty="0" err="1"/>
              <a:t>Боннер</a:t>
            </a:r>
            <a:r>
              <a:rPr lang="ru-RU" sz="2000" dirty="0"/>
              <a:t> А. Т. «Страницы истории. Смерть царевича Димитрия: несчастный случай или умышленное убийство?»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9B4C772E-D06A-4731-B802-BCFAA75E26E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055883" y="1900052"/>
            <a:ext cx="2548552" cy="38228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09078F-1372-4B21-B6AD-27AEBBD81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275" y="1900052"/>
            <a:ext cx="3465555" cy="382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59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A9ACB635-1D1B-40EF-83A0-00262B4DB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105" y="3832421"/>
            <a:ext cx="2738044" cy="1383877"/>
          </a:xfrm>
        </p:spPr>
        <p:txBody>
          <a:bodyPr/>
          <a:lstStyle/>
          <a:p>
            <a:r>
              <a:rPr lang="ru-RU" sz="2000" dirty="0" err="1"/>
              <a:t>Неделько</a:t>
            </a:r>
            <a:r>
              <a:rPr lang="ru-RU" sz="2000" dirty="0"/>
              <a:t> Н. Ф. «Угличская трагедия (Судебно-медицинские аспекты смерти царя Дмитрия </a:t>
            </a:r>
            <a:r>
              <a:rPr lang="ru-RU" sz="2000" dirty="0" err="1"/>
              <a:t>Иоановича</a:t>
            </a:r>
            <a:r>
              <a:rPr lang="ru-RU" sz="2000" dirty="0"/>
              <a:t>)».</a:t>
            </a: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396A9040-0113-446D-929A-027C3564C7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1771" y="413647"/>
            <a:ext cx="2617298" cy="3428661"/>
          </a:xfrm>
          <a:prstGeom prst="rect">
            <a:avLst/>
          </a:prstGeom>
        </p:spPr>
      </p:pic>
      <p:sp>
        <p:nvSpPr>
          <p:cNvPr id="13" name="Текст 12">
            <a:extLst>
              <a:ext uri="{FF2B5EF4-FFF2-40B4-BE49-F238E27FC236}">
                <a16:creationId xmlns:a16="http://schemas.microsoft.com/office/drawing/2014/main" id="{274269EC-0B6B-4679-A858-4E17E91704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07010" y="5569295"/>
            <a:ext cx="4443984" cy="454580"/>
          </a:xfrm>
        </p:spPr>
        <p:txBody>
          <a:bodyPr/>
          <a:lstStyle/>
          <a:p>
            <a:r>
              <a:rPr lang="ru-RU" sz="2000" dirty="0"/>
              <a:t>Лурье Л. Я. «22 смерти, 63 версии». </a:t>
            </a:r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56DE69DD-A962-4DA1-B993-FB057AAAF27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586074" y="2140750"/>
            <a:ext cx="5485857" cy="34286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88099E7-C0AA-4D34-8A32-71991524E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936" y="403760"/>
            <a:ext cx="2796793" cy="34286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FF8BBA-C6C0-439C-A2C6-B53CDC0723EF}"/>
              </a:ext>
            </a:extLst>
          </p:cNvPr>
          <p:cNvSpPr txBox="1"/>
          <p:nvPr/>
        </p:nvSpPr>
        <p:spPr>
          <a:xfrm>
            <a:off x="9227782" y="3832421"/>
            <a:ext cx="2759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Тюменев А. И. «Пересмотр известий о смерти царевича Димитрия»</a:t>
            </a:r>
          </a:p>
        </p:txBody>
      </p:sp>
    </p:spTree>
    <p:extLst>
      <p:ext uri="{BB962C8B-B14F-4D97-AF65-F5344CB8AC3E}">
        <p14:creationId xmlns:p14="http://schemas.microsoft.com/office/powerpoint/2010/main" val="1635043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B3EE3-E498-41FE-9836-42FAE9FB3CA8}"/>
              </a:ext>
            </a:extLst>
          </p:cNvPr>
          <p:cNvSpPr txBox="1"/>
          <p:nvPr/>
        </p:nvSpPr>
        <p:spPr>
          <a:xfrm>
            <a:off x="5100824" y="685800"/>
            <a:ext cx="6707354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Глава</a:t>
            </a: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Версия</a:t>
            </a: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об</a:t>
            </a: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убийстве</a:t>
            </a: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царевича</a:t>
            </a:r>
            <a:endParaRPr lang="en-US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F7593C-662C-45D7-BFE9-7EA48C7B2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77" r="12715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EF80B0-BE44-443F-BCA0-70FEEF8C2203}"/>
              </a:ext>
            </a:extLst>
          </p:cNvPr>
          <p:cNvSpPr txBox="1"/>
          <p:nvPr/>
        </p:nvSpPr>
        <p:spPr>
          <a:xfrm>
            <a:off x="5100824" y="2286000"/>
            <a:ext cx="6176776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F711C03-0406-481C-9EF4-74F2FBC361D7}"/>
              </a:ext>
            </a:extLst>
          </p:cNvPr>
          <p:cNvSpPr/>
          <p:nvPr/>
        </p:nvSpPr>
        <p:spPr>
          <a:xfrm>
            <a:off x="6096000" y="2480944"/>
            <a:ext cx="4413954" cy="114337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Убийство царевича Дмитрия</a:t>
            </a:r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3DD4BC57-4B78-4F62-817D-E8727CBA5AC4}"/>
              </a:ext>
            </a:extLst>
          </p:cNvPr>
          <p:cNvSpPr/>
          <p:nvPr/>
        </p:nvSpPr>
        <p:spPr>
          <a:xfrm>
            <a:off x="6400800" y="3565056"/>
            <a:ext cx="620098" cy="1320800"/>
          </a:xfrm>
          <a:prstGeom prst="downArrow">
            <a:avLst>
              <a:gd name="adj1" fmla="val 51246"/>
              <a:gd name="adj2" fmla="val 5698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810D3B3D-94A2-4EE4-A0AB-63B1A11EFCFB}"/>
              </a:ext>
            </a:extLst>
          </p:cNvPr>
          <p:cNvSpPr/>
          <p:nvPr/>
        </p:nvSpPr>
        <p:spPr>
          <a:xfrm>
            <a:off x="9719732" y="3565056"/>
            <a:ext cx="620098" cy="1320799"/>
          </a:xfrm>
          <a:prstGeom prst="downArrow">
            <a:avLst>
              <a:gd name="adj1" fmla="val 53641"/>
              <a:gd name="adj2" fmla="val 6274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103304-9096-4426-AF40-32E5C84AD588}"/>
              </a:ext>
            </a:extLst>
          </p:cNvPr>
          <p:cNvSpPr txBox="1"/>
          <p:nvPr/>
        </p:nvSpPr>
        <p:spPr>
          <a:xfrm>
            <a:off x="5662549" y="5000156"/>
            <a:ext cx="2096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Борис Годунов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14A485-0FBE-4A90-A9A4-A335B29B7CD7}"/>
              </a:ext>
            </a:extLst>
          </p:cNvPr>
          <p:cNvSpPr txBox="1"/>
          <p:nvPr/>
        </p:nvSpPr>
        <p:spPr>
          <a:xfrm>
            <a:off x="8747218" y="5000155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Василий Шуйский</a:t>
            </a:r>
          </a:p>
        </p:txBody>
      </p:sp>
    </p:spTree>
    <p:extLst>
      <p:ext uri="{BB962C8B-B14F-4D97-AF65-F5344CB8AC3E}">
        <p14:creationId xmlns:p14="http://schemas.microsoft.com/office/powerpoint/2010/main" val="2632450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4B430F-5726-43C3-A1C2-7D64FCD84B83}"/>
              </a:ext>
            </a:extLst>
          </p:cNvPr>
          <p:cNvSpPr txBox="1"/>
          <p:nvPr/>
        </p:nvSpPr>
        <p:spPr>
          <a:xfrm>
            <a:off x="1117601" y="327378"/>
            <a:ext cx="105325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/>
              <a:t>Глава 3. Версия о смерти царевича вследствие тяжелого приступа эпилепсии</a:t>
            </a:r>
            <a:endParaRPr lang="ru-RU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E555FD-3FC4-4F4A-8244-AC7F7530884A}"/>
              </a:ext>
            </a:extLst>
          </p:cNvPr>
          <p:cNvSpPr txBox="1"/>
          <p:nvPr/>
        </p:nvSpPr>
        <p:spPr>
          <a:xfrm>
            <a:off x="5904090" y="2126740"/>
            <a:ext cx="57460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Недуг царевича имел наследственный характер. 15 мая мальчик чувствовал слабость. В этот роковой день он пошел вместе с матерью на церковную службу и простоял много времени в лишенном свежего воздуха помещении. И перед своей смертью князь </a:t>
            </a:r>
            <a:r>
              <a:rPr lang="ru-RU" dirty="0" err="1"/>
              <a:t>Углицкий</a:t>
            </a:r>
            <a:r>
              <a:rPr lang="ru-RU" dirty="0"/>
              <a:t> ел всего лишь один раз за весь день. Итого, мы имеем маленького мальчика, одетого в тяжелые и теплые княжеские одежды, который болеет эпилепсией. Многие свидетели говорят, что после падения </a:t>
            </a:r>
            <a:r>
              <a:rPr lang="ru-RU" dirty="0" err="1"/>
              <a:t>Углицкого</a:t>
            </a:r>
            <a:r>
              <a:rPr lang="ru-RU" dirty="0"/>
              <a:t> князя на ножик, его «било долго». Это может свидетельствовать о смерти не от обычного приступа «падучей болезни», а в следствие уже развитого эпилептического статуса. </a:t>
            </a:r>
            <a:r>
              <a:rPr lang="ru-RU" dirty="0" err="1"/>
              <a:t>Цетверть</a:t>
            </a:r>
            <a:r>
              <a:rPr lang="ru-RU" dirty="0"/>
              <a:t> детей, перенесших эпилептический статус, умирает.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24251B-3BCA-48F4-BC31-12FD09688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06" y="2126740"/>
            <a:ext cx="4614988" cy="412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37683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900</Words>
  <Application>Microsoft Office PowerPoint</Application>
  <PresentationFormat>Широкоэкранный</PresentationFormat>
  <Paragraphs>45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Courier New</vt:lpstr>
      <vt:lpstr>Franklin Gothic Book</vt:lpstr>
      <vt:lpstr>Уголки</vt:lpstr>
      <vt:lpstr>Смерть царевича Дмитрия в угличе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Глава 1. Источники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Смерть царевича Дмитрия в угличе</dc:title>
  <dc:creator>Соколова Элина</dc:creator>
  <cp:lastModifiedBy>Соколова Элина</cp:lastModifiedBy>
  <cp:revision>2</cp:revision>
  <dcterms:created xsi:type="dcterms:W3CDTF">2020-04-15T09:37:21Z</dcterms:created>
  <dcterms:modified xsi:type="dcterms:W3CDTF">2020-04-15T09:51:27Z</dcterms:modified>
</cp:coreProperties>
</file>