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001" y="873211"/>
            <a:ext cx="5706129" cy="3546987"/>
          </a:xfrm>
        </p:spPr>
        <p:txBody>
          <a:bodyPr/>
          <a:lstStyle/>
          <a:p>
            <a:r>
              <a:rPr lang="ru-RU" dirty="0" smtClean="0"/>
              <a:t>РЕГИОНАЛЬНЫЙ СЕПАРАТИЗМ В РОССИИ (1991-2004)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75748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Реферат выполнил: Шевченко-Павловский </a:t>
            </a:r>
            <a:r>
              <a:rPr lang="ru-RU" dirty="0" err="1" smtClean="0"/>
              <a:t>Арсентий</a:t>
            </a:r>
            <a:endParaRPr lang="ru-RU" dirty="0" smtClean="0"/>
          </a:p>
          <a:p>
            <a:r>
              <a:rPr lang="ru-RU" dirty="0" smtClean="0"/>
              <a:t>Консультант: </a:t>
            </a:r>
            <a:r>
              <a:rPr lang="ru-RU" dirty="0" err="1" smtClean="0"/>
              <a:t>Меньшинина</a:t>
            </a:r>
            <a:r>
              <a:rPr lang="ru-RU" dirty="0" smtClean="0"/>
              <a:t> Елена Сергеевна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195" y="382029"/>
            <a:ext cx="2688057" cy="1800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252" y="382029"/>
            <a:ext cx="2688057" cy="18009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194" y="2183027"/>
            <a:ext cx="2688058" cy="1802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4252" y="2183027"/>
            <a:ext cx="2688058" cy="18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5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004" y="2354092"/>
            <a:ext cx="5318477" cy="3636511"/>
          </a:xfrm>
        </p:spPr>
        <p:txBody>
          <a:bodyPr/>
          <a:lstStyle/>
          <a:p>
            <a:r>
              <a:rPr lang="ru-RU" dirty="0" smtClean="0"/>
              <a:t>Статья </a:t>
            </a:r>
            <a:r>
              <a:rPr lang="ru-RU" dirty="0"/>
              <a:t>4 </a:t>
            </a:r>
            <a:r>
              <a:rPr lang="ru-RU" b="1" dirty="0"/>
              <a:t>Конституции РФ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/>
              <a:t>1. </a:t>
            </a:r>
            <a:r>
              <a:rPr lang="ru-RU" b="1" dirty="0"/>
              <a:t>Суверенитет</a:t>
            </a:r>
            <a:r>
              <a:rPr lang="ru-RU" dirty="0"/>
              <a:t> Российской Федерации распространяется на </a:t>
            </a:r>
            <a:r>
              <a:rPr lang="ru-RU" b="1" dirty="0"/>
              <a:t>всю</a:t>
            </a:r>
            <a:r>
              <a:rPr lang="ru-RU" dirty="0"/>
              <a:t> ее </a:t>
            </a:r>
            <a:r>
              <a:rPr lang="ru-RU" b="1" dirty="0"/>
              <a:t>территорию</a:t>
            </a:r>
            <a:r>
              <a:rPr lang="ru-RU" dirty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</a:t>
            </a:r>
            <a:r>
              <a:rPr lang="ru-RU" dirty="0"/>
              <a:t>. </a:t>
            </a:r>
            <a:r>
              <a:rPr lang="ru-RU" b="1" dirty="0"/>
              <a:t>Конституция </a:t>
            </a:r>
            <a:r>
              <a:rPr lang="ru-RU" dirty="0"/>
              <a:t>Российской Федерации и федеральные законы </a:t>
            </a:r>
            <a:r>
              <a:rPr lang="ru-RU" b="1" dirty="0"/>
              <a:t>имеют верховенство на всей территории Российской Федерации</a:t>
            </a:r>
            <a:r>
              <a:rPr lang="ru-RU" dirty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3</a:t>
            </a:r>
            <a:r>
              <a:rPr lang="ru-RU" dirty="0"/>
              <a:t>. </a:t>
            </a:r>
            <a:r>
              <a:rPr lang="ru-RU" b="1" dirty="0"/>
              <a:t>Российская Федерация </a:t>
            </a:r>
            <a:r>
              <a:rPr lang="ru-RU" dirty="0"/>
              <a:t>обеспечивает </a:t>
            </a:r>
            <a:r>
              <a:rPr lang="ru-RU" b="1" dirty="0"/>
              <a:t>целостность и неприкосновенность </a:t>
            </a:r>
            <a:r>
              <a:rPr lang="ru-RU" dirty="0"/>
              <a:t>своей территории.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313" y="2354092"/>
            <a:ext cx="3288169" cy="32881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482" y="2354092"/>
            <a:ext cx="2699572" cy="328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ОПИСАНИЕ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Российская Федерация сегодня – это самая большая по площади страна</a:t>
            </a:r>
            <a:br>
              <a:rPr lang="ru-RU" dirty="0"/>
            </a:br>
            <a:r>
              <a:rPr lang="ru-RU" dirty="0"/>
              <a:t>мира, занимающая обширные территории в Европе и Азии. По данным</a:t>
            </a:r>
            <a:br>
              <a:rPr lang="ru-RU" dirty="0"/>
            </a:br>
            <a:r>
              <a:rPr lang="ru-RU" dirty="0"/>
              <a:t>Всероссийской переписи населения 2010 года, на территории РФ проживают</a:t>
            </a:r>
            <a:br>
              <a:rPr lang="ru-RU" dirty="0"/>
            </a:br>
            <a:r>
              <a:rPr lang="ru-RU" dirty="0"/>
              <a:t>более 190 народов, из которых наиболее крупные (за исключением титульной</a:t>
            </a:r>
            <a:br>
              <a:rPr lang="ru-RU" dirty="0"/>
            </a:br>
            <a:r>
              <a:rPr lang="ru-RU" dirty="0"/>
              <a:t>нации - русских) – это татары, украинцы, башкиры, чуваши, чеченцы, армяне, аварцы, мордва, казахи.</a:t>
            </a:r>
            <a:br>
              <a:rPr lang="ru-RU" dirty="0"/>
            </a:br>
            <a:r>
              <a:rPr lang="ru-RU" dirty="0"/>
              <a:t>Как следствие, и конфессиональный состав Российской Федерации</a:t>
            </a:r>
            <a:br>
              <a:rPr lang="ru-RU" dirty="0"/>
            </a:br>
            <a:r>
              <a:rPr lang="ru-RU" dirty="0"/>
              <a:t>является весьма пёстрым. Так, на территории страны проживают</a:t>
            </a:r>
            <a:br>
              <a:rPr lang="ru-RU" dirty="0"/>
            </a:br>
            <a:r>
              <a:rPr lang="ru-RU" dirty="0"/>
              <a:t>православные, мусульмане, католики, буддисты, протестанты, старообрядцы, иудеи, индуисты, сторонники традиционных религий и представители иных конфессий.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7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ПРОБЛЕМА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Многонациональность и многоконфессиональность сложились в нашей стране не в одночасье – они формировались десятилетиями и столетиями, вместе с присоединением или захватом к России всё новых и новых территорий. Многонациональный и многоконфессиональный состав населения государства всегда связан с высоким риском возникновения сепаратизма – стремления определённых этносов к отделению от государства и обретению автономии.</a:t>
            </a:r>
          </a:p>
        </p:txBody>
      </p:sp>
    </p:spTree>
    <p:extLst>
      <p:ext uri="{BB962C8B-B14F-4D97-AF65-F5344CB8AC3E}">
        <p14:creationId xmlns:p14="http://schemas.microsoft.com/office/powerpoint/2010/main" val="18061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2139" y="2049293"/>
            <a:ext cx="8358239" cy="363651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Изучение и анализ тенденций </a:t>
            </a:r>
            <a:r>
              <a:rPr lang="ru-RU" sz="2800" dirty="0"/>
              <a:t>регионального сепаратизма в </a:t>
            </a:r>
            <a:r>
              <a:rPr lang="ru-RU" sz="2800" dirty="0" smtClean="0"/>
              <a:t>Российской Федерации </a:t>
            </a:r>
            <a:r>
              <a:rPr lang="ru-RU" sz="2800" dirty="0"/>
              <a:t>в 1990-е годы и далее.</a:t>
            </a:r>
          </a:p>
        </p:txBody>
      </p:sp>
    </p:spTree>
    <p:extLst>
      <p:ext uri="{BB962C8B-B14F-4D97-AF65-F5344CB8AC3E}">
        <p14:creationId xmlns:p14="http://schemas.microsoft.com/office/powerpoint/2010/main" val="258144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ПЛАН ДЕЙСТВИЙ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Сбор информации, научных работ, посвященных данной тематики, с применением сети Интернет</a:t>
            </a:r>
          </a:p>
          <a:p>
            <a:r>
              <a:rPr lang="ru-RU" dirty="0" smtClean="0"/>
              <a:t>Регистрация исследования на портале Школы №1505 (Преображенская)</a:t>
            </a:r>
          </a:p>
          <a:p>
            <a:r>
              <a:rPr lang="ru-RU" dirty="0" smtClean="0"/>
              <a:t>На основе понравившегося источника написать Введение и Главу </a:t>
            </a:r>
            <a:r>
              <a:rPr lang="en-US" dirty="0" smtClean="0"/>
              <a:t>I</a:t>
            </a:r>
          </a:p>
          <a:p>
            <a:r>
              <a:rPr lang="ru-RU" dirty="0" smtClean="0"/>
              <a:t>Проконсультироваться по ходу их выполнения с консультантом</a:t>
            </a:r>
          </a:p>
          <a:p>
            <a:r>
              <a:rPr lang="ru-RU" dirty="0" smtClean="0"/>
              <a:t>Работа над Главами </a:t>
            </a:r>
            <a:r>
              <a:rPr lang="en-US" dirty="0" smtClean="0"/>
              <a:t>II, III</a:t>
            </a:r>
            <a:r>
              <a:rPr lang="ru-RU" dirty="0" smtClean="0"/>
              <a:t> реферата, его заключением</a:t>
            </a:r>
          </a:p>
          <a:p>
            <a:r>
              <a:rPr lang="ru-RU" dirty="0" smtClean="0"/>
              <a:t>Отправка консультанту, получение </a:t>
            </a:r>
            <a:r>
              <a:rPr lang="ru-RU" dirty="0" err="1" smtClean="0"/>
              <a:t>фидбэка</a:t>
            </a:r>
            <a:r>
              <a:rPr lang="ru-RU" dirty="0" smtClean="0"/>
              <a:t> и исправление замечаний</a:t>
            </a:r>
          </a:p>
          <a:p>
            <a:r>
              <a:rPr lang="ru-RU" dirty="0" smtClean="0"/>
              <a:t>Рецензия</a:t>
            </a:r>
          </a:p>
          <a:p>
            <a:r>
              <a:rPr lang="ru-RU" dirty="0" smtClean="0"/>
              <a:t>Создание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6053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СБОР ИНФОРМАЦИИ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0000" y="1859823"/>
            <a:ext cx="10554574" cy="1130512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Для начала, я начал ознакомление с научными и иными источниками. Как пример, </a:t>
            </a:r>
            <a:r>
              <a:rPr lang="en-US" sz="1600" dirty="0" smtClean="0"/>
              <a:t>Wikipedia.org</a:t>
            </a:r>
            <a:r>
              <a:rPr lang="ru-RU" sz="1600" dirty="0" smtClean="0"/>
              <a:t> и </a:t>
            </a:r>
            <a:r>
              <a:rPr lang="en-US" sz="1600" dirty="0" smtClean="0"/>
              <a:t>cyberleninka.ru</a:t>
            </a:r>
            <a:r>
              <a:rPr lang="ru-RU" sz="1600" dirty="0" smtClean="0"/>
              <a:t>, </a:t>
            </a:r>
            <a:r>
              <a:rPr lang="en-US" sz="1600" dirty="0"/>
              <a:t>https://clck.ru/MzCBf</a:t>
            </a:r>
            <a:r>
              <a:rPr lang="ru-RU" sz="1600" dirty="0" smtClean="0"/>
              <a:t> . </a:t>
            </a:r>
            <a:endParaRPr lang="ru-RU" sz="16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923004" y="3163329"/>
            <a:ext cx="61866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30 августа 1990 года Верховный Совет Татарской АССР принял Декларацию о государственном суверенитете Республики Татарстан. В декларации, в отличие от некоторых союзных и почти всех других автономных российских (кроме Чечено-Ингушетии) республик, не было указано нахождение республики ни в составе РСФСР, ни СССР и было объявлено, что как суверенное государство и субъект международного права она заключает договоры и союзы с Россией и другими государствами. В ходе распада СССР и позже Татарстан с такой же формулировкой принял декларации и постановления об акте о независимости и вхождении в СНГ, провёл референдум, принял конституцию.</a:t>
            </a:r>
          </a:p>
          <a:p>
            <a:endParaRPr lang="ru-RU" sz="1200" dirty="0" smtClean="0"/>
          </a:p>
          <a:p>
            <a:r>
              <a:rPr lang="ru-RU" sz="1200" dirty="0" smtClean="0"/>
              <a:t>21 </a:t>
            </a:r>
            <a:r>
              <a:rPr lang="ru-RU" sz="1200" dirty="0"/>
              <a:t>марта 1992 года в Татарстане прошёл референдум о статусе Республики Татарстан. На вопрос: «Согласны ли Вы, что Республика Татарстан — суверенное государство, субъект международного права, строящее свои отношения с Российской Федерацией и другими республиками, государствами на основе равноправных договоров?» проголосовало положительно более половины граждан республики (61,4 %), принявших участие в голосовании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83" y="3437221"/>
            <a:ext cx="4299444" cy="28685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7440" y="3009440"/>
            <a:ext cx="3772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/>
              <a:t>История Сепаратизма в Татарстане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409384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СБОР ИНФОРМАЦИИ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107" y="698287"/>
            <a:ext cx="10554574" cy="3636511"/>
          </a:xfrm>
        </p:spPr>
        <p:txBody>
          <a:bodyPr/>
          <a:lstStyle/>
          <a:p>
            <a:r>
              <a:rPr lang="ru-RU" dirty="0" smtClean="0"/>
              <a:t>Также, на основе приведённых мной источников, я смог узнать такую информацию, как национальный состав России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587048" y="2965622"/>
            <a:ext cx="40200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«По </a:t>
            </a:r>
            <a:r>
              <a:rPr lang="ru-RU" sz="1400" dirty="0"/>
              <a:t>сравнению с переписью населения 2002 года численность русских уменьшилась на 4 872 211 человек или на 4,20 %.</a:t>
            </a:r>
          </a:p>
          <a:p>
            <a:r>
              <a:rPr lang="ru-RU" sz="1400" dirty="0"/>
              <a:t>Численность татар и украинцев также сократилась на 243 952 (4,39 %) и 1 014 973 (34,49 %) соответственно [1]. Из народов, население которых составляло более 1 млн. человек на 2010 год, уменьшение численности произошло у всех, кроме чеченцев и армян. Численность населения чеченцев увеличилась на 71 107 человек (5,23 %), армян - на 51 897 (4,59 %). Всего в России проживают представители более 180 национальностей (этнических групп</a:t>
            </a:r>
            <a:r>
              <a:rPr lang="ru-RU" sz="1400" dirty="0" smtClean="0"/>
              <a:t>).»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07" y="2965622"/>
            <a:ext cx="2987265" cy="25765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372" y="2962756"/>
            <a:ext cx="2987265" cy="257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2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СОЗДАНИЕ РЕФЕРАТА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8712" y="2222287"/>
            <a:ext cx="4231083" cy="3636511"/>
          </a:xfrm>
        </p:spPr>
        <p:txBody>
          <a:bodyPr/>
          <a:lstStyle/>
          <a:p>
            <a:r>
              <a:rPr lang="ru-RU" dirty="0" smtClean="0"/>
              <a:t>В течение нескольких месяцев, мне удалось написать реферат на 28 страниц, который, как я надеюсь, в достаточной мере раскрыл проблему сепаратизма в России, способы его устранения Президентами России – Борисом Ельциным и Владимиром Путиным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795" y="2901136"/>
            <a:ext cx="3074129" cy="19412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924" y="2901136"/>
            <a:ext cx="3074129" cy="194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2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ПРИМЕР МОЕЙ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4021" y="2477660"/>
            <a:ext cx="6307016" cy="3636511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Политика царской, а затем императорской власти в отношении национальных меньшинств носила, как уже было отмечено выше, нейтральный характер. Терпимость к религиозным течениям и проявлениям этнической культуры, отсутствие попыток насильственной ассимиляции – всё это было, в целом, характерно для дореволюционной России.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Советская государственность была связана с активным развитием этносов. Право наций на самоопределение было провозглашено советским государством в качестве одного из базовых принципов идеологии и, соответственно, очень активно пропагандировалось.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Территориально-административное деление советского государства было в значительной степени основано на этническом признаке (именно им было обусловлено существование союзных и автономных республик, автономных областей и национальных округов). Формально союзные республики обладали правом на выход из состава СССР.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163" y="2234396"/>
            <a:ext cx="3095964" cy="412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8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732</TotalTime>
  <Words>648</Words>
  <Application>Microsoft Office PowerPoint</Application>
  <PresentationFormat>Широкоэкранный</PresentationFormat>
  <Paragraphs>36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Calibri</vt:lpstr>
      <vt:lpstr>Century Gothic</vt:lpstr>
      <vt:lpstr>Times New Roman</vt:lpstr>
      <vt:lpstr>Wingdings 2</vt:lpstr>
      <vt:lpstr>Цитаты</vt:lpstr>
      <vt:lpstr>РЕГИОНАЛЬНЫЙ СЕПАРАТИЗМ В РОССИИ (1991-2004)</vt:lpstr>
      <vt:lpstr>ОПИСАНИЕ</vt:lpstr>
      <vt:lpstr>ПРОБЛЕМА ПРОЕКТА</vt:lpstr>
      <vt:lpstr>ЦЕЛЬ</vt:lpstr>
      <vt:lpstr>ПЛАН ДЕЙСТВИЙ</vt:lpstr>
      <vt:lpstr>СБОР ИНФОРМАЦИИ</vt:lpstr>
      <vt:lpstr>СБОР ИНФОРМАЦИИ</vt:lpstr>
      <vt:lpstr>СОЗДАНИЕ РЕФЕРАТА</vt:lpstr>
      <vt:lpstr>ПРИМЕР МОЕЙ РАБОТЫ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РЕГИОНАЛЬНЫЙ СЕПАРАТИЗМ В РОССИИ (1991-2004)</dc:title>
  <dc:creator>Таисия Шевченко</dc:creator>
  <cp:lastModifiedBy>Таисия Шевченко</cp:lastModifiedBy>
  <cp:revision>9</cp:revision>
  <dcterms:created xsi:type="dcterms:W3CDTF">2020-04-14T11:16:13Z</dcterms:created>
  <dcterms:modified xsi:type="dcterms:W3CDTF">2020-04-15T21:15:11Z</dcterms:modified>
</cp:coreProperties>
</file>