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8" r:id="rId4"/>
    <p:sldId id="258" r:id="rId5"/>
    <p:sldId id="259" r:id="rId6"/>
    <p:sldId id="262" r:id="rId7"/>
    <p:sldId id="266" r:id="rId8"/>
    <p:sldId id="267" r:id="rId9"/>
    <p:sldId id="263" r:id="rId10"/>
    <p:sldId id="269" r:id="rId11"/>
    <p:sldId id="270" r:id="rId12"/>
    <p:sldId id="271" r:id="rId13"/>
    <p:sldId id="272" r:id="rId14"/>
    <p:sldId id="264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522" y="-14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1020-24BF-4769-B5C9-633B144F8342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2103B-35AE-44F3-9504-DB10EC98F01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1020-24BF-4769-B5C9-633B144F8342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103B-35AE-44F3-9504-DB10EC98F0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1020-24BF-4769-B5C9-633B144F8342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103B-35AE-44F3-9504-DB10EC98F0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FF1020-24BF-4769-B5C9-633B144F8342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3D2103B-35AE-44F3-9504-DB10EC98F011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1020-24BF-4769-B5C9-633B144F8342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103B-35AE-44F3-9504-DB10EC98F01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1020-24BF-4769-B5C9-633B144F8342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103B-35AE-44F3-9504-DB10EC98F01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103B-35AE-44F3-9504-DB10EC98F01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1020-24BF-4769-B5C9-633B144F8342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1020-24BF-4769-B5C9-633B144F8342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103B-35AE-44F3-9504-DB10EC98F01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1020-24BF-4769-B5C9-633B144F8342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2103B-35AE-44F3-9504-DB10EC98F0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FF1020-24BF-4769-B5C9-633B144F8342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D2103B-35AE-44F3-9504-DB10EC98F01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1020-24BF-4769-B5C9-633B144F8342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D2103B-35AE-44F3-9504-DB10EC98F01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BFF1020-24BF-4769-B5C9-633B144F8342}" type="datetimeFigureOut">
              <a:rPr lang="ru-RU" smtClean="0"/>
              <a:t>11.04.2020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3D2103B-35AE-44F3-9504-DB10EC98F01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582144"/>
            <a:ext cx="8305800" cy="1143000"/>
          </a:xfrm>
        </p:spPr>
        <p:txBody>
          <a:bodyPr/>
          <a:lstStyle/>
          <a:p>
            <a:r>
              <a:rPr lang="ru-RU" dirty="0" smtClean="0"/>
              <a:t>Реферат </a:t>
            </a:r>
            <a:r>
              <a:rPr lang="ru-RU" dirty="0"/>
              <a:t>ученика 9 </a:t>
            </a:r>
            <a:r>
              <a:rPr lang="ru-RU" dirty="0" smtClean="0"/>
              <a:t>класса Кузьмичева </a:t>
            </a:r>
            <a:r>
              <a:rPr lang="ru-RU" dirty="0" smtClean="0"/>
              <a:t>Григория</a:t>
            </a:r>
          </a:p>
          <a:p>
            <a:endParaRPr lang="ru-RU" dirty="0" smtClean="0"/>
          </a:p>
          <a:p>
            <a:pPr algn="r"/>
            <a:r>
              <a:rPr lang="ru-RU" dirty="0" smtClean="0"/>
              <a:t>Консультант:</a:t>
            </a:r>
          </a:p>
          <a:p>
            <a:pPr algn="r"/>
            <a:r>
              <a:rPr lang="ru-RU" dirty="0" err="1" smtClean="0"/>
              <a:t>Бурикова</a:t>
            </a:r>
            <a:r>
              <a:rPr lang="ru-RU" dirty="0" smtClean="0"/>
              <a:t> Ирина Валерьевна</a:t>
            </a:r>
          </a:p>
          <a:p>
            <a:pPr algn="r"/>
            <a:r>
              <a:rPr lang="ru-RU" dirty="0" smtClean="0"/>
              <a:t>Рецензент:</a:t>
            </a:r>
          </a:p>
          <a:p>
            <a:pPr algn="r"/>
            <a:r>
              <a:rPr lang="ru-RU" dirty="0" err="1" smtClean="0"/>
              <a:t>Меньшинина</a:t>
            </a:r>
            <a:r>
              <a:rPr lang="ru-RU" dirty="0" smtClean="0"/>
              <a:t> Елена Сергеевна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340768"/>
            <a:ext cx="8305800" cy="1981200"/>
          </a:xfrm>
        </p:spPr>
        <p:txBody>
          <a:bodyPr/>
          <a:lstStyle/>
          <a:p>
            <a:r>
              <a:rPr lang="ru-RU" dirty="0" smtClean="0"/>
              <a:t>Судебник Ивана Грозного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906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3712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Глава </a:t>
            </a:r>
            <a:r>
              <a:rPr lang="ru-RU" dirty="0" smtClean="0"/>
              <a:t>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2.2. </a:t>
            </a:r>
            <a:r>
              <a:rPr lang="ru-RU" dirty="0">
                <a:effectLst/>
              </a:rPr>
              <a:t>Нововведения Судебника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953344"/>
            <a:ext cx="4824536" cy="4572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Этот самый большой раздел</a:t>
            </a:r>
            <a:r>
              <a:rPr lang="ru-RU" sz="2400" dirty="0" smtClean="0"/>
              <a:t> включает анализ нововведений Судебника по таким условным частям, </a:t>
            </a:r>
            <a:r>
              <a:rPr lang="ru-RU" sz="2400" dirty="0" smtClean="0"/>
              <a:t>как </a:t>
            </a:r>
            <a:r>
              <a:rPr lang="ru-RU" sz="2400" dirty="0" smtClean="0"/>
              <a:t>законодательная,</a:t>
            </a:r>
            <a:r>
              <a:rPr lang="ru-RU" sz="2400" dirty="0"/>
              <a:t> гражданская, </a:t>
            </a:r>
            <a:r>
              <a:rPr lang="ru-RU" sz="2400" dirty="0" smtClean="0"/>
              <a:t>административная</a:t>
            </a:r>
            <a:r>
              <a:rPr lang="ru-RU" sz="2400" dirty="0"/>
              <a:t>,</a:t>
            </a:r>
            <a:r>
              <a:rPr lang="ru-RU" sz="2400" dirty="0" smtClean="0"/>
              <a:t> </a:t>
            </a:r>
            <a:r>
              <a:rPr lang="ru-RU" sz="2400" dirty="0"/>
              <a:t>уголовная, </a:t>
            </a:r>
            <a:r>
              <a:rPr lang="ru-RU" sz="2400" dirty="0" smtClean="0"/>
              <a:t>процессуальная</a:t>
            </a:r>
            <a:r>
              <a:rPr lang="ru-RU" sz="2400" dirty="0"/>
              <a:t>, </a:t>
            </a:r>
            <a:r>
              <a:rPr lang="ru-RU" sz="2400" dirty="0" smtClean="0"/>
              <a:t>имущественная </a:t>
            </a:r>
            <a:r>
              <a:rPr lang="ru-RU" sz="2400" dirty="0" smtClean="0"/>
              <a:t>и даже лингвистическая,  </a:t>
            </a:r>
            <a:r>
              <a:rPr lang="ru-RU" sz="2400" dirty="0" smtClean="0"/>
              <a:t>а также </a:t>
            </a:r>
            <a:r>
              <a:rPr lang="ru-RU" sz="2400" dirty="0" smtClean="0"/>
              <a:t>описание влияния новшеств на </a:t>
            </a:r>
            <a:r>
              <a:rPr lang="ru-RU" sz="2400" dirty="0" smtClean="0"/>
              <a:t>уклад жизни того времени.</a:t>
            </a:r>
            <a:endParaRPr lang="ru-RU" sz="2400" dirty="0"/>
          </a:p>
        </p:txBody>
      </p:sp>
      <p:pic>
        <p:nvPicPr>
          <p:cNvPr id="12290" name="Picture 2" descr="Кто такие целовальники? » E-News.su | Cамые свежие и актуальные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1" r="8582"/>
          <a:stretch/>
        </p:blipFill>
        <p:spPr bwMode="auto">
          <a:xfrm>
            <a:off x="5220072" y="2131072"/>
            <a:ext cx="3545978" cy="345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272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4164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3800" dirty="0"/>
              <a:t>Глава </a:t>
            </a:r>
            <a:r>
              <a:rPr lang="ru-RU" sz="3800" dirty="0" smtClean="0"/>
              <a:t>2</a:t>
            </a:r>
            <a:r>
              <a:rPr lang="ru-RU" sz="3800" dirty="0" smtClean="0"/>
              <a:t/>
            </a:r>
            <a:br>
              <a:rPr lang="ru-RU" sz="3800" dirty="0" smtClean="0"/>
            </a:br>
            <a:r>
              <a:rPr lang="ru-RU" sz="3800" dirty="0" smtClean="0"/>
              <a:t>2.3. </a:t>
            </a:r>
            <a:r>
              <a:rPr lang="ru-RU" sz="3800" dirty="0">
                <a:effectLst/>
              </a:rPr>
              <a:t>Исторический </a:t>
            </a:r>
            <a:r>
              <a:rPr lang="ru-RU" sz="3800" dirty="0" smtClean="0">
                <a:effectLst/>
              </a:rPr>
              <a:t>контекст </a:t>
            </a:r>
            <a:r>
              <a:rPr lang="ru-RU" sz="3800" dirty="0">
                <a:effectLst/>
              </a:rPr>
              <a:t>и </a:t>
            </a:r>
            <a:r>
              <a:rPr lang="ru-RU" sz="3800" dirty="0" smtClean="0">
                <a:effectLst/>
              </a:rPr>
              <a:t/>
            </a:r>
            <a:br>
              <a:rPr lang="ru-RU" sz="3800" dirty="0" smtClean="0">
                <a:effectLst/>
              </a:rPr>
            </a:br>
            <a:r>
              <a:rPr lang="ru-RU" sz="3800" dirty="0" smtClean="0">
                <a:effectLst/>
              </a:rPr>
              <a:t>влияние </a:t>
            </a:r>
            <a:r>
              <a:rPr lang="ru-RU" sz="3800" dirty="0">
                <a:effectLst/>
              </a:rPr>
              <a:t>на него Судебника</a:t>
            </a:r>
            <a:endParaRPr lang="ru-RU" sz="3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9208" y="2241376"/>
            <a:ext cx="4546848" cy="4572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/>
              <a:t>Здесь поясняется, каким </a:t>
            </a:r>
            <a:r>
              <a:rPr lang="ru-RU" sz="2400" dirty="0"/>
              <a:t>образом </a:t>
            </a:r>
            <a:r>
              <a:rPr lang="ru-RU" sz="2400" dirty="0" smtClean="0"/>
              <a:t>Судебник укрепил </a:t>
            </a:r>
            <a:r>
              <a:rPr lang="ru-RU" sz="2400" dirty="0"/>
              <a:t>власть как самого Ивана </a:t>
            </a:r>
            <a:r>
              <a:rPr lang="en-US" sz="2400" dirty="0"/>
              <a:t>IV</a:t>
            </a:r>
            <a:r>
              <a:rPr lang="ru-RU" sz="2400" dirty="0"/>
              <a:t>, так и Избранной рады как правящей политической </a:t>
            </a:r>
            <a:r>
              <a:rPr lang="ru-RU" sz="2400" dirty="0" smtClean="0"/>
              <a:t>группы и ограничил влияние знати в целом. Тут же упоминается о прогрессе </a:t>
            </a:r>
            <a:r>
              <a:rPr lang="ru-RU" sz="2400" dirty="0"/>
              <a:t>в охвате областей </a:t>
            </a:r>
            <a:r>
              <a:rPr lang="ru-RU" sz="2400" dirty="0" smtClean="0"/>
              <a:t>регулирования с помощью Судебника. </a:t>
            </a:r>
            <a:endParaRPr lang="ru-RU" sz="2400" dirty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87416"/>
            <a:ext cx="3096344" cy="3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22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7632"/>
            <a:ext cx="784887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Глава </a:t>
            </a:r>
            <a:r>
              <a:rPr lang="ru-RU" dirty="0" smtClean="0"/>
              <a:t>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2.4</a:t>
            </a:r>
            <a:r>
              <a:rPr lang="ru-RU" dirty="0" smtClean="0"/>
              <a:t>. </a:t>
            </a:r>
            <a:r>
              <a:rPr lang="ru-RU" dirty="0" smtClean="0">
                <a:effectLst/>
              </a:rPr>
              <a:t>Значение </a:t>
            </a:r>
            <a:r>
              <a:rPr lang="ru-RU" dirty="0">
                <a:effectLst/>
              </a:rPr>
              <a:t>и последствия создания Судебника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2025352"/>
            <a:ext cx="4608513" cy="457200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СУДЕБНИК:</a:t>
            </a:r>
          </a:p>
          <a:p>
            <a:pPr algn="just"/>
            <a:r>
              <a:rPr lang="ru-RU" dirty="0" smtClean="0"/>
              <a:t>нормативно-правовой документ </a:t>
            </a:r>
            <a:r>
              <a:rPr lang="ru-RU" dirty="0"/>
              <a:t>единого централизованного государства, касающийся всех </a:t>
            </a:r>
            <a:r>
              <a:rPr lang="ru-RU" dirty="0" smtClean="0"/>
              <a:t>слоев населения.</a:t>
            </a:r>
          </a:p>
          <a:p>
            <a:pPr algn="just"/>
            <a:r>
              <a:rPr lang="ru-RU" dirty="0" smtClean="0"/>
              <a:t>структурирован и охватывает все сферы общественной жизни.</a:t>
            </a:r>
            <a:endParaRPr lang="ru-RU" dirty="0" smtClean="0"/>
          </a:p>
          <a:p>
            <a:pPr algn="just"/>
            <a:r>
              <a:rPr lang="ru-RU" dirty="0" smtClean="0"/>
              <a:t>позволял установить </a:t>
            </a:r>
            <a:r>
              <a:rPr lang="ru-RU" dirty="0" smtClean="0"/>
              <a:t>межсословный </a:t>
            </a:r>
            <a:r>
              <a:rPr lang="ru-RU" dirty="0" smtClean="0"/>
              <a:t>компромисс.</a:t>
            </a:r>
          </a:p>
          <a:p>
            <a:pPr algn="just"/>
            <a:r>
              <a:rPr lang="ru-RU" dirty="0" smtClean="0"/>
              <a:t>начал </a:t>
            </a:r>
            <a:r>
              <a:rPr lang="ru-RU" dirty="0" smtClean="0"/>
              <a:t>формирование </a:t>
            </a:r>
            <a:r>
              <a:rPr lang="ru-RU" dirty="0" smtClean="0"/>
              <a:t>юридического понятийного и терминологического аппарата.</a:t>
            </a:r>
            <a:endParaRPr lang="ru-RU" dirty="0"/>
          </a:p>
        </p:txBody>
      </p:sp>
      <p:pic>
        <p:nvPicPr>
          <p:cNvPr id="8194" name="Picture 2" descr="Дворянин это в древней руси. Полный список дворянских родов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060848"/>
            <a:ext cx="3234518" cy="426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65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3576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Глава </a:t>
            </a:r>
            <a:r>
              <a:rPr lang="ru-RU" dirty="0" smtClean="0"/>
              <a:t>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2.5. </a:t>
            </a:r>
            <a:r>
              <a:rPr lang="ru-RU" dirty="0">
                <a:effectLst/>
              </a:rPr>
              <a:t>Последующая судьба Судебника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65312"/>
            <a:ext cx="4042792" cy="4572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 smtClean="0"/>
              <a:t>СУДЕБНИК:</a:t>
            </a:r>
          </a:p>
          <a:p>
            <a:pPr algn="just"/>
            <a:r>
              <a:rPr lang="ru-RU" sz="2200" dirty="0" smtClean="0"/>
              <a:t>первое </a:t>
            </a:r>
            <a:r>
              <a:rPr lang="ru-RU" sz="2200" dirty="0" smtClean="0"/>
              <a:t>время </a:t>
            </a:r>
            <a:r>
              <a:rPr lang="ru-RU" sz="2200" dirty="0" smtClean="0"/>
              <a:t>работал и выполнял возложенные на него функции</a:t>
            </a:r>
          </a:p>
          <a:p>
            <a:pPr algn="just"/>
            <a:r>
              <a:rPr lang="ru-RU" sz="2200" dirty="0" smtClean="0"/>
              <a:t>в </a:t>
            </a:r>
            <a:r>
              <a:rPr lang="ru-RU" sz="2200" dirty="0" smtClean="0"/>
              <a:t>период опричнины </a:t>
            </a:r>
            <a:r>
              <a:rPr lang="ru-RU" sz="2200" dirty="0" smtClean="0"/>
              <a:t>стал бесполезным из-за неисполнения с позволения царя</a:t>
            </a:r>
          </a:p>
          <a:p>
            <a:pPr algn="just"/>
            <a:r>
              <a:rPr lang="ru-RU" sz="2200" dirty="0"/>
              <a:t>п</a:t>
            </a:r>
            <a:r>
              <a:rPr lang="ru-RU" sz="2200" dirty="0" smtClean="0"/>
              <a:t>осле </a:t>
            </a:r>
            <a:r>
              <a:rPr lang="ru-RU" sz="2200" dirty="0" smtClean="0"/>
              <a:t>смерти Ивана </a:t>
            </a:r>
            <a:r>
              <a:rPr lang="en-US" sz="2200" dirty="0" smtClean="0"/>
              <a:t>IV</a:t>
            </a:r>
            <a:r>
              <a:rPr lang="ru-RU" sz="2200" dirty="0" smtClean="0"/>
              <a:t> </a:t>
            </a:r>
            <a:r>
              <a:rPr lang="ru-RU" sz="2200" dirty="0" smtClean="0"/>
              <a:t>и до Смуты </a:t>
            </a:r>
            <a:r>
              <a:rPr lang="ru-RU" sz="2200" dirty="0" smtClean="0"/>
              <a:t>дополнялся новыми статьями и вновь </a:t>
            </a:r>
            <a:r>
              <a:rPr lang="ru-RU" sz="2200" dirty="0" smtClean="0"/>
              <a:t>работал для поддержания порядка</a:t>
            </a:r>
            <a:endParaRPr lang="ru-RU" sz="2200" dirty="0"/>
          </a:p>
        </p:txBody>
      </p:sp>
      <p:pic>
        <p:nvPicPr>
          <p:cNvPr id="9218" name="Picture 2" descr="Опричники | ВКонтакт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96" r="26171"/>
          <a:stretch/>
        </p:blipFill>
        <p:spPr bwMode="auto">
          <a:xfrm>
            <a:off x="4860032" y="1864074"/>
            <a:ext cx="3528392" cy="415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82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Выводы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379984"/>
            <a:ext cx="4762872" cy="500134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СУДЕБНИК</a:t>
            </a:r>
            <a:r>
              <a:rPr lang="ru-RU" dirty="0" smtClean="0"/>
              <a:t>:</a:t>
            </a:r>
            <a:endParaRPr lang="ru-RU" dirty="0" smtClean="0"/>
          </a:p>
          <a:p>
            <a:pPr algn="just"/>
            <a:r>
              <a:rPr lang="ru-RU" dirty="0" smtClean="0"/>
              <a:t>является </a:t>
            </a:r>
            <a:r>
              <a:rPr lang="ru-RU" dirty="0"/>
              <a:t>важной вехой в истории российской </a:t>
            </a:r>
            <a:r>
              <a:rPr lang="ru-RU" dirty="0" smtClean="0"/>
              <a:t>юриспруденции и </a:t>
            </a:r>
            <a:r>
              <a:rPr lang="ru-RU" dirty="0" smtClean="0"/>
              <a:t>сделал </a:t>
            </a:r>
            <a:r>
              <a:rPr lang="ru-RU" dirty="0"/>
              <a:t>огромный шаг </a:t>
            </a:r>
            <a:r>
              <a:rPr lang="ru-RU" dirty="0" smtClean="0"/>
              <a:t>в </a:t>
            </a:r>
            <a:r>
              <a:rPr lang="ru-RU" dirty="0" smtClean="0"/>
              <a:t>законодательстве.</a:t>
            </a:r>
            <a:endParaRPr lang="ru-RU" dirty="0"/>
          </a:p>
          <a:p>
            <a:pPr algn="just"/>
            <a:r>
              <a:rPr lang="ru-RU" dirty="0" smtClean="0"/>
              <a:t>значительно </a:t>
            </a:r>
            <a:r>
              <a:rPr lang="ru-RU" dirty="0"/>
              <a:t>повлиял не только на уклад жизни, но и </a:t>
            </a:r>
            <a:r>
              <a:rPr lang="ru-RU" dirty="0" smtClean="0"/>
              <a:t>на последующую </a:t>
            </a:r>
            <a:r>
              <a:rPr lang="ru-RU" dirty="0"/>
              <a:t>историю </a:t>
            </a:r>
            <a:r>
              <a:rPr lang="ru-RU" dirty="0" smtClean="0"/>
              <a:t>России. </a:t>
            </a:r>
          </a:p>
          <a:p>
            <a:pPr algn="just"/>
            <a:r>
              <a:rPr lang="ru-RU" dirty="0" smtClean="0"/>
              <a:t>повлиял </a:t>
            </a:r>
            <a:r>
              <a:rPr lang="ru-RU" dirty="0"/>
              <a:t>на становление Ивана Грозного как </a:t>
            </a:r>
            <a:r>
              <a:rPr lang="ru-RU" dirty="0" smtClean="0"/>
              <a:t>царя.</a:t>
            </a:r>
            <a:endParaRPr lang="ru-RU" dirty="0" smtClean="0"/>
          </a:p>
          <a:p>
            <a:pPr algn="just"/>
            <a:r>
              <a:rPr lang="ru-RU" dirty="0" smtClean="0"/>
              <a:t>был обделен вниманием по следующим возможным причинам: «затененность» </a:t>
            </a:r>
            <a:r>
              <a:rPr lang="ru-RU" dirty="0" smtClean="0"/>
              <a:t>другими деяниями Ивана </a:t>
            </a:r>
            <a:r>
              <a:rPr lang="en-US" dirty="0" smtClean="0"/>
              <a:t>IV</a:t>
            </a:r>
            <a:r>
              <a:rPr lang="ru-RU" dirty="0" smtClean="0"/>
              <a:t>;</a:t>
            </a:r>
            <a:r>
              <a:rPr lang="ru-RU" dirty="0" smtClean="0"/>
              <a:t> спорное мнение о большей заслуге </a:t>
            </a:r>
            <a:r>
              <a:rPr lang="ru-RU" dirty="0" smtClean="0"/>
              <a:t>в этом Избранной рады, </a:t>
            </a:r>
            <a:r>
              <a:rPr lang="ru-RU" dirty="0" smtClean="0"/>
              <a:t>нежели царя; последующее </a:t>
            </a:r>
            <a:r>
              <a:rPr lang="ru-RU" dirty="0" smtClean="0"/>
              <a:t>нарушение законов самим правителем.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6773" y="1700808"/>
            <a:ext cx="3289683" cy="4068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53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-36512" y="836712"/>
            <a:ext cx="9001000" cy="5688632"/>
          </a:xfrm>
        </p:spPr>
        <p:txBody>
          <a:bodyPr>
            <a:noAutofit/>
          </a:bodyPr>
          <a:lstStyle/>
          <a:p>
            <a:pPr lvl="0" algn="just"/>
            <a:r>
              <a:rPr lang="ru-RU" sz="1900" dirty="0"/>
              <a:t>Татищев, В. Н. «Судебник царя и великого князя Иоанна Васильевича». История Российская: статья в историографии/ В. Н. Татищев// Т. 7. Л., 1968  - Научно-издательский центр “</a:t>
            </a:r>
            <a:r>
              <a:rPr lang="ru-RU" sz="1900" dirty="0" err="1"/>
              <a:t>Ладомир</a:t>
            </a:r>
            <a:r>
              <a:rPr lang="ru-RU" sz="1900" dirty="0"/>
              <a:t>” </a:t>
            </a:r>
            <a:r>
              <a:rPr lang="ru-RU" sz="1900" dirty="0" smtClean="0"/>
              <a:t>– С.287 </a:t>
            </a:r>
            <a:r>
              <a:rPr lang="ru-RU" sz="1900" dirty="0"/>
              <a:t>– </a:t>
            </a:r>
            <a:r>
              <a:rPr lang="ru-RU" sz="1900" dirty="0" smtClean="0"/>
              <a:t>375</a:t>
            </a:r>
            <a:endParaRPr lang="ru-RU" sz="1900" dirty="0"/>
          </a:p>
          <a:p>
            <a:pPr lvl="0" algn="just"/>
            <a:r>
              <a:rPr lang="ru-RU" sz="1900" dirty="0"/>
              <a:t>Зимин А. А. «Реформы Ивана Грозного»: очерки/А. А. Зимин// М., 1960, Издательство социально-экономической литературы – С.60 - </a:t>
            </a:r>
            <a:r>
              <a:rPr lang="ru-RU" sz="1900" dirty="0" smtClean="0"/>
              <a:t>63</a:t>
            </a:r>
            <a:endParaRPr lang="ru-RU" sz="1900" dirty="0"/>
          </a:p>
          <a:p>
            <a:pPr lvl="0" algn="just"/>
            <a:r>
              <a:rPr lang="ru-RU" sz="1900" dirty="0"/>
              <a:t>Советская историческая </a:t>
            </a:r>
            <a:r>
              <a:rPr lang="ru-RU" sz="1900" dirty="0" smtClean="0"/>
              <a:t>энциклопедия. Судебник </a:t>
            </a:r>
            <a:r>
              <a:rPr lang="ru-RU" sz="1900" dirty="0"/>
              <a:t>1550 </a:t>
            </a:r>
            <a:r>
              <a:rPr lang="ru-RU" sz="1900" dirty="0" smtClean="0"/>
              <a:t>года: </a:t>
            </a:r>
            <a:r>
              <a:rPr lang="ru-RU" sz="1900" dirty="0"/>
              <a:t>статья в энциклопедии/ Гл. редакторы С. И. Вавилов, Б. А. Введенский// М. Советская энциклопедия. - Том 13 - 1973—1982 – режим </a:t>
            </a:r>
            <a:r>
              <a:rPr lang="ru-RU" sz="1900" dirty="0" smtClean="0"/>
              <a:t>доступа: </a:t>
            </a:r>
            <a:r>
              <a:rPr lang="ru-RU" sz="1900" u="sng" dirty="0" smtClean="0">
                <a:solidFill>
                  <a:srgbClr val="00B0F0"/>
                </a:solidFill>
              </a:rPr>
              <a:t>http</a:t>
            </a:r>
            <a:r>
              <a:rPr lang="ru-RU" sz="1900" u="sng" dirty="0">
                <a:solidFill>
                  <a:srgbClr val="00B0F0"/>
                </a:solidFill>
              </a:rPr>
              <a:t>://</a:t>
            </a:r>
            <a:r>
              <a:rPr lang="ru-RU" sz="1900" u="sng" dirty="0" smtClean="0">
                <a:solidFill>
                  <a:srgbClr val="00B0F0"/>
                </a:solidFill>
              </a:rPr>
              <a:t>www.hrono.ru/dokum/1500dok/sydeb1550comment.php</a:t>
            </a:r>
            <a:endParaRPr lang="ru-RU" sz="1900" dirty="0">
              <a:solidFill>
                <a:srgbClr val="00B0F0"/>
              </a:solidFill>
            </a:endParaRPr>
          </a:p>
          <a:p>
            <a:pPr lvl="0" algn="just"/>
            <a:r>
              <a:rPr lang="ru-RU" sz="1900" dirty="0"/>
              <a:t>Большая российская </a:t>
            </a:r>
            <a:r>
              <a:rPr lang="ru-RU" sz="1900" dirty="0" smtClean="0"/>
              <a:t>энциклопедия. СУДЕБНИКИ </a:t>
            </a:r>
            <a:r>
              <a:rPr lang="ru-RU" sz="1900" dirty="0"/>
              <a:t>15–16 вв., кодексы права Русского </a:t>
            </a:r>
            <a:r>
              <a:rPr lang="ru-RU" sz="1900" dirty="0" smtClean="0"/>
              <a:t>государства: </a:t>
            </a:r>
            <a:r>
              <a:rPr lang="ru-RU" sz="1900" dirty="0"/>
              <a:t>статья в электронном ресурсе/ Гл. редактор </a:t>
            </a:r>
            <a:r>
              <a:rPr lang="ru-RU" sz="1900" dirty="0" err="1"/>
              <a:t>Ю.С.Осипов</a:t>
            </a:r>
            <a:r>
              <a:rPr lang="ru-RU" sz="1900" dirty="0"/>
              <a:t>// режим доступа: </a:t>
            </a:r>
            <a:r>
              <a:rPr lang="ru-RU" sz="1900" u="sng" dirty="0">
                <a:solidFill>
                  <a:srgbClr val="00B0F0"/>
                </a:solidFill>
              </a:rPr>
              <a:t>https://</a:t>
            </a:r>
            <a:r>
              <a:rPr lang="ru-RU" sz="1900" u="sng" dirty="0" smtClean="0">
                <a:solidFill>
                  <a:srgbClr val="00B0F0"/>
                </a:solidFill>
              </a:rPr>
              <a:t>bigenc.ru/domestic_history/text/417175</a:t>
            </a:r>
            <a:endParaRPr lang="ru-RU" sz="1900" dirty="0">
              <a:solidFill>
                <a:srgbClr val="00B0F0"/>
              </a:solidFill>
            </a:endParaRPr>
          </a:p>
          <a:p>
            <a:pPr lvl="0" algn="just"/>
            <a:r>
              <a:rPr lang="ru-RU" sz="1900" dirty="0" err="1"/>
              <a:t>Флоря</a:t>
            </a:r>
            <a:r>
              <a:rPr lang="ru-RU" sz="1900" dirty="0"/>
              <a:t> Б. Н. «Иван Грозный». М., 2003: электронный ресурс/ Б. Н. </a:t>
            </a:r>
            <a:r>
              <a:rPr lang="ru-RU" sz="1900" dirty="0" err="1"/>
              <a:t>Флоря</a:t>
            </a:r>
            <a:r>
              <a:rPr lang="ru-RU" sz="1900" dirty="0"/>
              <a:t>// М. Молодая Гвардия-2003-режим </a:t>
            </a:r>
            <a:r>
              <a:rPr lang="ru-RU" sz="1900" dirty="0" smtClean="0"/>
              <a:t>доступа: </a:t>
            </a:r>
            <a:r>
              <a:rPr lang="ru-RU" sz="1900" u="sng" dirty="0" smtClean="0">
                <a:solidFill>
                  <a:srgbClr val="00B0F0"/>
                </a:solidFill>
              </a:rPr>
              <a:t>http</a:t>
            </a:r>
            <a:r>
              <a:rPr lang="ru-RU" sz="1900" u="sng" dirty="0">
                <a:solidFill>
                  <a:srgbClr val="00B0F0"/>
                </a:solidFill>
              </a:rPr>
              <a:t>://</a:t>
            </a:r>
            <a:r>
              <a:rPr lang="ru-RU" sz="1900" u="sng" dirty="0" smtClean="0">
                <a:solidFill>
                  <a:srgbClr val="00B0F0"/>
                </a:solidFill>
              </a:rPr>
              <a:t>www.sedmitza.ru/lib/text/438914</a:t>
            </a:r>
            <a:endParaRPr lang="ru-RU" sz="1900" dirty="0">
              <a:solidFill>
                <a:srgbClr val="00B0F0"/>
              </a:solidFill>
            </a:endParaRPr>
          </a:p>
          <a:p>
            <a:pPr lvl="0" algn="just"/>
            <a:r>
              <a:rPr lang="ru-RU" sz="1900" dirty="0" err="1"/>
              <a:t>Томсинов</a:t>
            </a:r>
            <a:r>
              <a:rPr lang="ru-RU" sz="1900" dirty="0"/>
              <a:t> В. А. «Судебники 1497 и 1550 годов как памятники юриспруденции Московского государства» в сборнике научных трудов «Проблемы истории государства и права»: статья в сборнике научных трудов/В. А. </a:t>
            </a:r>
            <a:r>
              <a:rPr lang="ru-RU" sz="1900" dirty="0" err="1"/>
              <a:t>Томсинов</a:t>
            </a:r>
            <a:r>
              <a:rPr lang="ru-RU" sz="1900" dirty="0"/>
              <a:t>// М., Зерцало-М, 2009. - С.259-287.</a:t>
            </a:r>
          </a:p>
          <a:p>
            <a:endParaRPr lang="ru-RU" sz="19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83671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Источники  информации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6280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219200"/>
          </a:xfrm>
        </p:spPr>
        <p:txBody>
          <a:bodyPr/>
          <a:lstStyle/>
          <a:p>
            <a:pPr algn="ctr"/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1593304"/>
            <a:ext cx="4121600" cy="45720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Важной вехой </a:t>
            </a:r>
            <a:r>
              <a:rPr lang="ru-RU" dirty="0"/>
              <a:t>в период правления Ивана IV Грозного стал новый для того времени документ – Судебник 1550 года. Но зачастую  этой заслуге данного правителя уделяют мало внимания, так как он более известен другими своими </a:t>
            </a:r>
            <a:r>
              <a:rPr lang="ru-RU" dirty="0" smtClean="0"/>
              <a:t>деяниями, а </a:t>
            </a:r>
            <a:r>
              <a:rPr lang="ru-RU" dirty="0" smtClean="0"/>
              <a:t>существующая информация </a:t>
            </a:r>
            <a:r>
              <a:rPr lang="ru-RU" dirty="0"/>
              <a:t>по теме разобщена и не охватывает все аспекты темы в одном </a:t>
            </a:r>
            <a:r>
              <a:rPr lang="ru-RU" dirty="0" smtClean="0"/>
              <a:t>источнике.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" r="304"/>
          <a:stretch/>
        </p:blipFill>
        <p:spPr bwMode="auto">
          <a:xfrm>
            <a:off x="4789452" y="1736254"/>
            <a:ext cx="3948219" cy="392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2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219200"/>
          </a:xfrm>
        </p:spPr>
        <p:txBody>
          <a:bodyPr/>
          <a:lstStyle/>
          <a:p>
            <a:pPr algn="ctr"/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1665312"/>
            <a:ext cx="4536504" cy="45720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Я </a:t>
            </a:r>
            <a:r>
              <a:rPr lang="ru-RU" dirty="0" smtClean="0"/>
              <a:t>хотел </a:t>
            </a:r>
            <a:r>
              <a:rPr lang="ru-RU" dirty="0"/>
              <a:t>не только найти и изучить не очень обширную информацию, разбросанную по разным источникам, но и собрать ее в одном документе, чтобы она была удобна для </a:t>
            </a:r>
            <a:r>
              <a:rPr lang="ru-RU" dirty="0" smtClean="0"/>
              <a:t>освоения как тем</a:t>
            </a:r>
            <a:r>
              <a:rPr lang="ru-RU" dirty="0"/>
              <a:t>, кто изучает эпоху Ивана Грозного, так и тем, кому интересно развитие российского права. С этой же целью я </a:t>
            </a:r>
            <a:r>
              <a:rPr lang="ru-RU" dirty="0" smtClean="0"/>
              <a:t>включил в реферат оценку влияния </a:t>
            </a:r>
            <a:r>
              <a:rPr lang="ru-RU" dirty="0"/>
              <a:t>Судебника на разные стороны жизни Российского государства.</a:t>
            </a:r>
          </a:p>
        </p:txBody>
      </p:sp>
      <p:pic>
        <p:nvPicPr>
          <p:cNvPr id="1026" name="Picture 2" descr="Виктор Васнецов Иван Грозный картина 1897 год. Иван Грозный почему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63"/>
          <a:stretch/>
        </p:blipFill>
        <p:spPr bwMode="auto">
          <a:xfrm>
            <a:off x="5652120" y="1515644"/>
            <a:ext cx="2737495" cy="450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20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7384"/>
            <a:ext cx="8147248" cy="1219200"/>
          </a:xfrm>
        </p:spPr>
        <p:txBody>
          <a:bodyPr/>
          <a:lstStyle/>
          <a:p>
            <a:pPr algn="ctr"/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4416" y="1593304"/>
            <a:ext cx="3905576" cy="4572000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Цель моего реферата – изучить труды авторов, писавших о Судебнике 1550 года, сформировать свое видение этого вопроса, объединить и систематизировать всю информацию в одном документе.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" b="9442"/>
          <a:stretch/>
        </p:blipFill>
        <p:spPr bwMode="auto">
          <a:xfrm>
            <a:off x="5076056" y="1463005"/>
            <a:ext cx="3312368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3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99592" y="1593304"/>
            <a:ext cx="7355160" cy="4572000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Н</a:t>
            </a:r>
            <a:r>
              <a:rPr lang="ru-RU" dirty="0" smtClean="0"/>
              <a:t>айти </a:t>
            </a:r>
            <a:r>
              <a:rPr lang="ru-RU" dirty="0"/>
              <a:t>и изучить работы ученых, писавших о </a:t>
            </a:r>
            <a:r>
              <a:rPr lang="ru-RU" dirty="0" smtClean="0"/>
              <a:t>Судебнике 1550</a:t>
            </a:r>
          </a:p>
          <a:p>
            <a:pPr algn="just"/>
            <a:r>
              <a:rPr lang="ru-RU" dirty="0" smtClean="0"/>
              <a:t>Рассмотреть точки зрения авторов</a:t>
            </a:r>
          </a:p>
          <a:p>
            <a:pPr algn="just"/>
            <a:r>
              <a:rPr lang="ru-RU" dirty="0" smtClean="0"/>
              <a:t>Сформировать личное отношение к проблеме</a:t>
            </a:r>
          </a:p>
          <a:p>
            <a:pPr algn="just"/>
            <a:r>
              <a:rPr lang="ru-RU" dirty="0"/>
              <a:t>С</a:t>
            </a:r>
            <a:r>
              <a:rPr lang="ru-RU" dirty="0" smtClean="0"/>
              <a:t>истематизировать </a:t>
            </a:r>
            <a:r>
              <a:rPr lang="ru-RU" dirty="0"/>
              <a:t>найденную </a:t>
            </a:r>
            <a:r>
              <a:rPr lang="ru-RU" dirty="0" smtClean="0"/>
              <a:t>информацию</a:t>
            </a:r>
          </a:p>
          <a:p>
            <a:pPr algn="just"/>
            <a:r>
              <a:rPr lang="ru-RU" dirty="0" smtClean="0"/>
              <a:t>Сделать выводы по изученной теме</a:t>
            </a:r>
          </a:p>
          <a:p>
            <a:pPr algn="just"/>
            <a:r>
              <a:rPr lang="ru-RU" dirty="0"/>
              <a:t>К</a:t>
            </a:r>
            <a:r>
              <a:rPr lang="ru-RU" dirty="0" smtClean="0"/>
              <a:t>орректно </a:t>
            </a:r>
            <a:r>
              <a:rPr lang="ru-RU" dirty="0"/>
              <a:t>оформить </a:t>
            </a:r>
            <a:r>
              <a:rPr lang="ru-RU" dirty="0" smtClean="0"/>
              <a:t>все </a:t>
            </a:r>
            <a:r>
              <a:rPr lang="ru-RU" dirty="0"/>
              <a:t>в виде </a:t>
            </a:r>
            <a:r>
              <a:rPr lang="ru-RU" dirty="0" smtClean="0"/>
              <a:t>реферата</a:t>
            </a:r>
          </a:p>
          <a:p>
            <a:pPr algn="just"/>
            <a:r>
              <a:rPr lang="ru-RU" dirty="0" smtClean="0"/>
              <a:t>Представить полученный результат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18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5584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Глава 1</a:t>
            </a:r>
            <a:br>
              <a:rPr lang="ru-RU" sz="4000" dirty="0" smtClean="0"/>
            </a:br>
            <a:r>
              <a:rPr lang="ru-RU" sz="4000" dirty="0" smtClean="0"/>
              <a:t>Источники информации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5661248"/>
            <a:ext cx="4059936" cy="1224136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/>
              <a:t>Татищев, </a:t>
            </a:r>
            <a:r>
              <a:rPr lang="ru-RU" sz="1800" dirty="0" smtClean="0"/>
              <a:t>В.Н</a:t>
            </a:r>
            <a:r>
              <a:rPr lang="ru-RU" sz="1800" dirty="0"/>
              <a:t>. История Российская. «Судебник царя и великого князя Иоанна Васильевича</a:t>
            </a:r>
            <a:r>
              <a:rPr lang="ru-RU" sz="1800" dirty="0" smtClean="0"/>
              <a:t>»</a:t>
            </a:r>
            <a:endParaRPr lang="ru-RU" sz="1800" dirty="0"/>
          </a:p>
          <a:p>
            <a:pPr marL="0" indent="0">
              <a:buNone/>
            </a:pP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5085184"/>
            <a:ext cx="4275960" cy="2016224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1800" dirty="0" err="1"/>
              <a:t>Томсинов</a:t>
            </a:r>
            <a:r>
              <a:rPr lang="ru-RU" sz="1800" dirty="0"/>
              <a:t> </a:t>
            </a:r>
            <a:r>
              <a:rPr lang="ru-RU" sz="1800" dirty="0" smtClean="0"/>
              <a:t>В.А</a:t>
            </a:r>
            <a:r>
              <a:rPr lang="ru-RU" sz="1800" dirty="0"/>
              <a:t>. «Судебники 1497 и 1550 годов как памятники юриспруденции Московского государства» в сборнике </a:t>
            </a:r>
            <a:r>
              <a:rPr lang="ru-RU" sz="1800" dirty="0" smtClean="0"/>
              <a:t>«</a:t>
            </a:r>
            <a:r>
              <a:rPr lang="ru-RU" sz="1800" dirty="0"/>
              <a:t>Проблемы истории государства и права</a:t>
            </a:r>
            <a:r>
              <a:rPr lang="ru-RU" sz="1800" dirty="0" smtClean="0"/>
              <a:t>»</a:t>
            </a: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Примеры решения задач (казусов) по Судебнику 1550 г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3039"/>
            <a:ext cx="333375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8"/>
            <a:ext cx="3678813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29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4408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Глава 1</a:t>
            </a:r>
            <a:br>
              <a:rPr lang="ru-RU" sz="4000" dirty="0" smtClean="0"/>
            </a:br>
            <a:r>
              <a:rPr lang="ru-RU" sz="4000" dirty="0" smtClean="0"/>
              <a:t>Источники информации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5373216"/>
            <a:ext cx="4059936" cy="752872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/>
              <a:t>Советская историческая энциклопедия. Судебник 1550 </a:t>
            </a:r>
            <a:r>
              <a:rPr lang="ru-RU" sz="1800" dirty="0" smtClean="0"/>
              <a:t>года</a:t>
            </a: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5360380"/>
            <a:ext cx="4059936" cy="1020948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1800" dirty="0"/>
              <a:t>Большая российская энциклопедия. СУДЕБНИКИ 15–16 вв., кодексы права Русского </a:t>
            </a:r>
            <a:r>
              <a:rPr lang="ru-RU" sz="1800" dirty="0" smtClean="0"/>
              <a:t>государства</a:t>
            </a:r>
            <a:endParaRPr lang="ru-RU" sz="18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AutoShape 2" descr="Советская историческая энциклопедия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24" y="1556792"/>
            <a:ext cx="3277120" cy="35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" r="2141"/>
          <a:stretch/>
        </p:blipFill>
        <p:spPr bwMode="auto">
          <a:xfrm>
            <a:off x="4788024" y="1556792"/>
            <a:ext cx="3571875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095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5116"/>
            <a:ext cx="8229600" cy="1219200"/>
          </a:xfrm>
        </p:spPr>
        <p:txBody>
          <a:bodyPr>
            <a:noAutofit/>
          </a:bodyPr>
          <a:lstStyle/>
          <a:p>
            <a:pPr algn="ctr"/>
            <a:r>
              <a:rPr lang="ru-RU" sz="4000" dirty="0"/>
              <a:t>Глава 1</a:t>
            </a:r>
            <a:br>
              <a:rPr lang="ru-RU" sz="4000" dirty="0"/>
            </a:br>
            <a:r>
              <a:rPr lang="ru-RU" sz="4000" dirty="0"/>
              <a:t>Источники информации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283968" y="5212006"/>
            <a:ext cx="4464496" cy="823446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/>
              <a:t>Зимин </a:t>
            </a:r>
            <a:r>
              <a:rPr lang="ru-RU" sz="1800" dirty="0" smtClean="0"/>
              <a:t>А.А. «</a:t>
            </a:r>
            <a:r>
              <a:rPr lang="ru-RU" sz="1800" dirty="0"/>
              <a:t>Реформы Ивана Грозного</a:t>
            </a:r>
            <a:r>
              <a:rPr lang="ru-RU" sz="1800" dirty="0" smtClean="0"/>
              <a:t>»</a:t>
            </a:r>
          </a:p>
          <a:p>
            <a:pPr marL="0" indent="0" algn="ctr">
              <a:buNone/>
            </a:pPr>
            <a:r>
              <a:rPr lang="ru-RU" sz="1800" dirty="0" smtClean="0"/>
              <a:t>БАЗОВЫЙ ИСТОЧНИК  РЕФЕРАТА</a:t>
            </a:r>
          </a:p>
          <a:p>
            <a:pPr marL="0" indent="0">
              <a:buNone/>
            </a:pP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5219908"/>
            <a:ext cx="3185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dirty="0" err="1"/>
              <a:t>Флоря</a:t>
            </a:r>
            <a:r>
              <a:rPr lang="ru-RU" dirty="0"/>
              <a:t> </a:t>
            </a:r>
            <a:r>
              <a:rPr lang="ru-RU" dirty="0" smtClean="0"/>
              <a:t>Б.Н</a:t>
            </a:r>
            <a:r>
              <a:rPr lang="ru-RU" dirty="0"/>
              <a:t>. «Иван Грозный</a:t>
            </a:r>
            <a:r>
              <a:rPr lang="ru-RU" dirty="0" smtClean="0"/>
              <a:t>»</a:t>
            </a:r>
            <a:endParaRPr lang="ru-RU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6084004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Детальный </a:t>
            </a:r>
            <a:r>
              <a:rPr lang="ru-RU" dirty="0" smtClean="0"/>
              <a:t>список источников можно увидеть в конце </a:t>
            </a:r>
            <a:r>
              <a:rPr lang="ru-RU" dirty="0" smtClean="0"/>
              <a:t>презентации</a:t>
            </a:r>
            <a:endParaRPr lang="ru-RU" dirty="0"/>
          </a:p>
        </p:txBody>
      </p:sp>
      <p:sp>
        <p:nvSpPr>
          <p:cNvPr id="7" name="AutoShape 2" descr="Скачать Реформы Ивана Грозного - Зимин А.А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557921"/>
            <a:ext cx="2562351" cy="3619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83"/>
          <a:stretch/>
        </p:blipFill>
        <p:spPr bwMode="auto">
          <a:xfrm>
            <a:off x="1170150" y="1501667"/>
            <a:ext cx="2788839" cy="363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1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7592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Глава </a:t>
            </a:r>
            <a:r>
              <a:rPr lang="ru-RU" dirty="0" smtClean="0"/>
              <a:t>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2.</a:t>
            </a:r>
            <a:r>
              <a:rPr lang="ru-RU" dirty="0" smtClean="0"/>
              <a:t>1. </a:t>
            </a:r>
            <a:r>
              <a:rPr lang="ru-RU" dirty="0">
                <a:effectLst/>
              </a:rPr>
              <a:t>Создание Судебника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028056"/>
            <a:ext cx="3898776" cy="384921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В этой части представлена информация об инициативе </a:t>
            </a:r>
            <a:r>
              <a:rPr lang="ru-RU" dirty="0" smtClean="0"/>
              <a:t>самого Ивана </a:t>
            </a:r>
            <a:r>
              <a:rPr lang="ru-RU" dirty="0" smtClean="0"/>
              <a:t>Грозного по созданию Судебника, </a:t>
            </a:r>
            <a:r>
              <a:rPr lang="ru-RU" dirty="0" smtClean="0"/>
              <a:t>Земском соборе в 1549 году, </a:t>
            </a:r>
            <a:r>
              <a:rPr lang="ru-RU" dirty="0" smtClean="0"/>
              <a:t>на </a:t>
            </a:r>
            <a:r>
              <a:rPr lang="ru-RU" dirty="0"/>
              <a:t>котором </a:t>
            </a:r>
            <a:r>
              <a:rPr lang="ru-RU" dirty="0" smtClean="0"/>
              <a:t>документ </a:t>
            </a:r>
            <a:r>
              <a:rPr lang="ru-RU" dirty="0" smtClean="0"/>
              <a:t>был </a:t>
            </a:r>
            <a:r>
              <a:rPr lang="ru-RU" dirty="0"/>
              <a:t>предложен </a:t>
            </a:r>
            <a:r>
              <a:rPr lang="ru-RU" dirty="0" smtClean="0"/>
              <a:t>и Стоглавом </a:t>
            </a:r>
            <a:r>
              <a:rPr lang="ru-RU" dirty="0"/>
              <a:t>Соборе в </a:t>
            </a:r>
            <a:r>
              <a:rPr lang="ru-RU" dirty="0" smtClean="0"/>
              <a:t>1551, н</a:t>
            </a:r>
            <a:r>
              <a:rPr lang="ru-RU" dirty="0" smtClean="0"/>
              <a:t>а </a:t>
            </a:r>
            <a:r>
              <a:rPr lang="ru-RU" dirty="0" smtClean="0"/>
              <a:t>к</a:t>
            </a:r>
            <a:r>
              <a:rPr lang="ru-RU" dirty="0" smtClean="0"/>
              <a:t>отором он </a:t>
            </a:r>
            <a:r>
              <a:rPr lang="ru-RU" dirty="0" smtClean="0"/>
              <a:t>был </a:t>
            </a:r>
            <a:r>
              <a:rPr lang="ru-RU" dirty="0" smtClean="0"/>
              <a:t>окончательно </a:t>
            </a:r>
            <a:r>
              <a:rPr lang="ru-RU" dirty="0" smtClean="0"/>
              <a:t>принят.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4110576" cy="305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60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555</TotalTime>
  <Words>801</Words>
  <Application>Microsoft Office PowerPoint</Application>
  <PresentationFormat>Экран (4:3)</PresentationFormat>
  <Paragraphs>62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Судебник Ивана Грозного</vt:lpstr>
      <vt:lpstr>Проблема</vt:lpstr>
      <vt:lpstr>Актуальность</vt:lpstr>
      <vt:lpstr>Цель</vt:lpstr>
      <vt:lpstr>Задачи</vt:lpstr>
      <vt:lpstr>Глава 1 Источники информации</vt:lpstr>
      <vt:lpstr>Глава 1 Источники информации</vt:lpstr>
      <vt:lpstr>Глава 1 Источники информации</vt:lpstr>
      <vt:lpstr>Глава 2 2.1. Создание Судебника</vt:lpstr>
      <vt:lpstr>Глава 2 2.2. Нововведения Судебника</vt:lpstr>
      <vt:lpstr>Глава 2 2.3. Исторический контекст и  влияние на него Судебника</vt:lpstr>
      <vt:lpstr>Глава 2 2.4. Значение и последствия создания Судебника</vt:lpstr>
      <vt:lpstr>Глава 2 2.5. Последующая судьба Судебника</vt:lpstr>
      <vt:lpstr>Выводы</vt:lpstr>
      <vt:lpstr>Источники  информации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Судебник Ивана Грозного</dc:title>
  <dc:creator>Kuz Greg</dc:creator>
  <cp:lastModifiedBy>Kuz Greg</cp:lastModifiedBy>
  <cp:revision>61</cp:revision>
  <dcterms:created xsi:type="dcterms:W3CDTF">2020-04-07T13:45:37Z</dcterms:created>
  <dcterms:modified xsi:type="dcterms:W3CDTF">2020-04-11T13:23:58Z</dcterms:modified>
</cp:coreProperties>
</file>