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2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16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8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05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8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5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97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91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5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4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68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FEF5-5E74-4257-915A-E967A60822DF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109-2EB9-45EA-B64E-D39872D3A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37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61081"/>
            <a:ext cx="81369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Сравнение </a:t>
            </a:r>
            <a:r>
              <a:rPr lang="ru-RU" sz="4000" b="1" dirty="0"/>
              <a:t>эффективности мнемонических приемов у детей и </a:t>
            </a:r>
            <a:r>
              <a:rPr lang="ru-RU" sz="4000" b="1" dirty="0" smtClean="0"/>
              <a:t>подростков</a:t>
            </a:r>
            <a:endParaRPr lang="ru-RU" sz="4000" b="1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604935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/>
              <a:t>Выполнила:</a:t>
            </a:r>
          </a:p>
          <a:p>
            <a:pPr algn="ctr"/>
            <a:r>
              <a:rPr lang="ru-RU" sz="2400" dirty="0" smtClean="0"/>
              <a:t>Белякова Алёна Алексеевна</a:t>
            </a:r>
          </a:p>
          <a:p>
            <a:pPr algn="ctr"/>
            <a:r>
              <a:rPr lang="ru-RU" sz="2400" u="sng" dirty="0" smtClean="0"/>
              <a:t>Руководитель:</a:t>
            </a:r>
            <a:r>
              <a:rPr lang="en-US" sz="2400" u="sng" dirty="0" smtClean="0"/>
              <a:t> </a:t>
            </a:r>
          </a:p>
          <a:p>
            <a:pPr algn="ctr"/>
            <a:r>
              <a:rPr lang="ru-RU" sz="2400" dirty="0" smtClean="0"/>
              <a:t>Воробьева Екатерина Андреевна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684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Актуальность: 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84482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1429325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Память как познавательный процесс обеспечивает целостность и развитие личности.  И. М. Сеченов указал на то, что память является «краеугольным камнем психического развития». </a:t>
            </a:r>
            <a:r>
              <a:rPr lang="ru-RU" sz="2400" dirty="0" smtClean="0"/>
              <a:t>Таким образом память влияет на все психические процессы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998985"/>
            <a:ext cx="43564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А в  </a:t>
            </a:r>
            <a:r>
              <a:rPr lang="ru-RU" sz="2400" dirty="0"/>
              <a:t>век компьютерных технологий дети вынуждены запомнить большой объем информации</a:t>
            </a:r>
            <a:r>
              <a:rPr lang="en-US" sz="2400" dirty="0"/>
              <a:t>, </a:t>
            </a:r>
            <a:r>
              <a:rPr lang="ru-RU" sz="2400" dirty="0"/>
              <a:t>чем их предшественники</a:t>
            </a:r>
            <a:r>
              <a:rPr lang="en-US" sz="2400" dirty="0"/>
              <a:t>.</a:t>
            </a:r>
            <a:r>
              <a:rPr lang="ru-RU" sz="2400" dirty="0"/>
              <a:t> </a:t>
            </a:r>
          </a:p>
          <a:p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989144"/>
            <a:ext cx="3683563" cy="322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6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+mj-lt"/>
              </a:rPr>
              <a:t>Цель</a:t>
            </a:r>
            <a:r>
              <a:rPr lang="en-US" sz="3200" b="1" dirty="0" smtClean="0">
                <a:latin typeface="+mj-lt"/>
              </a:rPr>
              <a:t>: </a:t>
            </a:r>
            <a:endParaRPr lang="ru-RU" sz="32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Главной целью диплома является – изучить возрастные особенности памяти сравнить приемы мнемотехники для детей и подростков</a:t>
            </a:r>
            <a:r>
              <a:rPr lang="ru-RU" sz="2400" dirty="0"/>
              <a:t> </a:t>
            </a:r>
            <a:r>
              <a:rPr lang="ru-RU" sz="2400" dirty="0" smtClean="0"/>
              <a:t>и выявить наиболее эффективные</a:t>
            </a:r>
            <a:r>
              <a:rPr lang="en-US" sz="2400" dirty="0" smtClean="0"/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48880"/>
            <a:ext cx="8280920" cy="407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4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Задачи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352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Анализ литературы о физиологии развития памяти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Углубление в тему возрастной физиологии памяти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Выявление динамики развития памяти у детей и подростков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Выбор параметров и исследовательских приемов мнемоники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Исследование мнемонических приемов для каждого периода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4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Структура диплома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глава «Теоретическое исследование памяти»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Память и ее формы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Общая физиология памяти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Особенности возрастной физиологии памяти у детей и подростков </a:t>
            </a:r>
          </a:p>
          <a:p>
            <a:r>
              <a:rPr lang="ru-RU" b="1" dirty="0" smtClean="0"/>
              <a:t>2 глава «Эмпирические исследования эффективности мнемонических приемов»</a:t>
            </a:r>
            <a:r>
              <a:rPr lang="en-US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Организация исследований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Анализ результатов исследований у детей и подростков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Выводы</a:t>
            </a:r>
            <a:r>
              <a:rPr lang="en-US" dirty="0" smtClean="0"/>
              <a:t>;</a:t>
            </a:r>
            <a:r>
              <a:rPr lang="ru-RU" dirty="0" smtClean="0"/>
              <a:t> наиболее эффективные приемы мнемотехники для детей и подростков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97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Гипотезы: 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Существует динамика развития памяти</a:t>
            </a:r>
            <a:r>
              <a:rPr lang="en-US" sz="2400" dirty="0" smtClean="0"/>
              <a:t>,</a:t>
            </a:r>
            <a:r>
              <a:rPr lang="ru-RU" sz="2400" dirty="0" smtClean="0"/>
              <a:t> особенно заметная в период от раннего детства до периода взрослости</a:t>
            </a:r>
            <a:r>
              <a:rPr lang="en-US" sz="2400" dirty="0" smtClean="0"/>
              <a:t>.</a:t>
            </a:r>
            <a:r>
              <a:rPr lang="ru-RU" sz="2400" dirty="0" smtClean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Для каждого периода можно выявить свои  наиболее эффективные приемы мнемоники</a:t>
            </a:r>
            <a:r>
              <a:rPr lang="en-US" sz="2400" dirty="0" smtClean="0"/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117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Значимость 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556792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Значимость  теоретической части</a:t>
            </a:r>
            <a:r>
              <a:rPr lang="ru-RU" sz="2400" dirty="0"/>
              <a:t> </a:t>
            </a:r>
            <a:r>
              <a:rPr lang="ru-RU" sz="2400" dirty="0" smtClean="0"/>
              <a:t>заключается в расширении и углублении теоретических представлений о механизмах памяти и возрастных особенностях памяти</a:t>
            </a:r>
            <a:r>
              <a:rPr lang="en-US" sz="2400" dirty="0" smtClean="0"/>
              <a:t>.</a:t>
            </a:r>
            <a:r>
              <a:rPr lang="ru-RU" sz="2400" dirty="0" smtClean="0"/>
              <a:t>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Значимость практической части заключается в том</a:t>
            </a:r>
            <a:r>
              <a:rPr lang="en-US" sz="2400" dirty="0" smtClean="0"/>
              <a:t>,</a:t>
            </a:r>
            <a:r>
              <a:rPr lang="ru-RU" sz="2400" dirty="0" smtClean="0"/>
              <a:t> что она является попыткой найти подход к решению развития памяти у детей и подростков</a:t>
            </a:r>
            <a:r>
              <a:rPr lang="en-US" sz="2400" dirty="0" smtClean="0"/>
              <a:t>,</a:t>
            </a:r>
            <a:r>
              <a:rPr lang="ru-RU" sz="2400" dirty="0" smtClean="0"/>
              <a:t> тем самым увеличить эффективность образования</a:t>
            </a:r>
            <a:r>
              <a:rPr lang="en-US" sz="2400" dirty="0" smtClean="0"/>
              <a:t>.</a:t>
            </a:r>
            <a:r>
              <a:rPr lang="ru-RU" sz="2400" dirty="0"/>
              <a:t> </a:t>
            </a:r>
            <a:r>
              <a:rPr lang="ru-RU" sz="2400" dirty="0" smtClean="0"/>
              <a:t>Уточнить особенности динамики развития памяти в процессе учебной деятельности</a:t>
            </a:r>
            <a:r>
              <a:rPr lang="en-US" sz="2400" dirty="0" smtClean="0"/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420888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229088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Список литературы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ru-RU" dirty="0" smtClean="0"/>
              <a:t>Возрастная физиология и психофизиология</a:t>
            </a:r>
            <a:r>
              <a:rPr lang="en-US" dirty="0" smtClean="0"/>
              <a:t>” </a:t>
            </a:r>
            <a:r>
              <a:rPr lang="ru-RU" dirty="0" smtClean="0"/>
              <a:t>учебник бакалавра</a:t>
            </a:r>
            <a:r>
              <a:rPr lang="en-US" dirty="0" smtClean="0"/>
              <a:t>,</a:t>
            </a:r>
            <a:r>
              <a:rPr lang="ru-RU" dirty="0" smtClean="0"/>
              <a:t> академический курс</a:t>
            </a:r>
            <a:r>
              <a:rPr lang="en-US" dirty="0" smtClean="0"/>
              <a:t>; </a:t>
            </a:r>
            <a:r>
              <a:rPr lang="ru-RU" dirty="0" smtClean="0"/>
              <a:t>Е</a:t>
            </a:r>
            <a:r>
              <a:rPr lang="en-US" dirty="0" smtClean="0"/>
              <a:t>.</a:t>
            </a:r>
            <a:r>
              <a:rPr lang="ru-RU" dirty="0" smtClean="0"/>
              <a:t>Е</a:t>
            </a:r>
            <a:r>
              <a:rPr lang="en-US" dirty="0" smtClean="0"/>
              <a:t>. </a:t>
            </a:r>
            <a:r>
              <a:rPr lang="ru-RU" dirty="0" err="1" smtClean="0"/>
              <a:t>Ляксо</a:t>
            </a:r>
            <a:r>
              <a:rPr lang="en-US" dirty="0" smtClean="0"/>
              <a:t>,</a:t>
            </a:r>
            <a:r>
              <a:rPr lang="ru-RU" dirty="0" smtClean="0"/>
              <a:t> А</a:t>
            </a:r>
            <a:r>
              <a:rPr lang="en-US" dirty="0" smtClean="0"/>
              <a:t>.</a:t>
            </a:r>
            <a:r>
              <a:rPr lang="ru-RU" dirty="0" smtClean="0"/>
              <a:t>Д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Ноздрачев</a:t>
            </a:r>
            <a:r>
              <a:rPr lang="en-US" dirty="0" smtClean="0"/>
              <a:t>,</a:t>
            </a:r>
            <a:r>
              <a:rPr lang="ru-RU" dirty="0" smtClean="0"/>
              <a:t> Л</a:t>
            </a:r>
            <a:r>
              <a:rPr lang="en-US" dirty="0" smtClean="0"/>
              <a:t>.</a:t>
            </a:r>
            <a:r>
              <a:rPr lang="ru-RU" dirty="0" smtClean="0"/>
              <a:t>В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Соколова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ru-RU" dirty="0" smtClean="0"/>
              <a:t>Происхождение мозга</a:t>
            </a:r>
            <a:r>
              <a:rPr lang="en-US" dirty="0" smtClean="0"/>
              <a:t>” </a:t>
            </a:r>
            <a:r>
              <a:rPr lang="ru-RU" dirty="0" smtClean="0"/>
              <a:t>С</a:t>
            </a:r>
            <a:r>
              <a:rPr lang="en-US" dirty="0" smtClean="0"/>
              <a:t>.</a:t>
            </a:r>
            <a:r>
              <a:rPr lang="ru-RU" dirty="0" smtClean="0"/>
              <a:t>В</a:t>
            </a:r>
            <a:r>
              <a:rPr lang="en-US" dirty="0" smtClean="0"/>
              <a:t>.</a:t>
            </a:r>
            <a:r>
              <a:rPr lang="ru-RU" dirty="0" smtClean="0"/>
              <a:t> Савельев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Психология</a:t>
            </a:r>
            <a:r>
              <a:rPr lang="en-US" dirty="0" smtClean="0"/>
              <a:t>,</a:t>
            </a:r>
            <a:r>
              <a:rPr lang="ru-RU" dirty="0" smtClean="0"/>
              <a:t> учебник под редакцией доктора психологических наук профессора заслуженного деятеля наук РФ А</a:t>
            </a:r>
            <a:r>
              <a:rPr lang="en-US" dirty="0" smtClean="0"/>
              <a:t>.</a:t>
            </a:r>
            <a:r>
              <a:rPr lang="ru-RU" dirty="0" smtClean="0"/>
              <a:t>А</a:t>
            </a:r>
            <a:r>
              <a:rPr lang="en-US" dirty="0" smtClean="0"/>
              <a:t>. </a:t>
            </a:r>
            <a:r>
              <a:rPr lang="ru-RU" dirty="0" smtClean="0"/>
              <a:t>Крылова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Атлас по психологии</a:t>
            </a:r>
            <a:r>
              <a:rPr lang="en-US" dirty="0" smtClean="0"/>
              <a:t>,</a:t>
            </a:r>
            <a:r>
              <a:rPr lang="ru-RU" dirty="0" smtClean="0"/>
              <a:t> М</a:t>
            </a:r>
            <a:r>
              <a:rPr lang="en-US" dirty="0" smtClean="0"/>
              <a:t>.</a:t>
            </a:r>
            <a:r>
              <a:rPr lang="ru-RU" dirty="0" smtClean="0"/>
              <a:t>В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Гамезо</a:t>
            </a:r>
            <a:r>
              <a:rPr lang="en-US" dirty="0" smtClean="0"/>
              <a:t>,</a:t>
            </a:r>
            <a:r>
              <a:rPr lang="ru-RU" dirty="0" smtClean="0"/>
              <a:t> И</a:t>
            </a:r>
            <a:r>
              <a:rPr lang="en-US" dirty="0" smtClean="0"/>
              <a:t>.</a:t>
            </a:r>
            <a:r>
              <a:rPr lang="ru-RU" dirty="0" smtClean="0"/>
              <a:t>А</a:t>
            </a:r>
            <a:r>
              <a:rPr lang="en-US" dirty="0" smtClean="0"/>
              <a:t>. </a:t>
            </a:r>
            <a:r>
              <a:rPr lang="ru-RU" dirty="0" smtClean="0"/>
              <a:t>Домашенко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Патопсихология</a:t>
            </a:r>
            <a:r>
              <a:rPr lang="en-US" dirty="0" smtClean="0"/>
              <a:t>,</a:t>
            </a:r>
            <a:r>
              <a:rPr lang="ru-RU" dirty="0" smtClean="0"/>
              <a:t> Б</a:t>
            </a:r>
            <a:r>
              <a:rPr lang="en-US" dirty="0" smtClean="0"/>
              <a:t>.</a:t>
            </a:r>
            <a:r>
              <a:rPr lang="ru-RU" dirty="0" smtClean="0"/>
              <a:t>Р</a:t>
            </a:r>
            <a:r>
              <a:rPr lang="en-US" dirty="0" smtClean="0"/>
              <a:t>.</a:t>
            </a:r>
            <a:r>
              <a:rPr lang="ru-RU" dirty="0" smtClean="0"/>
              <a:t> Зейгарник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Нейрофизиология</a:t>
            </a:r>
            <a:r>
              <a:rPr lang="en-US" dirty="0" smtClean="0"/>
              <a:t>,</a:t>
            </a:r>
            <a:r>
              <a:rPr lang="ru-RU" dirty="0" smtClean="0"/>
              <a:t>физиология высшей нервной деятельности и сенсорных систем</a:t>
            </a:r>
            <a:r>
              <a:rPr lang="en-US" dirty="0" smtClean="0"/>
              <a:t>; </a:t>
            </a:r>
            <a:r>
              <a:rPr lang="ru-RU" dirty="0" smtClean="0"/>
              <a:t>учебник бакалавра</a:t>
            </a:r>
            <a:r>
              <a:rPr lang="en-US" dirty="0" smtClean="0"/>
              <a:t>,</a:t>
            </a:r>
            <a:r>
              <a:rPr lang="ru-RU" dirty="0" smtClean="0"/>
              <a:t> академический курс</a:t>
            </a:r>
            <a:r>
              <a:rPr lang="en-US" dirty="0" smtClean="0"/>
              <a:t>; </a:t>
            </a:r>
            <a:r>
              <a:rPr lang="ru-RU" dirty="0" smtClean="0"/>
              <a:t>А</a:t>
            </a:r>
            <a:r>
              <a:rPr lang="en-US" dirty="0" smtClean="0"/>
              <a:t>.</a:t>
            </a:r>
            <a:r>
              <a:rPr lang="ru-RU" dirty="0" smtClean="0"/>
              <a:t>В</a:t>
            </a:r>
            <a:r>
              <a:rPr lang="en-US" dirty="0" smtClean="0"/>
              <a:t>.</a:t>
            </a:r>
            <a:r>
              <a:rPr lang="ru-RU" dirty="0" smtClean="0"/>
              <a:t> Ковалева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Психология умственного развития</a:t>
            </a:r>
            <a:r>
              <a:rPr lang="en-US" dirty="0" smtClean="0"/>
              <a:t>: </a:t>
            </a:r>
            <a:r>
              <a:rPr lang="ru-RU" dirty="0" smtClean="0"/>
              <a:t>принцип дифференциации</a:t>
            </a:r>
            <a:r>
              <a:rPr lang="en-US" dirty="0" smtClean="0"/>
              <a:t>; </a:t>
            </a:r>
            <a:r>
              <a:rPr lang="ru-RU" dirty="0" smtClean="0"/>
              <a:t>Н</a:t>
            </a:r>
            <a:r>
              <a:rPr lang="en-US" dirty="0" smtClean="0"/>
              <a:t>.</a:t>
            </a:r>
            <a:r>
              <a:rPr lang="ru-RU" dirty="0" smtClean="0"/>
              <a:t>И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Чуприкова</a:t>
            </a:r>
            <a:r>
              <a:rPr lang="ru-RU" dirty="0" smtClean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Физиологические основы психической деятельности</a:t>
            </a:r>
            <a:r>
              <a:rPr lang="en-US" dirty="0" smtClean="0"/>
              <a:t>,</a:t>
            </a:r>
            <a:r>
              <a:rPr lang="ru-RU" dirty="0" smtClean="0"/>
              <a:t> учебное пособие </a:t>
            </a:r>
            <a:r>
              <a:rPr lang="ru-RU" dirty="0" err="1" smtClean="0"/>
              <a:t>бакалавриата</a:t>
            </a:r>
            <a:r>
              <a:rPr lang="en-US" dirty="0" smtClean="0"/>
              <a:t>; </a:t>
            </a:r>
            <a:r>
              <a:rPr lang="ru-RU" dirty="0" smtClean="0"/>
              <a:t>Р</a:t>
            </a:r>
            <a:r>
              <a:rPr lang="en-US" dirty="0" smtClean="0"/>
              <a:t>.</a:t>
            </a:r>
            <a:r>
              <a:rPr lang="ru-RU" dirty="0" smtClean="0"/>
              <a:t>И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Айзман</a:t>
            </a:r>
            <a:r>
              <a:rPr lang="en-US" dirty="0" smtClean="0"/>
              <a:t>,</a:t>
            </a:r>
            <a:r>
              <a:rPr lang="ru-RU" dirty="0" smtClean="0"/>
              <a:t> С</a:t>
            </a:r>
            <a:r>
              <a:rPr lang="en-US" dirty="0" smtClean="0"/>
              <a:t>.</a:t>
            </a:r>
            <a:r>
              <a:rPr lang="ru-RU" dirty="0" smtClean="0"/>
              <a:t>Г</a:t>
            </a:r>
            <a:r>
              <a:rPr lang="en-US" dirty="0" smtClean="0"/>
              <a:t>.</a:t>
            </a:r>
            <a:r>
              <a:rPr lang="ru-RU" dirty="0" smtClean="0"/>
              <a:t> Кривощеков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725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403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2018-12-17T09:24:14Z</dcterms:created>
  <dcterms:modified xsi:type="dcterms:W3CDTF">2018-12-17T19:36:26Z</dcterms:modified>
</cp:coreProperties>
</file>