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1" r:id="rId6"/>
    <p:sldId id="262" r:id="rId7"/>
    <p:sldId id="265" r:id="rId8"/>
    <p:sldId id="264" r:id="rId9"/>
    <p:sldId id="260" r:id="rId10"/>
    <p:sldId id="266" r:id="rId11"/>
    <p:sldId id="269" r:id="rId12"/>
    <p:sldId id="270" r:id="rId13"/>
    <p:sldId id="267" r:id="rId14"/>
    <p:sldId id="268" r:id="rId15"/>
    <p:sldId id="271" r:id="rId16"/>
    <p:sldId id="272" r:id="rId17"/>
    <p:sldId id="273" r:id="rId18"/>
    <p:sldId id="26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3" d="100"/>
          <a:sy n="83" d="100"/>
        </p:scale>
        <p:origin x="-1430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6EFA7-33B7-4CB3-8E83-35F532934F76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5B64A-3CC7-49BE-AF85-5572D8EB2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5B64A-3CC7-49BE-AF85-5572D8EB2A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6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April 23,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April 23,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6096000" cy="365759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7544" y="5445224"/>
            <a:ext cx="75438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Shukla%20S%5bAuthor%5d&amp;cauthor=true&amp;cauthor_uid=23225972" TargetMode="External"/><Relationship Id="rId3" Type="http://schemas.openxmlformats.org/officeDocument/2006/relationships/hyperlink" Target="https://www.ncbi.nlm.nih.gov/pubmed/?term=Thomas%20C%5bAuthor%5d&amp;cauthor=true&amp;cauthor_uid=18177704" TargetMode="External"/><Relationship Id="rId7" Type="http://schemas.openxmlformats.org/officeDocument/2006/relationships/hyperlink" Target="https://www.ncbi.nlm.nih.gov/pubmed/?term=Acharya%20S%5bAuthor%5d&amp;cauthor=true&amp;cauthor_uid=23225972" TargetMode="External"/><Relationship Id="rId2" Type="http://schemas.openxmlformats.org/officeDocument/2006/relationships/hyperlink" Target="https://www.ncbi.nlm.nih.gov/pubmed/?term=Dinstein%20I%5bAuthor%5d&amp;cauthor=true&amp;cauthor_uid=181777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3510904/" TargetMode="External"/><Relationship Id="rId11" Type="http://schemas.openxmlformats.org/officeDocument/2006/relationships/hyperlink" Target="http://www.sciencemag.org/content/334/6061/1427.abstract" TargetMode="External"/><Relationship Id="rId5" Type="http://schemas.openxmlformats.org/officeDocument/2006/relationships/hyperlink" Target="https://www.ncbi.nlm.nih.gov/pubmed/?term=Heeger%20DJ%5bAuthor%5d&amp;cauthor=true&amp;cauthor_uid=18177704" TargetMode="External"/><Relationship Id="rId10" Type="http://schemas.openxmlformats.org/officeDocument/2006/relationships/hyperlink" Target="https://www.ncbi.nlm.nih.gov/pmc/articles/PMC3545445" TargetMode="External"/><Relationship Id="rId4" Type="http://schemas.openxmlformats.org/officeDocument/2006/relationships/hyperlink" Target="https://www.ncbi.nlm.nih.gov/pubmed/?term=Behrmann%20M%5bAuthor%5d&amp;cauthor=true&amp;cauthor_uid=18177704" TargetMode="External"/><Relationship Id="rId9" Type="http://schemas.openxmlformats.org/officeDocument/2006/relationships/hyperlink" Target="https://www.edge.org/memberbio/vilayanur_ramachandra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u.wikipedia.org/wiki/%D0%A0%D0%B0%D0%BC%D0%B0%D1%87%D0%B0%D0%BD%D0%B4%D1%80%D0%B0%D0%BD,_%D0%92%D0%B8%D0%BB%D0%B5%D0%B9%D0%B0%D0%BD%D1%83%D1%8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Зеркальные нейроны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Исследование влияния спорта на работу зеркальных нейронов у подростков 15-17 лет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Зеркальные нейроны, Алёшина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5472608" cy="4752528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Изменение пульса анализировалось двумя методами: </a:t>
            </a:r>
          </a:p>
          <a:p>
            <a:r>
              <a:rPr lang="ru-RU" dirty="0" smtClean="0"/>
              <a:t>высчитыванием значения максимального увеличения при просмотре от среднего в покое</a:t>
            </a:r>
          </a:p>
          <a:p>
            <a:r>
              <a:rPr lang="ru-RU" dirty="0" smtClean="0"/>
              <a:t>Построением графиков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341687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5" y="3170664"/>
            <a:ext cx="340539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0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42112"/>
              </p:ext>
            </p:extLst>
          </p:nvPr>
        </p:nvGraphicFramePr>
        <p:xfrm>
          <a:off x="13792" y="836712"/>
          <a:ext cx="9001000" cy="4371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3912"/>
                <a:gridCol w="2448272"/>
                <a:gridCol w="2448272"/>
                <a:gridCol w="2210544"/>
              </a:tblGrid>
              <a:tr h="1080096"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Изменение пульса в </a:t>
                      </a:r>
                      <a:r>
                        <a:rPr lang="ru-RU" dirty="0" smtClean="0"/>
                        <a:t>процентах</a:t>
                      </a:r>
                      <a:r>
                        <a:rPr lang="en-US" dirty="0" smtClean="0"/>
                        <a:t>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профессиональные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</a:t>
                      </a:r>
                    </a:p>
                    <a:p>
                      <a:r>
                        <a:rPr lang="ru-RU" dirty="0" smtClean="0"/>
                        <a:t>профессиональные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занимающиеся спортом</a:t>
                      </a:r>
                      <a:endParaRPr lang="ru-RU" dirty="0"/>
                    </a:p>
                  </a:txBody>
                  <a:tcPr/>
                </a:tc>
              </a:tr>
              <a:tr h="568589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значение пикового изменения пульса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16,8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/>
                </a:tc>
              </a:tr>
              <a:tr h="568589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Диапазон пикового изменения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1,5-23,7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3-6</a:t>
                      </a:r>
                      <a:endParaRPr lang="ru-RU" dirty="0"/>
                    </a:p>
                  </a:txBody>
                  <a:tcPr/>
                </a:tc>
              </a:tr>
              <a:tr h="568589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отклонение в покое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0,7-2,7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1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548680"/>
            <a:ext cx="5112568" cy="468052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b="1" dirty="0" smtClean="0"/>
              <a:t>Исключения:</a:t>
            </a:r>
          </a:p>
          <a:p>
            <a:r>
              <a:rPr lang="ru-RU" dirty="0" smtClean="0"/>
              <a:t>Из спортсменов. У «качающегося» юноши, отнесённым к профессиональным спортсменам изменение пульса – 8%. У девушки, со средним пульсом 130 изменение – 5%.</a:t>
            </a:r>
          </a:p>
          <a:p>
            <a:r>
              <a:rPr lang="ru-RU" dirty="0" smtClean="0"/>
              <a:t>Из людей, не занимающихся спортом. У футбольного фаната – 22% </a:t>
            </a:r>
            <a:r>
              <a:rPr lang="ru-RU" dirty="0" smtClean="0"/>
              <a:t>у </a:t>
            </a:r>
            <a:r>
              <a:rPr lang="ru-RU" dirty="0" smtClean="0"/>
              <a:t>«легко возбуждаемой» девушки – 25</a:t>
            </a:r>
            <a:r>
              <a:rPr lang="ru-RU" dirty="0" smtClean="0"/>
              <a:t>% </a:t>
            </a:r>
            <a:endParaRPr lang="ru-RU" dirty="0" smtClean="0"/>
          </a:p>
          <a:p>
            <a:r>
              <a:rPr lang="ru-RU" dirty="0" smtClean="0"/>
              <a:t>У 4 людей, которые занимались спортом профессионально, </a:t>
            </a:r>
            <a:r>
              <a:rPr lang="ru-RU" dirty="0" smtClean="0"/>
              <a:t>н</a:t>
            </a:r>
            <a:r>
              <a:rPr lang="ru-RU" dirty="0" smtClean="0"/>
              <a:t>о </a:t>
            </a:r>
            <a:r>
              <a:rPr lang="ru-RU" dirty="0" smtClean="0"/>
              <a:t>прекратили </a:t>
            </a:r>
            <a:r>
              <a:rPr lang="ru-RU" dirty="0" smtClean="0"/>
              <a:t>1-2 года </a:t>
            </a:r>
            <a:r>
              <a:rPr lang="ru-RU" dirty="0" smtClean="0"/>
              <a:t>назад, </a:t>
            </a:r>
            <a:r>
              <a:rPr lang="ru-RU" dirty="0" smtClean="0"/>
              <a:t>пульс учащался на 15-19%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6" r="18353"/>
          <a:stretch/>
        </p:blipFill>
        <p:spPr bwMode="auto">
          <a:xfrm>
            <a:off x="5313776" y="404664"/>
            <a:ext cx="3743296" cy="241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14335" r="17490"/>
          <a:stretch/>
        </p:blipFill>
        <p:spPr bwMode="auto">
          <a:xfrm>
            <a:off x="5316024" y="3068960"/>
            <a:ext cx="3794760" cy="239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5661248"/>
            <a:ext cx="292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Графики изменения пульса у людей- «исключений», не занимающихся спортом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60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36784" y="-315416"/>
            <a:ext cx="3930823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200" dirty="0" smtClean="0"/>
              <a:t>При занятии разным спортом наблюдались разные формы графиков. 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94637"/>
            <a:ext cx="7543800" cy="9144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64" y="2640470"/>
            <a:ext cx="339566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64" y="213664"/>
            <a:ext cx="2583666" cy="141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6" y="191880"/>
            <a:ext cx="24749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8" r="18487"/>
          <a:stretch/>
        </p:blipFill>
        <p:spPr bwMode="auto">
          <a:xfrm>
            <a:off x="224576" y="3573016"/>
            <a:ext cx="2474913" cy="15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1" r="18439"/>
          <a:stretch/>
        </p:blipFill>
        <p:spPr bwMode="auto">
          <a:xfrm>
            <a:off x="6423420" y="3521130"/>
            <a:ext cx="2601905" cy="158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 r="18439"/>
          <a:stretch/>
        </p:blipFill>
        <p:spPr bwMode="auto">
          <a:xfrm>
            <a:off x="6444208" y="1776255"/>
            <a:ext cx="2560330" cy="158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 r="17889"/>
          <a:stretch/>
        </p:blipFill>
        <p:spPr bwMode="auto">
          <a:xfrm>
            <a:off x="239868" y="1872110"/>
            <a:ext cx="2459621" cy="152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754" y="5228101"/>
            <a:ext cx="582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 просмотре прыжков с шестом, метания копья, волейбола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544522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 просмотре бега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241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4320480" cy="2721495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Была обнаружена закономерность: чем больше человек занимается спортом, тем больше его изменение пульса при просмотре видео.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47" y="835576"/>
            <a:ext cx="363081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63717"/>
              </p:ext>
            </p:extLst>
          </p:nvPr>
        </p:nvGraphicFramePr>
        <p:xfrm>
          <a:off x="107507" y="2780926"/>
          <a:ext cx="4913044" cy="1820036"/>
        </p:xfrm>
        <a:graphic>
          <a:graphicData uri="http://schemas.openxmlformats.org/drawingml/2006/table">
            <a:tbl>
              <a:tblPr firstRow="1" firstCol="1">
                <a:tableStyleId>{0505E3EF-67EA-436B-97B2-0124C06EBD24}</a:tableStyleId>
              </a:tblPr>
              <a:tblGrid>
                <a:gridCol w="1171258"/>
                <a:gridCol w="623631"/>
                <a:gridCol w="623631"/>
                <a:gridCol w="623631"/>
                <a:gridCol w="623631"/>
                <a:gridCol w="623631"/>
                <a:gridCol w="623631"/>
              </a:tblGrid>
              <a:tr h="701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лет/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Часов в неделю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3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10,1</a:t>
                      </a:r>
                      <a:endParaRPr lang="ru-RU" sz="1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3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11,3</a:t>
                      </a:r>
                      <a:endParaRPr lang="ru-RU" sz="1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3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17,2</a:t>
                      </a:r>
                      <a:endParaRPr lang="ru-RU" sz="12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3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11,4</a:t>
                      </a:r>
                      <a:endParaRPr lang="ru-RU" sz="1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25</a:t>
                      </a:r>
                      <a:endParaRPr lang="ru-RU" sz="12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19,7</a:t>
                      </a:r>
                      <a:endParaRPr lang="ru-RU" sz="12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3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13,7</a:t>
                      </a:r>
                      <a:endParaRPr lang="ru-RU" sz="1200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364502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Разница в изменении пульса у юноши, который занимался разными видам спорта разное количество лет, одинаковое количество часов в неделю. 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72514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Процент изменения пульса у профессиональных бегунов при разном опыте (разным количеством часов в неделю и лет)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18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20688"/>
            <a:ext cx="4392488" cy="3672408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Зеркальность повторений считалась по методу хи-квадрат. каждая группа попарно сопоставлялась с другой.</a:t>
            </a:r>
          </a:p>
          <a:p>
            <a:pPr marL="18288" indent="0">
              <a:buNone/>
            </a:pPr>
            <a:r>
              <a:rPr lang="ru-RU" dirty="0" smtClean="0"/>
              <a:t>Критическое значение при р=0,05 - </a:t>
            </a:r>
            <a:r>
              <a:rPr lang="ru-RU" dirty="0">
                <a:effectLst/>
              </a:rPr>
              <a:t>3.841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86283"/>
              </p:ext>
            </p:extLst>
          </p:nvPr>
        </p:nvGraphicFramePr>
        <p:xfrm>
          <a:off x="4499992" y="116632"/>
          <a:ext cx="4463624" cy="3306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327"/>
                <a:gridCol w="710333"/>
                <a:gridCol w="567983"/>
                <a:gridCol w="710333"/>
                <a:gridCol w="638921"/>
                <a:gridCol w="710333"/>
                <a:gridCol w="639394"/>
              </a:tblGrid>
              <a:tr h="249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группа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 профессиональные спортсмены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 люди, не занимающиеся спортом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3. люди, любительски занимающиеся спортом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номер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зеркальные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зеркальные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зеркальные 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зеркальные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зеркальные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зеркальные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effectLst/>
                          <a:latin typeface="Calibri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effectLst/>
                          <a:latin typeface="Calibri"/>
                          <a:cs typeface="Times New Roman"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effectLst/>
                          <a:latin typeface="Calibri"/>
                          <a:cs typeface="Times New Roman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effectLst/>
                          <a:latin typeface="Calibri"/>
                          <a:cs typeface="Times New Roman"/>
                        </a:rPr>
                        <a:t>7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  <a:tr h="175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сумма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076" marR="51076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53617"/>
              </p:ext>
            </p:extLst>
          </p:nvPr>
        </p:nvGraphicFramePr>
        <p:xfrm>
          <a:off x="611560" y="4005064"/>
          <a:ext cx="8275321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3768"/>
                <a:gridCol w="1991043"/>
                <a:gridCol w="2205355"/>
                <a:gridCol w="187515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Значение</a:t>
                      </a:r>
                      <a:r>
                        <a:rPr lang="ru-RU" sz="1400" baseline="0" dirty="0" smtClean="0"/>
                        <a:t> хи-квадрата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профессиональные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непрофессиональные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занимающиеся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Профессиональные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1,158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9,769</a:t>
                      </a:r>
                      <a:endParaRPr lang="ru-RU" sz="18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Непрофессиональные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1,158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a:rPr>
                        <a:t>4,893</a:t>
                      </a:r>
                      <a:endParaRPr lang="ru-RU" sz="1800" dirty="0">
                        <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занимающиеся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bg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9,769</a:t>
                      </a:r>
                      <a:endParaRPr lang="ru-RU" sz="18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</a:ln>
                          <a:effectLst/>
                        </a:rPr>
                        <a:t>4,893</a:t>
                      </a:r>
                      <a:endParaRPr lang="ru-RU" sz="1800" dirty="0">
                        <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1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5580112" cy="4320480"/>
          </a:xfrm>
        </p:spPr>
        <p:txBody>
          <a:bodyPr>
            <a:normAutofit/>
          </a:bodyPr>
          <a:lstStyle/>
          <a:p>
            <a:r>
              <a:rPr lang="ru-RU" dirty="0" smtClean="0"/>
              <a:t>у  спортсменов  </a:t>
            </a:r>
            <a:r>
              <a:rPr lang="ru-RU" dirty="0" smtClean="0"/>
              <a:t>наблюдается учащение пульса при просмотре видео. </a:t>
            </a:r>
            <a:endParaRPr lang="en-US" dirty="0" smtClean="0"/>
          </a:p>
          <a:p>
            <a:r>
              <a:rPr lang="ru-RU" dirty="0" smtClean="0"/>
              <a:t>Занятия спортом влияют на зеркальность и не зеркальность повторяемых действий.</a:t>
            </a:r>
            <a:endParaRPr lang="ru-RU" dirty="0" smtClean="0"/>
          </a:p>
          <a:p>
            <a:r>
              <a:rPr lang="ru-RU" dirty="0" smtClean="0"/>
              <a:t>Вид спорта и продолжительность занятий им влияют на изменение пульса.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46256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2392" y="1240160"/>
            <a:ext cx="5040560" cy="36575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Малая выборка</a:t>
            </a:r>
          </a:p>
          <a:p>
            <a:r>
              <a:rPr lang="ru-RU" dirty="0" smtClean="0"/>
              <a:t>Фактически, объект исследование не сами зеркальные нейроны, а то что-то, что мы называем зеркальными нейронами.</a:t>
            </a:r>
          </a:p>
          <a:p>
            <a:r>
              <a:rPr lang="ru-RU" dirty="0" smtClean="0"/>
              <a:t>Повышения пульса, как и повторение действие  – многофакторные процессы. Нельзя уверенно говорить, что влияют исключительно зеркальные нейроны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52" y="1628800"/>
            <a:ext cx="385777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3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0"/>
            <a:ext cx="7920880" cy="508518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Активность системы зеркальных нейронов по данным </a:t>
            </a:r>
            <a:r>
              <a:rPr lang="ru-RU" dirty="0" err="1"/>
              <a:t>фМРТ</a:t>
            </a:r>
            <a:r>
              <a:rPr lang="ru-RU" dirty="0"/>
              <a:t> при просмотре и воображении видеосюжетов/ П.А. Соколов. - Москва - 2014. - 114 с.</a:t>
            </a:r>
          </a:p>
          <a:p>
            <a:r>
              <a:rPr lang="ru-RU" dirty="0"/>
              <a:t>Зеркальные нейроны: краткий научный обзор / В. </a:t>
            </a:r>
            <a:r>
              <a:rPr lang="ru-RU" dirty="0" err="1"/>
              <a:t>Косоногов</a:t>
            </a:r>
            <a:r>
              <a:rPr lang="ru-RU" dirty="0"/>
              <a:t>. – Ростов-на-Дону, 2009 г. – 24 с.</a:t>
            </a:r>
          </a:p>
          <a:p>
            <a:r>
              <a:rPr lang="ru-RU" dirty="0"/>
              <a:t>Вааль де Ф. Истоки морали: в поисках человеческого у приматов. Москва, Альпина, 2014.</a:t>
            </a:r>
          </a:p>
          <a:p>
            <a:r>
              <a:rPr lang="ru-RU" dirty="0" err="1"/>
              <a:t>Свааб</a:t>
            </a:r>
            <a:r>
              <a:rPr lang="ru-RU" dirty="0"/>
              <a:t> Д. Мы – это наш мозг. Москва, Наука, 2014</a:t>
            </a:r>
          </a:p>
          <a:p>
            <a:r>
              <a:rPr lang="ru-RU" dirty="0"/>
              <a:t>Лекции Вячеслава </a:t>
            </a:r>
            <a:r>
              <a:rPr lang="ru-RU" dirty="0" err="1"/>
              <a:t>Дубынина</a:t>
            </a:r>
            <a:r>
              <a:rPr lang="ru-RU" dirty="0"/>
              <a:t> в </a:t>
            </a:r>
            <a:r>
              <a:rPr lang="ru-RU" dirty="0" err="1"/>
              <a:t>лекториуме</a:t>
            </a:r>
            <a:r>
              <a:rPr lang="ru-RU" dirty="0"/>
              <a:t> «открытое образование»  </a:t>
            </a:r>
          </a:p>
          <a:p>
            <a:r>
              <a:rPr lang="en-US" dirty="0"/>
              <a:t>A mirror up to nature \ </a:t>
            </a:r>
            <a:r>
              <a:rPr lang="en-US" dirty="0" err="1">
                <a:hlinkClick r:id="rId2"/>
              </a:rPr>
              <a:t>Ilan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Dinstein</a:t>
            </a:r>
            <a:r>
              <a:rPr lang="en-US" dirty="0"/>
              <a:t>, </a:t>
            </a:r>
            <a:r>
              <a:rPr lang="en-US" dirty="0" err="1">
                <a:hlinkClick r:id="rId3"/>
              </a:rPr>
              <a:t>Cibu</a:t>
            </a:r>
            <a:r>
              <a:rPr lang="en-US" dirty="0">
                <a:hlinkClick r:id="rId3"/>
              </a:rPr>
              <a:t> Thomas</a:t>
            </a:r>
            <a:r>
              <a:rPr lang="en-US" dirty="0"/>
              <a:t>, </a:t>
            </a:r>
            <a:r>
              <a:rPr lang="en-US" dirty="0">
                <a:hlinkClick r:id="rId4"/>
              </a:rPr>
              <a:t>Marlene </a:t>
            </a:r>
            <a:r>
              <a:rPr lang="en-US" dirty="0" err="1">
                <a:hlinkClick r:id="rId4"/>
              </a:rPr>
              <a:t>Behrmann</a:t>
            </a:r>
            <a:r>
              <a:rPr lang="en-US" dirty="0"/>
              <a:t> and </a:t>
            </a:r>
            <a:r>
              <a:rPr lang="en-US" dirty="0">
                <a:hlinkClick r:id="rId5"/>
              </a:rPr>
              <a:t>David J. </a:t>
            </a:r>
            <a:r>
              <a:rPr lang="en-US" dirty="0" err="1">
                <a:hlinkClick r:id="rId5"/>
              </a:rPr>
              <a:t>Heeger</a:t>
            </a:r>
            <a:r>
              <a:rPr lang="en-US" dirty="0"/>
              <a:t>,</a:t>
            </a:r>
            <a:r>
              <a:rPr lang="sv-SE" dirty="0">
                <a:hlinkClick r:id="rId6"/>
              </a:rPr>
              <a:t> J Nat Sci Biol Med</a:t>
            </a:r>
            <a:r>
              <a:rPr lang="sv-SE" dirty="0"/>
              <a:t>. </a:t>
            </a:r>
            <a:r>
              <a:rPr lang="en-US" dirty="0"/>
              <a:t> 2008</a:t>
            </a:r>
            <a:endParaRPr lang="ru-RU" dirty="0"/>
          </a:p>
          <a:p>
            <a:r>
              <a:rPr lang="en-US" dirty="0"/>
              <a:t>Mirror neurons: Enigma of the metaphysical modular brain</a:t>
            </a:r>
            <a:r>
              <a:rPr lang="ru-RU" dirty="0"/>
              <a:t>\ </a:t>
            </a:r>
            <a:r>
              <a:rPr lang="en-US" dirty="0" err="1">
                <a:hlinkClick r:id="rId7"/>
              </a:rPr>
              <a:t>Sourya</a:t>
            </a:r>
            <a:r>
              <a:rPr lang="en-US" dirty="0">
                <a:hlinkClick r:id="rId7"/>
              </a:rPr>
              <a:t> Acharya</a:t>
            </a:r>
            <a:r>
              <a:rPr lang="en-US" dirty="0"/>
              <a:t> and </a:t>
            </a:r>
            <a:r>
              <a:rPr lang="en-US" dirty="0">
                <a:hlinkClick r:id="rId8"/>
              </a:rPr>
              <a:t>Samarth Shukla</a:t>
            </a:r>
            <a:r>
              <a:rPr lang="ru-RU" dirty="0"/>
              <a:t>\ </a:t>
            </a:r>
            <a:r>
              <a:rPr lang="sv-SE" dirty="0">
                <a:hlinkClick r:id="rId6"/>
              </a:rPr>
              <a:t>J Nat Sci Biol Med</a:t>
            </a:r>
            <a:r>
              <a:rPr lang="sv-SE" dirty="0"/>
              <a:t>.</a:t>
            </a:r>
            <a:r>
              <a:rPr lang="ru-RU" dirty="0"/>
              <a:t> - </a:t>
            </a:r>
            <a:r>
              <a:rPr lang="sv-SE" dirty="0"/>
              <a:t>2012</a:t>
            </a:r>
            <a:endParaRPr lang="ru-RU" dirty="0"/>
          </a:p>
          <a:p>
            <a:r>
              <a:rPr lang="en-US" dirty="0">
                <a:hlinkClick r:id="rId9"/>
              </a:rPr>
              <a:t>Ramachandran</a:t>
            </a:r>
            <a:r>
              <a:rPr lang="ru-RU" dirty="0"/>
              <a:t>. </a:t>
            </a:r>
            <a:r>
              <a:rPr lang="en-US" dirty="0"/>
              <a:t>V</a:t>
            </a:r>
            <a:r>
              <a:rPr lang="ru-RU" dirty="0"/>
              <a:t>., </a:t>
            </a:r>
            <a:r>
              <a:rPr lang="en-US" dirty="0"/>
              <a:t>MIRROR NEURONS and imitation learning as the driving force behind the great leap forward in human evolution</a:t>
            </a:r>
            <a:r>
              <a:rPr lang="ru-RU" dirty="0"/>
              <a:t>// </a:t>
            </a:r>
            <a:r>
              <a:rPr lang="en-US" dirty="0"/>
              <a:t>the Edge</a:t>
            </a:r>
            <a:r>
              <a:rPr lang="ru-RU" dirty="0"/>
              <a:t> – 2010</a:t>
            </a:r>
          </a:p>
          <a:p>
            <a:r>
              <a:rPr lang="en-US" dirty="0"/>
              <a:t>McCormick LM, </a:t>
            </a:r>
            <a:r>
              <a:rPr lang="en-US" dirty="0" err="1"/>
              <a:t>Brumm</a:t>
            </a:r>
            <a:r>
              <a:rPr lang="en-US" dirty="0"/>
              <a:t> MC, Beadle JN, Paradiso S, Yamada T, </a:t>
            </a:r>
            <a:r>
              <a:rPr lang="en-US" dirty="0" err="1"/>
              <a:t>Andreasen</a:t>
            </a:r>
            <a:r>
              <a:rPr lang="en-US" dirty="0"/>
              <a:t> </a:t>
            </a:r>
            <a:r>
              <a:rPr lang="en-US" dirty="0">
                <a:hlinkClick r:id="rId10"/>
              </a:rPr>
              <a:t>Mirror neuron function, psychosis, and empathy in schizophrenia</a:t>
            </a:r>
            <a:r>
              <a:rPr lang="en-US" dirty="0"/>
              <a:t>. Psychiatry Research</a:t>
            </a:r>
            <a:r>
              <a:rPr lang="ru-RU" dirty="0"/>
              <a:t> – 2012. </a:t>
            </a:r>
          </a:p>
          <a:p>
            <a:r>
              <a:rPr lang="ru-RU" dirty="0" err="1"/>
              <a:t>Oberman</a:t>
            </a:r>
            <a:r>
              <a:rPr lang="ru-RU" dirty="0"/>
              <a:t> LM, </a:t>
            </a:r>
            <a:r>
              <a:rPr lang="ru-RU" dirty="0" err="1"/>
              <a:t>Ramachandran</a:t>
            </a:r>
            <a:r>
              <a:rPr lang="ru-RU" dirty="0"/>
              <a:t> VS, </a:t>
            </a:r>
            <a:r>
              <a:rPr lang="ru-RU" dirty="0" err="1"/>
              <a:t>Pineda</a:t>
            </a:r>
            <a:r>
              <a:rPr lang="ru-RU" dirty="0"/>
              <a:t> JA </a:t>
            </a:r>
            <a:r>
              <a:rPr lang="en-US" dirty="0"/>
              <a:t>Modulation of mu suppression in children with autism spectrum disorders in response to familiar or unfamiliar stimuli: the mirror neuron hypothesis". </a:t>
            </a:r>
            <a:r>
              <a:rPr lang="en-US" dirty="0" err="1"/>
              <a:t>Neuropsychologia</a:t>
            </a:r>
            <a:r>
              <a:rPr lang="ru-RU" dirty="0"/>
              <a:t> – 2008 </a:t>
            </a:r>
          </a:p>
          <a:p>
            <a:r>
              <a:rPr lang="ru-RU" dirty="0" err="1"/>
              <a:t>Singer</a:t>
            </a:r>
            <a:r>
              <a:rPr lang="ru-RU" dirty="0"/>
              <a:t> T.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 </a:t>
            </a:r>
            <a:r>
              <a:rPr lang="en-US" dirty="0"/>
              <a:t>Empathic neural responses are modulated by the perceived fairness of others // Nature advance </a:t>
            </a:r>
            <a:r>
              <a:rPr lang="ru-RU" dirty="0"/>
              <a:t> - 2006 </a:t>
            </a:r>
          </a:p>
          <a:p>
            <a:r>
              <a:rPr lang="en-US" dirty="0"/>
              <a:t>Both of us disgusted in My insula</a:t>
            </a:r>
            <a:r>
              <a:rPr lang="ru-RU" dirty="0"/>
              <a:t>: </a:t>
            </a:r>
            <a:r>
              <a:rPr lang="en-US" dirty="0"/>
              <a:t>the common neural basis of seeing and feeling disgust</a:t>
            </a:r>
            <a:r>
              <a:rPr lang="ru-RU" dirty="0"/>
              <a:t>.</a:t>
            </a:r>
          </a:p>
          <a:p>
            <a:r>
              <a:rPr lang="en-US" dirty="0"/>
              <a:t>Wicker B, </a:t>
            </a:r>
            <a:r>
              <a:rPr lang="en-US" dirty="0" err="1"/>
              <a:t>Keysers</a:t>
            </a:r>
            <a:r>
              <a:rPr lang="en-US" dirty="0"/>
              <a:t> C, </a:t>
            </a:r>
            <a:r>
              <a:rPr lang="en-US" dirty="0" err="1"/>
              <a:t>Plailly</a:t>
            </a:r>
            <a:r>
              <a:rPr lang="en-US" dirty="0"/>
              <a:t> J, </a:t>
            </a:r>
            <a:r>
              <a:rPr lang="en-US" dirty="0" err="1"/>
              <a:t>Royet</a:t>
            </a:r>
            <a:r>
              <a:rPr lang="en-US" dirty="0"/>
              <a:t> JP, </a:t>
            </a:r>
            <a:r>
              <a:rPr lang="en-US" dirty="0" err="1"/>
              <a:t>Gallese</a:t>
            </a:r>
            <a:r>
              <a:rPr lang="en-US" dirty="0"/>
              <a:t> V, </a:t>
            </a:r>
            <a:r>
              <a:rPr lang="en-US" dirty="0" err="1"/>
              <a:t>Rizzolatti</a:t>
            </a:r>
            <a:r>
              <a:rPr lang="en-US" dirty="0"/>
              <a:t> G</a:t>
            </a:r>
            <a:endParaRPr lang="ru-RU" dirty="0"/>
          </a:p>
          <a:p>
            <a:r>
              <a:rPr lang="ru-RU" dirty="0" err="1"/>
              <a:t>Neuron</a:t>
            </a:r>
            <a:r>
              <a:rPr lang="ru-RU" dirty="0"/>
              <a:t>. 2003 </a:t>
            </a:r>
            <a:r>
              <a:rPr lang="ru-RU" dirty="0" err="1"/>
              <a:t>Oct</a:t>
            </a:r>
            <a:r>
              <a:rPr lang="ru-RU" dirty="0"/>
              <a:t> 30</a:t>
            </a:r>
          </a:p>
          <a:p>
            <a:r>
              <a:rPr lang="en-US" dirty="0" err="1"/>
              <a:t>Inbal</a:t>
            </a:r>
            <a:r>
              <a:rPr lang="en-US" dirty="0"/>
              <a:t> Ben-Ami </a:t>
            </a:r>
            <a:r>
              <a:rPr lang="en-US" dirty="0" err="1"/>
              <a:t>Bartal</a:t>
            </a:r>
            <a:r>
              <a:rPr lang="en-US" dirty="0"/>
              <a:t>, Jean </a:t>
            </a:r>
            <a:r>
              <a:rPr lang="en-US" dirty="0" err="1"/>
              <a:t>Decety</a:t>
            </a:r>
            <a:r>
              <a:rPr lang="en-US" dirty="0"/>
              <a:t>, Peggy Mason. </a:t>
            </a:r>
            <a:r>
              <a:rPr lang="en-US" dirty="0">
                <a:hlinkClick r:id="rId11"/>
              </a:rPr>
              <a:t>Empathy and Pro-Social Behavior in Rats</a:t>
            </a:r>
            <a:r>
              <a:rPr lang="en-US" dirty="0"/>
              <a:t> // Science. </a:t>
            </a:r>
            <a:r>
              <a:rPr lang="ru-RU" dirty="0"/>
              <a:t>2011.  </a:t>
            </a:r>
          </a:p>
          <a:p>
            <a:r>
              <a:rPr lang="en-US" dirty="0"/>
              <a:t>Action Observation and Acquired Motor Skills: An fMRI Study with Expert Dancers \\Calvo-Merino et al. Cerebral Cortex August</a:t>
            </a:r>
            <a:r>
              <a:rPr lang="ru-RU" dirty="0"/>
              <a:t> 2005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6172200" y="6154738"/>
            <a:ext cx="2133600" cy="365125"/>
          </a:xfrm>
        </p:spPr>
        <p:txBody>
          <a:bodyPr/>
          <a:lstStyle/>
          <a:p>
            <a:fld id="{14CB1CAA-32CD-4B55-B92A-B8F0843CACF4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822960" y="6154738"/>
            <a:ext cx="45720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 smtClean="0"/>
              <a:t>Огромное спасибо </a:t>
            </a:r>
          </a:p>
          <a:p>
            <a:r>
              <a:rPr lang="ru-RU" dirty="0" smtClean="0"/>
              <a:t>Ноздревой Анне Николаевне, консультанту исследования</a:t>
            </a:r>
          </a:p>
          <a:p>
            <a:r>
              <a:rPr lang="ru-RU" dirty="0" smtClean="0"/>
              <a:t>Воробьёвой Екатерине Андреевне, рецензенту исследования</a:t>
            </a:r>
          </a:p>
          <a:p>
            <a:r>
              <a:rPr lang="ru-RU" dirty="0" smtClean="0"/>
              <a:t>Марченко Ольге Павловне, которая помогла разработать методику</a:t>
            </a:r>
          </a:p>
          <a:p>
            <a:r>
              <a:rPr lang="ru-RU" dirty="0" smtClean="0"/>
              <a:t>Ребятам, согласившимся принять участие </a:t>
            </a:r>
          </a:p>
          <a:p>
            <a:r>
              <a:rPr lang="ru-RU" dirty="0" smtClean="0"/>
              <a:t>Слушателям, уделившим внимание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8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941168"/>
            <a:ext cx="7543800" cy="914400"/>
          </a:xfrm>
        </p:spPr>
        <p:txBody>
          <a:bodyPr/>
          <a:lstStyle/>
          <a:p>
            <a:r>
              <a:rPr lang="ru-RU" dirty="0" smtClean="0"/>
              <a:t>Представление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Автор – Алёшина Анастасия</a:t>
            </a:r>
          </a:p>
          <a:p>
            <a:r>
              <a:rPr lang="ru-RU" dirty="0" smtClean="0"/>
              <a:t>Консультант </a:t>
            </a:r>
            <a:r>
              <a:rPr lang="ru-RU" dirty="0" err="1" smtClean="0"/>
              <a:t>Ноздрачёва</a:t>
            </a:r>
            <a:r>
              <a:rPr lang="ru-RU" dirty="0" smtClean="0"/>
              <a:t> Анна Николаевна </a:t>
            </a:r>
            <a:endParaRPr lang="ru-RU" dirty="0" smtClean="0"/>
          </a:p>
          <a:p>
            <a:r>
              <a:rPr lang="ru-RU" dirty="0" smtClean="0"/>
              <a:t>Рецензент Воробьёва </a:t>
            </a:r>
            <a:r>
              <a:rPr lang="ru-RU" smtClean="0"/>
              <a:t>Екатерина Андреевна</a:t>
            </a: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860032" y="908720"/>
            <a:ext cx="3345560" cy="3960440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/>
              </a:rPr>
              <a:t>зеркальные нейроны – клетки головного мозга которые активизируются не только когда вы сами выполняете то или иное действие, но и когда вы видите или слышите, как это действие совершается другими</a:t>
            </a: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dirty="0" err="1" smtClean="0"/>
              <a:t>Риззолатти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836712"/>
            <a:ext cx="6096000" cy="3657599"/>
          </a:xfrm>
        </p:spPr>
        <p:txBody>
          <a:bodyPr>
            <a:normAutofit fontScale="55000" lnSpcReduction="20000"/>
          </a:bodyPr>
          <a:lstStyle/>
          <a:p>
            <a:pPr marL="18288" indent="0">
              <a:buNone/>
            </a:pPr>
            <a:r>
              <a:rPr lang="ru-RU" sz="2400" dirty="0">
                <a:effectLst/>
              </a:rPr>
              <a:t>Оглавление </a:t>
            </a:r>
            <a:endParaRPr lang="ru-RU" sz="2000" dirty="0">
              <a:effectLst/>
            </a:endParaRPr>
          </a:p>
          <a:p>
            <a:pPr marL="18288" lvl="0" indent="0">
              <a:buNone/>
            </a:pPr>
            <a:r>
              <a:rPr lang="ru-RU" sz="2400" dirty="0">
                <a:effectLst/>
              </a:rPr>
              <a:t>Введение…………………………………………………………………….2</a:t>
            </a:r>
            <a:endParaRPr lang="ru-RU" sz="2000" dirty="0">
              <a:effectLst/>
            </a:endParaRPr>
          </a:p>
          <a:p>
            <a:pPr marL="18288" lvl="0" indent="0">
              <a:buNone/>
            </a:pPr>
            <a:r>
              <a:rPr lang="ru-RU" sz="2400" dirty="0">
                <a:effectLst/>
              </a:rPr>
              <a:t>Глава 1. Механизмы работы зеркальных нейронов…..…………………4</a:t>
            </a:r>
            <a:endParaRPr lang="ru-RU" sz="2000" dirty="0">
              <a:effectLst/>
            </a:endParaRPr>
          </a:p>
          <a:p>
            <a:pPr marL="384048" lvl="1" indent="0">
              <a:buNone/>
            </a:pPr>
            <a:r>
              <a:rPr lang="ru-RU" sz="2000" dirty="0">
                <a:effectLst/>
              </a:rPr>
              <a:t>история исследование зеркальных нейронов …………………...4</a:t>
            </a:r>
            <a:endParaRPr lang="ru-RU" sz="1800" dirty="0">
              <a:effectLst/>
            </a:endParaRPr>
          </a:p>
          <a:p>
            <a:pPr marL="384048" lvl="1" indent="0">
              <a:buNone/>
            </a:pPr>
            <a:r>
              <a:rPr lang="ru-RU" sz="2000" dirty="0">
                <a:effectLst/>
              </a:rPr>
              <a:t>механизм работы зеркальных нейронов …………………………6</a:t>
            </a:r>
            <a:endParaRPr lang="ru-RU" sz="18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1.2.1 моторные нейроны…………………………………………..7</a:t>
            </a:r>
            <a:endParaRPr lang="ru-RU" sz="20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1.2.2 эмоциональные нейроны ………………………………….10</a:t>
            </a:r>
            <a:endParaRPr lang="ru-RU" sz="20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1.2.3 зеркальный перенос картины мира………………………12</a:t>
            </a:r>
            <a:endParaRPr lang="ru-RU" sz="20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1.2.4 эволюционное значение зеркальных нейронов …………13.</a:t>
            </a:r>
            <a:endParaRPr lang="ru-RU" sz="20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1.2.5 выводы по первой главе……………………………………14</a:t>
            </a:r>
            <a:endParaRPr lang="ru-RU" sz="2000" dirty="0">
              <a:effectLst/>
            </a:endParaRPr>
          </a:p>
          <a:p>
            <a:pPr marL="18288" lvl="0" indent="0">
              <a:buNone/>
            </a:pPr>
            <a:r>
              <a:rPr lang="ru-RU" sz="2400" dirty="0">
                <a:effectLst/>
              </a:rPr>
              <a:t>Глава 2. Исследования влияния спорта на работу зеркальных нейронов подростков…………………………..………………………………………</a:t>
            </a:r>
            <a:endParaRPr lang="ru-RU" sz="2000" dirty="0">
              <a:effectLst/>
            </a:endParaRPr>
          </a:p>
          <a:p>
            <a:pPr marL="18288" lvl="0" indent="0">
              <a:buNone/>
            </a:pPr>
            <a:r>
              <a:rPr lang="ru-RU" sz="2400" dirty="0">
                <a:effectLst/>
              </a:rPr>
              <a:t>Заключение………………………………………………….……………</a:t>
            </a:r>
            <a:endParaRPr lang="ru-RU" sz="2000" dirty="0">
              <a:effectLst/>
            </a:endParaRPr>
          </a:p>
          <a:p>
            <a:pPr marL="18288" indent="0">
              <a:buNone/>
            </a:pPr>
            <a:r>
              <a:rPr lang="ru-RU" sz="2400" dirty="0">
                <a:effectLst/>
              </a:rPr>
              <a:t>Список литературы………………………………………………………….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822960" y="6154738"/>
            <a:ext cx="45720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857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23528" y="658368"/>
            <a:ext cx="4294192" cy="4138784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открытие зеркальных нейронов позволило </a:t>
            </a:r>
            <a:r>
              <a:rPr lang="ru-RU" dirty="0">
                <a:effectLst/>
              </a:rPr>
              <a:t>людям понять биологические основы подражания, понимания, обучения, </a:t>
            </a:r>
            <a:r>
              <a:rPr lang="ru-RU" dirty="0" err="1">
                <a:effectLst/>
              </a:rPr>
              <a:t>эмпатии</a:t>
            </a:r>
            <a:r>
              <a:rPr lang="ru-RU" dirty="0">
                <a:effectLst/>
              </a:rPr>
              <a:t>, </a:t>
            </a:r>
            <a:r>
              <a:rPr lang="ru-RU" dirty="0" smtClean="0">
                <a:effectLst/>
              </a:rPr>
              <a:t>имитации. </a:t>
            </a:r>
            <a:r>
              <a:rPr lang="ru-RU" dirty="0">
                <a:effectLst/>
              </a:rPr>
              <a:t>Поэтому открытие зеркальных нейронов было названо </a:t>
            </a:r>
            <a:r>
              <a:rPr lang="ru-RU" dirty="0" err="1">
                <a:effectLst/>
                <a:hlinkClick r:id="rId2"/>
              </a:rPr>
              <a:t>Вилайануром</a:t>
            </a:r>
            <a:r>
              <a:rPr lang="ru-RU" dirty="0">
                <a:effectLst/>
                <a:hlinkClick r:id="rId2"/>
              </a:rPr>
              <a:t> </a:t>
            </a:r>
            <a:r>
              <a:rPr lang="ru-RU" dirty="0" err="1">
                <a:effectLst/>
                <a:hlinkClick r:id="rId2"/>
              </a:rPr>
              <a:t>Рамачандран</a:t>
            </a:r>
            <a:r>
              <a:rPr lang="ru-RU" dirty="0" err="1">
                <a:effectLst/>
              </a:rPr>
              <a:t>ом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одним </a:t>
            </a:r>
            <a:r>
              <a:rPr lang="ru-RU" dirty="0">
                <a:effectLst/>
              </a:rPr>
              <a:t>из важнейших событий в </a:t>
            </a:r>
            <a:r>
              <a:rPr lang="ru-RU" dirty="0" err="1" smtClean="0">
                <a:effectLst/>
              </a:rPr>
              <a:t>нейробиологии</a:t>
            </a:r>
            <a:r>
              <a:rPr lang="ru-RU" dirty="0" smtClean="0">
                <a:effectLst/>
              </a:rPr>
              <a:t>. </a:t>
            </a:r>
            <a:r>
              <a:rPr lang="ru-RU" dirty="0">
                <a:effectLst/>
              </a:rPr>
              <a:t>за последние 10 </a:t>
            </a:r>
            <a:r>
              <a:rPr lang="ru-RU" dirty="0" smtClean="0">
                <a:effectLst/>
              </a:rPr>
              <a:t>лет. </a:t>
            </a:r>
            <a:r>
              <a:rPr lang="ru-RU" dirty="0">
                <a:effectLst/>
              </a:rPr>
              <a:t>по данным </a:t>
            </a:r>
            <a:r>
              <a:rPr lang="en-US" dirty="0">
                <a:effectLst/>
              </a:rPr>
              <a:t>PubMed</a:t>
            </a:r>
            <a:r>
              <a:rPr lang="ru-RU" dirty="0">
                <a:effectLst/>
              </a:rPr>
              <a:t>, количество статей о зеркальных нейронах перевалило за 800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49970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42788"/>
            <a:ext cx="468052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виды зеркальных нейронов: </a:t>
            </a:r>
          </a:p>
          <a:p>
            <a:pPr>
              <a:buFontTx/>
              <a:buChar char="-"/>
            </a:pPr>
            <a:r>
              <a:rPr lang="ru-RU" dirty="0" smtClean="0"/>
              <a:t>Моторные </a:t>
            </a:r>
          </a:p>
          <a:p>
            <a:pPr>
              <a:buFontTx/>
              <a:buChar char="-"/>
            </a:pPr>
            <a:r>
              <a:rPr lang="ru-RU" dirty="0" smtClean="0"/>
              <a:t>Эмоциональные </a:t>
            </a:r>
          </a:p>
          <a:p>
            <a:pPr>
              <a:buFontTx/>
              <a:buChar char="-"/>
            </a:pPr>
            <a:r>
              <a:rPr lang="ru-RU" dirty="0" smtClean="0"/>
              <a:t>Зеркального переноса картины мира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8456" y="5373216"/>
            <a:ext cx="7543800" cy="914400"/>
          </a:xfrm>
        </p:spPr>
        <p:txBody>
          <a:bodyPr/>
          <a:lstStyle/>
          <a:p>
            <a:r>
              <a:rPr lang="ru-RU" dirty="0" smtClean="0"/>
              <a:t>Механизм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822960" y="6154738"/>
            <a:ext cx="45720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56" y="1340768"/>
            <a:ext cx="4257811" cy="223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17" y="4077072"/>
            <a:ext cx="593725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5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20688"/>
            <a:ext cx="4392488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Функции зеркальных нейронов:</a:t>
            </a:r>
          </a:p>
          <a:p>
            <a:pPr marL="18288" indent="0">
              <a:buNone/>
            </a:pPr>
            <a:r>
              <a:rPr lang="ru-RU" dirty="0" smtClean="0"/>
              <a:t>- Обучение (пение птиц, речь человека, любые программы «делай как я») </a:t>
            </a:r>
          </a:p>
          <a:p>
            <a:pPr>
              <a:buFontTx/>
              <a:buChar char="-"/>
            </a:pPr>
            <a:r>
              <a:rPr lang="ru-RU" dirty="0" err="1" smtClean="0"/>
              <a:t>эмпатия</a:t>
            </a:r>
            <a:r>
              <a:rPr lang="ru-RU" dirty="0" smtClean="0"/>
              <a:t> (сочувствие)  </a:t>
            </a:r>
          </a:p>
          <a:p>
            <a:pPr>
              <a:buFontTx/>
              <a:buChar char="-"/>
            </a:pPr>
            <a:r>
              <a:rPr lang="ru-RU" dirty="0" smtClean="0"/>
              <a:t>Подражание (в том числе и синхронизация)</a:t>
            </a:r>
          </a:p>
          <a:p>
            <a:pPr>
              <a:buFontTx/>
              <a:buChar char="-"/>
            </a:pPr>
            <a:r>
              <a:rPr lang="ru-RU" dirty="0" smtClean="0"/>
              <a:t>Понимание чужих намерений (</a:t>
            </a:r>
            <a:r>
              <a:rPr lang="en-US" dirty="0" smtClean="0"/>
              <a:t>theory of mind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633239"/>
            <a:ext cx="7543800" cy="914400"/>
          </a:xfrm>
        </p:spPr>
        <p:txBody>
          <a:bodyPr/>
          <a:lstStyle/>
          <a:p>
            <a:r>
              <a:rPr lang="ru-RU" dirty="0" smtClean="0"/>
              <a:t>Механизм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822960" y="6154738"/>
            <a:ext cx="45720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53" y="482392"/>
            <a:ext cx="39615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8" y="3952464"/>
            <a:ext cx="43402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60" y="3789040"/>
            <a:ext cx="3147357" cy="23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9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60649"/>
            <a:ext cx="7546032" cy="4536504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b="1" dirty="0">
                <a:effectLst/>
              </a:rPr>
              <a:t>Предмет исследования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Активность </a:t>
            </a:r>
            <a:r>
              <a:rPr lang="ru-RU" dirty="0" smtClean="0">
                <a:effectLst/>
              </a:rPr>
              <a:t>зеркальных </a:t>
            </a:r>
            <a:r>
              <a:rPr lang="ru-RU" dirty="0">
                <a:effectLst/>
              </a:rPr>
              <a:t>нейронов </a:t>
            </a:r>
          </a:p>
          <a:p>
            <a:pPr marL="18288" indent="0">
              <a:buNone/>
            </a:pPr>
            <a:r>
              <a:rPr lang="ru-RU" b="1" dirty="0">
                <a:effectLst/>
              </a:rPr>
              <a:t>Объект </a:t>
            </a:r>
            <a:r>
              <a:rPr lang="ru-RU" b="1" dirty="0" smtClean="0">
                <a:effectLst/>
              </a:rPr>
              <a:t>исследования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Влияние спорта на активность зеркальных нейронов подростков 15-17 лет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b="1" dirty="0" smtClean="0">
                <a:effectLst/>
              </a:rPr>
              <a:t>Гипотеза </a:t>
            </a:r>
            <a:r>
              <a:rPr lang="ru-RU" b="1" dirty="0">
                <a:effectLst/>
              </a:rPr>
              <a:t>исследования: </a:t>
            </a:r>
            <a:endParaRPr lang="ru-RU" dirty="0">
              <a:effectLst/>
            </a:endParaRPr>
          </a:p>
          <a:p>
            <a:pPr marL="18288" lvl="0" indent="0">
              <a:buNone/>
            </a:pPr>
            <a:r>
              <a:rPr lang="ru-RU" dirty="0">
                <a:effectLst/>
              </a:rPr>
              <a:t>Изменение частоты сердцебиение при просмотре видео отрывков с занятием спортом будет фиксироваться у людей, регулярно занимающихся спортом в течение нескольких лет, то есть у тех, чье зеркальные нейроны «настроены» на спорт. </a:t>
            </a:r>
          </a:p>
          <a:p>
            <a:pPr marL="18288" lvl="0" indent="0">
              <a:buNone/>
            </a:pPr>
            <a:r>
              <a:rPr lang="ru-RU" dirty="0">
                <a:effectLst/>
              </a:rPr>
              <a:t>У людей, полу профессионально или профессионально занимающихся спортом, моторика рук, связанная с повторением за экспериментатором (работой зеркальных нейронов испытуемого), будет развита лучше, нежели у людей, спортом не занимающихся.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229200"/>
            <a:ext cx="7543800" cy="914400"/>
          </a:xfrm>
        </p:spPr>
        <p:txBody>
          <a:bodyPr/>
          <a:lstStyle/>
          <a:p>
            <a:r>
              <a:rPr lang="ru-RU" dirty="0" smtClean="0"/>
              <a:t>Гипотеза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6172200" y="6154738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822960" y="6154738"/>
            <a:ext cx="45720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70446"/>
            <a:ext cx="4032448" cy="3888432"/>
          </a:xfrm>
        </p:spPr>
        <p:txBody>
          <a:bodyPr/>
          <a:lstStyle/>
          <a:p>
            <a:r>
              <a:rPr lang="ru-RU" dirty="0" smtClean="0"/>
              <a:t>Выборка – 42 человека до 25 до 17 лет  (</a:t>
            </a:r>
            <a:r>
              <a:rPr lang="ru-RU" dirty="0" smtClean="0"/>
              <a:t>12 профессиональных</a:t>
            </a:r>
            <a:r>
              <a:rPr lang="ru-RU" dirty="0" smtClean="0"/>
              <a:t>, 15 полупрофессиональных, </a:t>
            </a:r>
            <a:r>
              <a:rPr lang="ru-RU" dirty="0" smtClean="0"/>
              <a:t>15 </a:t>
            </a:r>
            <a:r>
              <a:rPr lang="ru-RU" dirty="0" smtClean="0"/>
              <a:t>не занимающихся спортом. 26 девушек, 16 юношей. </a:t>
            </a:r>
          </a:p>
          <a:p>
            <a:r>
              <a:rPr lang="ru-RU" dirty="0" smtClean="0"/>
              <a:t>Видео на </a:t>
            </a:r>
            <a:r>
              <a:rPr lang="en-US" dirty="0" err="1" smtClean="0"/>
              <a:t>Youtube</a:t>
            </a:r>
            <a:r>
              <a:rPr lang="en-US" dirty="0" smtClean="0"/>
              <a:t> </a:t>
            </a:r>
          </a:p>
          <a:p>
            <a:r>
              <a:rPr lang="ru-RU" dirty="0" smtClean="0"/>
              <a:t>Пульсометр</a:t>
            </a:r>
            <a:endParaRPr lang="ru-RU" dirty="0" smtClean="0"/>
          </a:p>
          <a:p>
            <a:r>
              <a:rPr lang="ru-RU" dirty="0" smtClean="0"/>
              <a:t>видеокамера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</a:t>
            </a:r>
            <a:r>
              <a:rPr lang="ru-RU" dirty="0" smtClean="0"/>
              <a:t>и методы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6172200" y="6154738"/>
            <a:ext cx="2133600" cy="365125"/>
          </a:xfrm>
        </p:spPr>
        <p:txBody>
          <a:bodyPr/>
          <a:lstStyle/>
          <a:p>
            <a:fld id="{14CB1CAA-32CD-4B55-B92A-B8F0843CACF4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822960" y="6154738"/>
            <a:ext cx="45720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24355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92696"/>
            <a:ext cx="3995936" cy="4099322"/>
          </a:xfrm>
        </p:spPr>
        <p:txBody>
          <a:bodyPr>
            <a:normAutofit/>
          </a:bodyPr>
          <a:lstStyle/>
          <a:p>
            <a:pPr marL="475488" indent="-457200">
              <a:buAutoNum type="arabicParenR"/>
            </a:pPr>
            <a:r>
              <a:rPr lang="ru-RU" dirty="0" smtClean="0">
                <a:effectLst/>
              </a:rPr>
              <a:t>измерение </a:t>
            </a:r>
            <a:r>
              <a:rPr lang="ru-RU" dirty="0">
                <a:effectLst/>
              </a:rPr>
              <a:t>пульса при просмотре разных </a:t>
            </a:r>
            <a:r>
              <a:rPr lang="ru-RU" dirty="0" err="1">
                <a:effectLst/>
              </a:rPr>
              <a:t>видеотрыков</a:t>
            </a:r>
            <a:r>
              <a:rPr lang="ru-RU" dirty="0">
                <a:effectLst/>
              </a:rPr>
              <a:t> </a:t>
            </a:r>
            <a:endParaRPr lang="ru-RU" dirty="0" smtClean="0">
              <a:effectLst/>
            </a:endParaRPr>
          </a:p>
          <a:p>
            <a:pPr marL="475488" indent="-457200">
              <a:buAutoNum type="arabicParenR"/>
            </a:pP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"повтори за мной" три </a:t>
            </a:r>
            <a:r>
              <a:rPr lang="ru-RU" dirty="0" smtClean="0">
                <a:effectLst/>
              </a:rPr>
              <a:t>блока. </a:t>
            </a:r>
            <a:r>
              <a:rPr lang="ru-RU" dirty="0">
                <a:effectLst/>
              </a:rPr>
              <a:t>проверяется количество </a:t>
            </a:r>
            <a:r>
              <a:rPr lang="ru-RU" dirty="0" smtClean="0">
                <a:effectLst/>
              </a:rPr>
              <a:t>зеркальных и </a:t>
            </a:r>
            <a:r>
              <a:rPr lang="ru-RU" dirty="0" err="1" smtClean="0">
                <a:effectLst/>
              </a:rPr>
              <a:t>незеркальных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</a:rPr>
              <a:t>повторений</a:t>
            </a:r>
            <a:r>
              <a:rPr lang="en-US" dirty="0">
                <a:effectLst/>
              </a:rPr>
              <a:t>.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инструкция "повтори за мной", не говорится "делай той же рукой".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301208"/>
            <a:ext cx="7543800" cy="914400"/>
          </a:xfrm>
        </p:spPr>
        <p:txBody>
          <a:bodyPr/>
          <a:lstStyle/>
          <a:p>
            <a:r>
              <a:rPr lang="ru-RU" dirty="0" smtClean="0"/>
              <a:t>Материалы и методы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6172200" y="6154738"/>
            <a:ext cx="2133600" cy="365125"/>
          </a:xfrm>
        </p:spPr>
        <p:txBody>
          <a:bodyPr/>
          <a:lstStyle/>
          <a:p>
            <a:fld id="{14CB1CAA-32CD-4B55-B92A-B8F0843CACF4}" type="datetime2">
              <a:rPr lang="en-US" smtClean="0"/>
              <a:t>Tuesday, April 23, 2019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822960" y="6154738"/>
            <a:ext cx="45720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5481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4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397</TotalTime>
  <Words>1006</Words>
  <Application>Microsoft Office PowerPoint</Application>
  <PresentationFormat>Экран (4:3)</PresentationFormat>
  <Paragraphs>289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Зеркальные нейроны </vt:lpstr>
      <vt:lpstr>Представление </vt:lpstr>
      <vt:lpstr>Оглавление </vt:lpstr>
      <vt:lpstr>Актуальность </vt:lpstr>
      <vt:lpstr>Механизм </vt:lpstr>
      <vt:lpstr>Механизм </vt:lpstr>
      <vt:lpstr>Гипотеза </vt:lpstr>
      <vt:lpstr>Материалы и методы</vt:lpstr>
      <vt:lpstr>Материалы и методы </vt:lpstr>
      <vt:lpstr>результаты</vt:lpstr>
      <vt:lpstr>Результаты </vt:lpstr>
      <vt:lpstr>Результаты </vt:lpstr>
      <vt:lpstr>результаты</vt:lpstr>
      <vt:lpstr>Результаты </vt:lpstr>
      <vt:lpstr>Результаты </vt:lpstr>
      <vt:lpstr>Выводы </vt:lpstr>
      <vt:lpstr>Рефлексия </vt:lpstr>
      <vt:lpstr>Список литературы </vt:lpstr>
      <vt:lpstr>Благодарности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Зеркальные нейроны</dc:title>
  <dc:creator>Пользователь</dc:creator>
  <cp:lastModifiedBy>Пользователь</cp:lastModifiedBy>
  <cp:revision>24</cp:revision>
  <dcterms:created xsi:type="dcterms:W3CDTF">2018-12-16T15:28:53Z</dcterms:created>
  <dcterms:modified xsi:type="dcterms:W3CDTF">2019-04-23T07:19:25Z</dcterms:modified>
</cp:coreProperties>
</file>